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56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9" r:id="rId14"/>
    <p:sldId id="570" r:id="rId15"/>
    <p:sldId id="571" r:id="rId16"/>
    <p:sldId id="572" r:id="rId17"/>
    <p:sldId id="540" r:id="rId18"/>
    <p:sldId id="542" r:id="rId19"/>
    <p:sldId id="544" r:id="rId20"/>
    <p:sldId id="54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169A1-23EE-4234-9556-B876ACD27154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E3352-AF3A-4FB7-BEFA-F3CED42B3F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3352-AF3A-4FB7-BEFA-F3CED42B3F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3352-AF3A-4FB7-BEFA-F3CED42B3F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3352-AF3A-4FB7-BEFA-F3CED42B3F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D644-5920-0F44-AFA2-96B1FFDAB09C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36438-220A-534C-9902-D086BC2D163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DFB4-3DC3-1440-8C7B-88DFEE0D2B64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099C-77B8-BA43-BF4B-117443720C0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86D7-2EC4-D14D-A52E-1ACBAA474716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51C9-FE14-8141-8D6E-4BCB9C33136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6F55-42EF-564B-B0EE-B60CEC27DAF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DB40-D6DA-D54F-A4A2-D7F2CEBB53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8859-14C4-49F0-BAA7-6CA431217DF7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A24A-D6FE-417F-B863-EC3769C26D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7E51-3891-F540-A587-8E682B7E3A6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4989-93DD-184F-835B-84F0C0AB9F4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3A5E-4CAA-D442-95E2-864F5C7C950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0C3D-0F76-0246-91EA-D3F9EE38F3B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66B4-028C-3E44-BC07-3B79E1195BCE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8CC0-3AB5-F04D-A062-12972421F20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FA9B-769F-DF49-82B5-667028C5AFD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6F4FC-0F8D-DB46-B10C-7CC8E81F1B1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C2B9-EC67-354E-88E7-F8568E48A70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61D0-CC79-034F-81F1-8308AADE90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484AD9F-D54B-2E4E-9FEF-8B8AF5EFF453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EFFB5CF-E574-404E-82BC-3B4F5F37B23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5350" y="1452880"/>
            <a:ext cx="2755938" cy="34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528185" y="1725251"/>
            <a:ext cx="5281930" cy="9220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5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方正隶变_GBK" panose="02000000000000000000" charset="-122"/>
                <a:sym typeface="+mn-ea"/>
              </a:rPr>
              <a:t>让汉字开口说话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04556" y="313721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隶变_GBK" panose="02000000000000000000" charset="-122"/>
                <a:sym typeface="+mn-ea"/>
              </a:rPr>
              <a:t>—</a:t>
            </a: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方正隶变_GBK" panose="02000000000000000000" charset="-122"/>
                <a:sym typeface="+mn-ea"/>
              </a:rPr>
              <a:t>初识形旁与声旁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95248" y="1452962"/>
            <a:ext cx="2649912" cy="37638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19426" y="4442755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隶变_GBK" panose="02000000000000000000" charset="-122"/>
                <a:sym typeface="+mn-ea"/>
              </a:rPr>
              <a:t>《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汉字入门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方正隶变_GBK" panose="02000000000000000000" charset="-122"/>
                <a:sym typeface="+mn-ea"/>
              </a:rPr>
              <a:t>》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方正隶变_GBK" panose="02000000000000000000" charset="-122"/>
                <a:sym typeface="+mn-ea"/>
              </a:rPr>
              <a:t>第十五课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剪去对角的矩形 7"/>
          <p:cNvSpPr/>
          <p:nvPr/>
        </p:nvSpPr>
        <p:spPr>
          <a:xfrm>
            <a:off x="635635" y="415290"/>
            <a:ext cx="3987165" cy="60071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553152" y="1595671"/>
            <a:ext cx="4561294" cy="432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3"/>
          <p:cNvSpPr>
            <a:spLocks noChangeArrowheads="1"/>
          </p:cNvSpPr>
          <p:nvPr/>
        </p:nvSpPr>
        <p:spPr bwMode="auto">
          <a:xfrm>
            <a:off x="5671872" y="1595854"/>
            <a:ext cx="4561294" cy="210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氵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34821" y="2009924"/>
            <a:ext cx="17157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游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酒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437557" y="4237037"/>
            <a:ext cx="1607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 昨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827201" y="3129206"/>
            <a:ext cx="1731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 椅 桔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23" name="矩形 16"/>
          <p:cNvSpPr>
            <a:spLocks noChangeArrowheads="1"/>
          </p:cNvSpPr>
          <p:nvPr/>
        </p:nvSpPr>
        <p:spPr bwMode="auto">
          <a:xfrm>
            <a:off x="709479" y="415030"/>
            <a:ext cx="387798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常用形旁的含义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5" name="图片 24" descr="摄图网_401095768_扁平资料（企业商用）"/>
          <p:cNvPicPr/>
          <p:nvPr/>
        </p:nvPicPr>
        <p:blipFill>
          <a:blip r:embed="rId2"/>
          <a:stretch>
            <a:fillRect/>
          </a:stretch>
        </p:blipFill>
        <p:spPr>
          <a:xfrm>
            <a:off x="1174750" y="1154430"/>
            <a:ext cx="513715" cy="51625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88465" y="1186687"/>
            <a:ext cx="7667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体验与发现：讨论分析以下形旁与合体字字义有何联系</a:t>
            </a:r>
            <a:endParaRPr lang="zh-CN" altLang="en-US" sz="24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71364" y="-558176"/>
            <a:ext cx="3221493" cy="32214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049" y="4352656"/>
            <a:ext cx="250190" cy="250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7931" y="4305793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日字旁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547637" y="3202147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木字旁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928" y="2173420"/>
            <a:ext cx="375285" cy="2711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45927" y="2109602"/>
            <a:ext cx="262382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三点水旁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7214" y="2135704"/>
            <a:ext cx="149860" cy="3581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049" y="3329273"/>
            <a:ext cx="213275" cy="144529"/>
          </a:xfrm>
          <a:prstGeom prst="rect">
            <a:avLst/>
          </a:prstGeom>
        </p:spPr>
      </p:pic>
      <p:sp>
        <p:nvSpPr>
          <p:cNvPr id="33" name="文本框 31"/>
          <p:cNvSpPr txBox="1"/>
          <p:nvPr/>
        </p:nvSpPr>
        <p:spPr>
          <a:xfrm>
            <a:off x="2405207" y="2053164"/>
            <a:ext cx="2287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妹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5" name="文本框 39"/>
          <p:cNvSpPr txBox="1"/>
          <p:nvPr/>
        </p:nvSpPr>
        <p:spPr>
          <a:xfrm>
            <a:off x="2405207" y="3113880"/>
            <a:ext cx="1732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喝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</a:t>
            </a:r>
          </a:p>
        </p:txBody>
      </p:sp>
      <p:sp>
        <p:nvSpPr>
          <p:cNvPr id="37" name="文本框 1"/>
          <p:cNvSpPr txBox="1"/>
          <p:nvPr/>
        </p:nvSpPr>
        <p:spPr>
          <a:xfrm>
            <a:off x="4120332" y="2133567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女字旁</a:t>
            </a:r>
          </a:p>
        </p:txBody>
      </p:sp>
      <p:sp>
        <p:nvSpPr>
          <p:cNvPr id="38" name="文本框 3"/>
          <p:cNvSpPr txBox="1"/>
          <p:nvPr/>
        </p:nvSpPr>
        <p:spPr>
          <a:xfrm>
            <a:off x="4120332" y="3176100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口字旁</a:t>
            </a:r>
          </a:p>
        </p:txBody>
      </p:sp>
      <p:pic>
        <p:nvPicPr>
          <p:cNvPr id="26" name="图片 25" descr="/Users/Yuhan/Desktop/图片14.png图片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286965" y="3235494"/>
            <a:ext cx="375284" cy="387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剪去对角的矩形 7"/>
          <p:cNvSpPr/>
          <p:nvPr/>
        </p:nvSpPr>
        <p:spPr>
          <a:xfrm>
            <a:off x="652146" y="625475"/>
            <a:ext cx="3143768" cy="60071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9" name="剪去对角的矩形 7"/>
          <p:cNvSpPr/>
          <p:nvPr/>
        </p:nvSpPr>
        <p:spPr>
          <a:xfrm>
            <a:off x="1219200" y="1837055"/>
            <a:ext cx="5627370" cy="330200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231380" y="1411605"/>
            <a:ext cx="4683125" cy="55689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2145" y="625475"/>
            <a:ext cx="338197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29282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四、形旁的策略</a:t>
            </a:r>
            <a:endParaRPr lang="zh-CN" altLang="zh-CN" sz="3200" dirty="0">
              <a:solidFill>
                <a:srgbClr val="292824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1445" y="1715135"/>
            <a:ext cx="69627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记忆、理解字义</a:t>
            </a: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2.……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1095" y="1896745"/>
            <a:ext cx="579755" cy="430530"/>
          </a:xfrm>
          <a:prstGeom prst="snip2Diag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1095" y="2880360"/>
            <a:ext cx="579755" cy="430530"/>
          </a:xfrm>
          <a:prstGeom prst="snip2Diag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1095" y="3863975"/>
            <a:ext cx="579755" cy="430530"/>
          </a:xfrm>
          <a:prstGeom prst="snip2Diag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9" name="矩形 23"/>
          <p:cNvSpPr>
            <a:spLocks noChangeArrowheads="1"/>
          </p:cNvSpPr>
          <p:nvPr/>
        </p:nvSpPr>
        <p:spPr bwMode="auto">
          <a:xfrm>
            <a:off x="3894506" y="2323016"/>
            <a:ext cx="21920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1)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尧 ）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endParaRPr lang="zh-CN" altLang="en-US" dirty="0"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40964" name="图片 1" descr="http://d.hiphotos.baidu.com/image/h%3D200/sign=00b181df7cf0f736c7fe4b013a54b382/908fa0ec08fa513d8d42db7e396d55fbb3fbd9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497" y="4102343"/>
            <a:ext cx="1969673" cy="170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4616203" y="4761580"/>
            <a:ext cx="14287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4608919" y="2483765"/>
            <a:ext cx="113882" cy="2004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9" name="Rectangle 5"/>
          <p:cNvSpPr>
            <a:spLocks noChangeArrowheads="1"/>
          </p:cNvSpPr>
          <p:nvPr/>
        </p:nvSpPr>
        <p:spPr bwMode="auto">
          <a:xfrm>
            <a:off x="9734627" y="2483765"/>
            <a:ext cx="113882" cy="162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524001" y="1773823"/>
            <a:ext cx="1601721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88950" eaLnBrk="0" hangingPunct="0"/>
            <a:r>
              <a:rPr lang="en-US" altLang="zh-CN" sz="1600">
                <a:latin typeface="楷体" panose="02010609060101010101" pitchFamily="49" charset="-122"/>
                <a:cs typeface="Tahoma" panose="020B0604030504040204" pitchFamily="34" charset="0"/>
              </a:rPr>
              <a:t>         </a:t>
            </a:r>
            <a:endParaRPr lang="en-US" altLang="zh-CN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524001" y="2682359"/>
            <a:ext cx="81304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622300" eaLnBrk="0" hangingPunct="0"/>
            <a:endParaRPr lang="zh-CN" altLang="zh-CN"/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1524001" y="2682359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0976" name="Rectangle 17"/>
          <p:cNvSpPr>
            <a:spLocks noChangeArrowheads="1"/>
          </p:cNvSpPr>
          <p:nvPr/>
        </p:nvSpPr>
        <p:spPr bwMode="auto">
          <a:xfrm>
            <a:off x="1524000" y="3526423"/>
            <a:ext cx="245451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1333500" eaLnBrk="0" hangingPunct="0"/>
            <a:r>
              <a:rPr lang="en-US" altLang="zh-CN" sz="1600" dirty="0">
                <a:latin typeface="楷体" panose="02010609060101010101" pitchFamily="49" charset="-122"/>
                <a:cs typeface="Tahoma" panose="020B0604030504040204" pitchFamily="34" charset="0"/>
              </a:rPr>
              <a:t>         </a:t>
            </a:r>
            <a:endParaRPr lang="en-US" altLang="zh-CN" dirty="0"/>
          </a:p>
        </p:txBody>
      </p:sp>
      <p:sp>
        <p:nvSpPr>
          <p:cNvPr id="40977" name="矩形 20"/>
          <p:cNvSpPr>
            <a:spLocks noChangeArrowheads="1"/>
          </p:cNvSpPr>
          <p:nvPr/>
        </p:nvSpPr>
        <p:spPr bwMode="auto">
          <a:xfrm>
            <a:off x="3105269" y="910489"/>
            <a:ext cx="4990160" cy="13619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A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氵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B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木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	  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 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D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	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		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0980" name="矩形 24"/>
          <p:cNvSpPr>
            <a:spLocks noChangeArrowheads="1"/>
          </p:cNvSpPr>
          <p:nvPr/>
        </p:nvSpPr>
        <p:spPr bwMode="auto">
          <a:xfrm>
            <a:off x="9024783" y="2272400"/>
            <a:ext cx="21539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2)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刁）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endParaRPr lang="zh-CN" altLang="en-US" dirty="0"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40981" name="矩形 25"/>
          <p:cNvSpPr>
            <a:spLocks noChangeArrowheads="1"/>
          </p:cNvSpPr>
          <p:nvPr/>
        </p:nvSpPr>
        <p:spPr bwMode="auto">
          <a:xfrm>
            <a:off x="3971602" y="4572911"/>
            <a:ext cx="16891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3)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（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木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）</a:t>
            </a:r>
            <a:endParaRPr lang="zh-CN" altLang="en-US" sz="2000" dirty="0"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58" y="1899189"/>
            <a:ext cx="2169645" cy="16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62" y="4119698"/>
            <a:ext cx="2192020" cy="154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6"/>
          <p:cNvSpPr>
            <a:spLocks noChangeArrowheads="1"/>
          </p:cNvSpPr>
          <p:nvPr/>
        </p:nvSpPr>
        <p:spPr bwMode="auto">
          <a:xfrm>
            <a:off x="8883397" y="4603709"/>
            <a:ext cx="18503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cs typeface="Tahoma" panose="020B0604030504040204" pitchFamily="34" charset="0"/>
              </a:rPr>
              <a:t>4)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（  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风 </a:t>
            </a:r>
            <a:r>
              <a:rPr lang="zh-CN" altLang="en-US" sz="2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）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cs typeface="Tahoma" panose="020B0604030504040204" pitchFamily="34" charset="0"/>
              </a:rPr>
              <a:t> 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847292" y="117406"/>
            <a:ext cx="6094428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体验与发现：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看图为合体字选出正确的形旁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35" name="图片 34" descr="摄图网_401095768_扁平资料（企业商用）"/>
          <p:cNvPicPr/>
          <p:nvPr/>
        </p:nvPicPr>
        <p:blipFill>
          <a:blip r:embed="rId6"/>
          <a:stretch>
            <a:fillRect/>
          </a:stretch>
        </p:blipFill>
        <p:spPr>
          <a:xfrm>
            <a:off x="442388" y="252830"/>
            <a:ext cx="513761" cy="470492"/>
          </a:xfrm>
          <a:prstGeom prst="rect">
            <a:avLst/>
          </a:prstGeom>
        </p:spPr>
      </p:pic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9589286" y="4697207"/>
            <a:ext cx="111991" cy="2733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4" y="1834655"/>
            <a:ext cx="2291878" cy="16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535920" y="6033751"/>
            <a:ext cx="30890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晓  叼  沐  枫  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7"/>
          <p:cNvSpPr/>
          <p:nvPr/>
        </p:nvSpPr>
        <p:spPr>
          <a:xfrm>
            <a:off x="1219200" y="1837055"/>
            <a:ext cx="5627370" cy="330200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9" name="剪去对角的矩形 7"/>
          <p:cNvSpPr/>
          <p:nvPr/>
        </p:nvSpPr>
        <p:spPr>
          <a:xfrm>
            <a:off x="652145" y="625475"/>
            <a:ext cx="3097530" cy="60071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702040" y="2926080"/>
            <a:ext cx="3148330" cy="37439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52145" y="625475"/>
            <a:ext cx="30968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29282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四、形旁的策略</a:t>
            </a:r>
            <a:endParaRPr lang="zh-CN" altLang="zh-CN" sz="3200" dirty="0">
              <a:solidFill>
                <a:srgbClr val="292824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1445" y="1715135"/>
            <a:ext cx="69627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记忆、理解字义</a:t>
            </a:r>
          </a:p>
          <a:p>
            <a:pPr>
              <a:lnSpc>
                <a:spcPct val="200000"/>
              </a:lnSpc>
            </a:pP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</a:p>
          <a:p>
            <a:pPr>
              <a:lnSpc>
                <a:spcPct val="20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9985" y="1896745"/>
            <a:ext cx="579755" cy="430530"/>
          </a:xfrm>
          <a:prstGeom prst="snip2Diag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25625" y="3073400"/>
            <a:ext cx="2812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猜测字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义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5625" y="4069715"/>
            <a:ext cx="5082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区分字形字音相近的合体字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9985" y="2875915"/>
            <a:ext cx="579755" cy="430530"/>
          </a:xfrm>
          <a:prstGeom prst="snip2Diag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1149985" y="3855085"/>
            <a:ext cx="579755" cy="430530"/>
          </a:xfrm>
          <a:prstGeom prst="snip2Diag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12"/>
          <p:cNvSpPr txBox="1">
            <a:spLocks noChangeArrowheads="1"/>
          </p:cNvSpPr>
          <p:nvPr/>
        </p:nvSpPr>
        <p:spPr bwMode="auto">
          <a:xfrm>
            <a:off x="847292" y="1509548"/>
            <a:ext cx="1022808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订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町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钉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叮</a:t>
            </a:r>
          </a:p>
        </p:txBody>
      </p:sp>
      <p:sp>
        <p:nvSpPr>
          <p:cNvPr id="43012" name="TextBox 13"/>
          <p:cNvSpPr txBox="1">
            <a:spLocks noChangeArrowheads="1"/>
          </p:cNvSpPr>
          <p:nvPr/>
        </p:nvSpPr>
        <p:spPr bwMode="auto">
          <a:xfrm>
            <a:off x="476797" y="3273986"/>
            <a:ext cx="8513557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A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油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B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铀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C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柚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邮 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dirty="0">
              <a:solidFill>
                <a:srgbClr val="0C20B4"/>
              </a:solidFill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pic>
        <p:nvPicPr>
          <p:cNvPr id="43014" name="Picture 7" descr="u=2575840290,2805711220&amp;fm=116&amp;g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08" y="2820857"/>
            <a:ext cx="1416445" cy="1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图片 10" descr="C:\Users\pc\Desktop\下载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730" y="1093743"/>
            <a:ext cx="1587603" cy="133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/>
          <p:cNvSpPr txBox="1"/>
          <p:nvPr/>
        </p:nvSpPr>
        <p:spPr>
          <a:xfrm>
            <a:off x="901802" y="236321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ahoma" panose="020B0604030504040204" pitchFamily="34" charset="0"/>
                <a:ea typeface="楷体" panose="02010609060101010101" pitchFamily="49" charset="-122"/>
                <a:cs typeface="Cordia New" panose="020B0304020202020204" pitchFamily="34" charset="-34"/>
              </a:rPr>
              <a:t>体验与发现：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看图找出正确的汉字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730" y="4764887"/>
            <a:ext cx="1591263" cy="1331357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804184" y="4942543"/>
            <a:ext cx="6186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A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购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构 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钩  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沟</a:t>
            </a:r>
            <a:endParaRPr lang="zh-CN" altLang="en-US" sz="3200" dirty="0">
              <a:solidFill>
                <a:srgbClr val="0C20B4"/>
              </a:solidFill>
              <a:latin typeface="楷体" panose="02010609060101010101" pitchFamily="49" charset="-122"/>
              <a:ea typeface="楷体" panose="02010609060101010101" pitchFamily="49" charset="-122"/>
              <a:cs typeface="Arial Unicode MS" panose="020B0604020202020204" pitchFamily="34" charset="-122"/>
            </a:endParaRPr>
          </a:p>
        </p:txBody>
      </p:sp>
      <p:pic>
        <p:nvPicPr>
          <p:cNvPr id="11" name="图片 10" descr="摄图网_401095768_扁平资料（企业商用）"/>
          <p:cNvPicPr/>
          <p:nvPr/>
        </p:nvPicPr>
        <p:blipFill>
          <a:blip r:embed="rId5"/>
          <a:stretch>
            <a:fillRect/>
          </a:stretch>
        </p:blipFill>
        <p:spPr>
          <a:xfrm>
            <a:off x="333531" y="213330"/>
            <a:ext cx="513761" cy="470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993609" y="1533430"/>
            <a:ext cx="431411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 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唐 杜甫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两只黄鹂鸣翠柳，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一行白鹭上青天。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窗含西岭千秋雪，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门泊东吴万里船。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" y="1533525"/>
            <a:ext cx="3992245" cy="4797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61602" y="896020"/>
            <a:ext cx="6908336" cy="56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任务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：找一找诗中的句子在画中的什么地方</a:t>
            </a:r>
            <a:endParaRPr lang="en-US" altLang="zh-CN" sz="2400" dirty="0"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2340" y="244270"/>
            <a:ext cx="30968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29282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五、策略运用</a:t>
            </a:r>
            <a:endParaRPr lang="zh-CN" altLang="zh-CN" sz="3200" dirty="0">
              <a:solidFill>
                <a:srgbClr val="292824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82295" y="1515544"/>
            <a:ext cx="3433843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绝 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杜甫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两只</a:t>
            </a:r>
            <a:r>
              <a:rPr lang="zh-CN" altLang="en-US" sz="2800" dirty="0">
                <a:solidFill>
                  <a:srgbClr val="FF99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鹂鸣</a:t>
            </a:r>
            <a:r>
              <a:rPr lang="zh-CN" altLang="en-US" sz="28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柳，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一行白</a:t>
            </a:r>
            <a:r>
              <a:rPr lang="zh-CN" altLang="en-US" sz="2800" u="sng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天。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窗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千秋雪，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门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东吴万里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0485" y="2398908"/>
            <a:ext cx="4183140" cy="338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黄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鸣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翠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白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鹭</a:t>
            </a:r>
            <a:endParaRPr lang="en-US" altLang="zh-CN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含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岭</a:t>
            </a:r>
            <a:endParaRPr lang="en-US" altLang="zh-CN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船</a:t>
            </a:r>
            <a:endParaRPr lang="en-US" altLang="zh-CN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20441" y="3056763"/>
            <a:ext cx="4153342" cy="41533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2408" y="551908"/>
            <a:ext cx="6908336" cy="56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任务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根据目标词猜猜古诗的大意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5785" y="346075"/>
            <a:ext cx="4003675" cy="600710"/>
            <a:chOff x="2113" y="2140"/>
            <a:chExt cx="6305" cy="946"/>
          </a:xfrm>
        </p:grpSpPr>
        <p:sp>
          <p:nvSpPr>
            <p:cNvPr id="18" name="文本框 17"/>
            <p:cNvSpPr txBox="1"/>
            <p:nvPr/>
          </p:nvSpPr>
          <p:spPr>
            <a:xfrm>
              <a:off x="2113" y="2140"/>
              <a:ext cx="6305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>
                  <a:solidFill>
                    <a:srgbClr val="292824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五、策略运用</a:t>
              </a:r>
              <a:endParaRPr lang="zh-CN" altLang="zh-CN" sz="3200" dirty="0">
                <a:solidFill>
                  <a:srgbClr val="292824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29" name="剪去对角的矩形 7"/>
            <p:cNvSpPr/>
            <p:nvPr/>
          </p:nvSpPr>
          <p:spPr>
            <a:xfrm>
              <a:off x="2113" y="2140"/>
              <a:ext cx="4192" cy="946"/>
            </a:xfrm>
            <a:prstGeom prst="snip2DiagRect">
              <a:avLst/>
            </a:prstGeom>
            <a:solidFill>
              <a:srgbClr val="A67451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54660" y="821690"/>
            <a:ext cx="11024870" cy="467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夏日的池塘</a:t>
            </a:r>
          </a:p>
          <a:p>
            <a:pPr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我家不远处有一个大大的池塘。暑假时，我和弟弟常去那儿晨跑。</a:t>
            </a:r>
          </a:p>
          <a:p>
            <a:pPr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六月末才入夏不久，早晨的气温还不太高，晴空中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飘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着白云，不时还有风吹过。池塘边没什么人，四周特别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静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，静得能听见草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丛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里小虫低低的叫声。池塘里的水也特别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清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，清得能看见水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底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的鱼儿在游来游去。这个时节，池塘里已经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有零星的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荷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开放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，但更多的是未开的粉色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花苞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直直的，高高的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像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一个个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准备起舞的姑娘</a:t>
            </a:r>
            <a:r>
              <a:rPr lang="zh-CN" altLang="zh-CN" sz="2000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片片绿色的荷叶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漂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在水面上，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不时有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青蛙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跳来跳去，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呱呱呱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地叫着，像在给“姑娘们”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伴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唱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红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蜻蜓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在其间飞来飞去，像是要给她们伴舞。这时，又有几只小鸟也飞了过来，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叽叽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喳喳地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叫着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，停在旁边的树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枝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上，像是专门来看这场表演。我们从树旁跑过，大概是脚步声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惊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动了它们，</a:t>
            </a:r>
            <a:r>
              <a:rPr lang="zh-CN" altLang="zh-CN" sz="2000" kern="12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“呼啦”</a:t>
            </a:r>
            <a:r>
              <a:rPr lang="zh-CN" altLang="zh-CN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一声又全都飞走了。</a:t>
            </a:r>
            <a:endParaRPr lang="zh-CN" altLang="zh-CN" sz="20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304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我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俩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慢慢地跑着</a:t>
            </a:r>
            <a:r>
              <a:rPr lang="zh-CN" altLang="zh-CN" sz="2000" kern="12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看着这画一样的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迷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景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色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，听着那来自大自然的音乐，</a:t>
            </a:r>
            <a:r>
              <a:rPr lang="zh-CN" altLang="zh-CN" sz="2000" u="sng" dirty="0">
                <a:solidFill>
                  <a:srgbClr val="C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心情</a:t>
            </a:r>
            <a:r>
              <a:rPr lang="zh-CN" altLang="zh-CN" sz="20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十分美好，脚步也轻快起来……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8725" y="5660123"/>
            <a:ext cx="88392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任务</a:t>
            </a:r>
            <a:r>
              <a:rPr lang="en-US" altLang="zh-CN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：</a:t>
            </a:r>
            <a:r>
              <a:rPr lang="zh-CN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利用声旁猜猜带横线汉字的大概读音。</a:t>
            </a:r>
          </a:p>
        </p:txBody>
      </p:sp>
      <p:sp>
        <p:nvSpPr>
          <p:cNvPr id="9" name="剪去对角的矩形 7"/>
          <p:cNvSpPr/>
          <p:nvPr/>
        </p:nvSpPr>
        <p:spPr>
          <a:xfrm>
            <a:off x="1114425" y="5443854"/>
            <a:ext cx="5591175" cy="91440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7123" y="123559"/>
            <a:ext cx="10690698" cy="5106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夏日的池塘</a:t>
            </a:r>
            <a:endParaRPr lang="zh-CN" altLang="zh-CN" sz="2000" dirty="0">
              <a:effectLst/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000" dirty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我家不远处有一个大大的池塘。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暑假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我和弟弟常去那儿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晨跑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0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六月末才入夏不久，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早晨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的气温还不太高，晴空中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飘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着白云，不时还有风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吹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过。池塘边没什么人，四周特别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静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，静得能听见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草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丛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里小虫低低的叫声。池塘里的水也特别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清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，清得能看见水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的鱼儿在游来游去。这个时节，池塘里已经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有零星的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荷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开放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，但更多的是未开的粉色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花苞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直直的，高高的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一个个准备起舞的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姑娘。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片片绿色的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荷叶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漂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在水面上，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不时有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青蛙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跳来跳去，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呱呱呱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地叫着，像在给“姑娘们”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伴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唱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蜻蜓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在其间飞来飞去，像是要给她们</a:t>
            </a:r>
            <a:r>
              <a:rPr lang="zh-CN" altLang="zh-CN" sz="20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伴舞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。这时，又有几只小鸟也飞了过来，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叽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叽喳喳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zh-CN" sz="2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叫着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，停在旁边的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树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枝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上，像是专门来看这场表演。我们从树旁跑过，大概是脚步声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惊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动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了它们，</a:t>
            </a:r>
            <a:r>
              <a:rPr lang="zh-CN" altLang="zh-CN" sz="2000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“呼啦”</a:t>
            </a:r>
            <a:r>
              <a:rPr lang="zh-CN" altLang="zh-CN" sz="20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一声又全都飞走了。</a:t>
            </a:r>
            <a:endParaRPr lang="zh-CN" altLang="zh-CN" sz="2000" dirty="0">
              <a:effectLst/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俩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慢慢地跑着</a:t>
            </a:r>
            <a:r>
              <a:rPr lang="zh-CN" altLang="zh-CN" sz="20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看着这画一样的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迷人景</a:t>
            </a:r>
            <a:r>
              <a:rPr lang="zh-CN" altLang="zh-CN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色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，听着那来自大自然的音乐，</a:t>
            </a:r>
            <a:r>
              <a:rPr lang="zh-CN" altLang="zh-CN" sz="20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心情</a:t>
            </a:r>
            <a:r>
              <a:rPr lang="zh-CN" altLang="zh-CN" sz="20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十分美好，脚步也轻快起来……</a:t>
            </a:r>
            <a:endParaRPr lang="zh-CN" altLang="zh-CN" sz="2000" dirty="0">
              <a:effectLst/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6400" y="5579109"/>
            <a:ext cx="8839200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任务</a:t>
            </a:r>
            <a:r>
              <a:rPr lang="en-US" altLang="zh-CN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  <a:sym typeface="+mn-ea"/>
              </a:rPr>
              <a:t>：读短文，结合形旁与上下文，猜一猜红色的词汇大概是什么意思。</a:t>
            </a:r>
          </a:p>
        </p:txBody>
      </p:sp>
      <p:sp>
        <p:nvSpPr>
          <p:cNvPr id="9" name="剪去对角的矩形 7"/>
          <p:cNvSpPr/>
          <p:nvPr/>
        </p:nvSpPr>
        <p:spPr>
          <a:xfrm>
            <a:off x="1676521" y="5432876"/>
            <a:ext cx="8351325" cy="774331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10005" y="2136338"/>
            <a:ext cx="46415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任务</a:t>
            </a:r>
            <a:r>
              <a:rPr lang="en-US" altLang="zh-CN" sz="24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：每组请选派</a:t>
            </a:r>
            <a:r>
              <a:rPr lang="en-US" altLang="zh-CN" sz="20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2-3</a:t>
            </a:r>
            <a:r>
              <a:rPr lang="zh-CN" altLang="en-US" sz="24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成员汇报各组分别是如何结合形旁与上下文猜到词义的。</a:t>
            </a:r>
            <a:endParaRPr lang="en-US" altLang="zh-CN" sz="2400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9" name="剪去对角的矩形 7"/>
          <p:cNvSpPr/>
          <p:nvPr/>
        </p:nvSpPr>
        <p:spPr>
          <a:xfrm>
            <a:off x="7015022" y="2164031"/>
            <a:ext cx="4700752" cy="2672812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99510" y="1248302"/>
            <a:ext cx="5023017" cy="56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策略反思</a:t>
            </a:r>
            <a:r>
              <a:rPr lang="zh-CN" altLang="en-US" sz="24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：想一想</a:t>
            </a:r>
            <a:endParaRPr lang="en-US" altLang="zh-CN" sz="2400" dirty="0"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749" y="0"/>
            <a:ext cx="5700408" cy="657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夏日的池塘</a:t>
            </a:r>
            <a:endParaRPr lang="zh-CN" altLang="zh-CN" sz="1600" dirty="0">
              <a:effectLst/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1600" dirty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我家不远处有一个大大的池塘。</a:t>
            </a:r>
            <a:r>
              <a:rPr lang="zh-CN" altLang="zh-CN" sz="1600" dirty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暑假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zh-CN" altLang="zh-CN" sz="1600" dirty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我和弟弟常去那儿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晨跑</a:t>
            </a:r>
            <a:r>
              <a:rPr lang="zh-CN" altLang="zh-CN" sz="1600" dirty="0">
                <a:effectLst/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6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>
              <a:lnSpc>
                <a:spcPct val="170000"/>
              </a:lnSpc>
            </a:pPr>
            <a:r>
              <a:rPr lang="en-US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六月末才入夏不久，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早晨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的气温还不太高，晴空中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飘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着白云，不时还有风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吹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过。池塘边没什么人，四周特别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静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，静得能听见</a:t>
            </a:r>
            <a:r>
              <a:rPr lang="zh-CN" altLang="zh-CN" sz="16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草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丛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里小虫低低的叫声。池塘里的水也特别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清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，清得能看见水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底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的鱼儿在游来游去。这个时节，池塘里已经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有零星的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荷</a:t>
            </a:r>
            <a:r>
              <a:rPr lang="zh-CN" altLang="zh-CN" sz="16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开放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，但更多的是未开的粉色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花苞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直直的，高高的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像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一个个准备起舞的</a:t>
            </a:r>
            <a:r>
              <a:rPr lang="zh-CN" altLang="zh-CN" sz="16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姑娘。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片片绿色的</a:t>
            </a:r>
            <a:r>
              <a:rPr lang="zh-CN" altLang="zh-CN" sz="16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荷叶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漂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在水面上，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不时有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青蛙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跳来跳去，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呱呱呱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地叫着，像在给“姑娘们”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伴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唱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蜻蜓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在其间飞来飞去，像是要给她们</a:t>
            </a:r>
            <a:r>
              <a:rPr lang="zh-CN" altLang="zh-CN" sz="16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伴舞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。这时，又有几只小鸟也飞了过来，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叽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叽喳喳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zh-CN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叫着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，停在旁边的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树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枝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上，像是专门来看这场表演。我们从树旁跑过，大概是脚步声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惊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动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了它们，</a:t>
            </a:r>
            <a:r>
              <a:rPr lang="zh-CN" altLang="zh-CN" sz="1600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“呼啦”</a:t>
            </a:r>
            <a:r>
              <a:rPr lang="zh-CN" altLang="zh-CN" sz="16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一声又全都飞走了。</a:t>
            </a:r>
            <a:endParaRPr lang="zh-CN" altLang="zh-CN" sz="1600" dirty="0">
              <a:effectLst/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70000"/>
              </a:lnSpc>
            </a:pPr>
            <a:r>
              <a:rPr lang="en-US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俩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慢慢地跑着</a:t>
            </a:r>
            <a:r>
              <a:rPr lang="zh-CN" altLang="zh-CN" sz="16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看着这画一样的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迷人景</a:t>
            </a:r>
            <a:r>
              <a:rPr lang="zh-CN" altLang="zh-CN" sz="1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色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，听着那来自大自然的音乐，</a:t>
            </a:r>
            <a:r>
              <a:rPr lang="zh-CN" altLang="zh-CN" sz="1600" dirty="0">
                <a:solidFill>
                  <a:srgbClr val="FF0000"/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心情</a:t>
            </a:r>
            <a:r>
              <a:rPr lang="zh-CN" altLang="zh-CN" sz="1600" dirty="0"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十分美好，脚步也轻快起来……</a:t>
            </a:r>
            <a:endParaRPr lang="zh-CN" altLang="zh-CN" sz="1600" dirty="0">
              <a:effectLst/>
              <a:latin typeface="Tahoma" panose="020B060403050404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5" y="1316428"/>
            <a:ext cx="456565" cy="611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72710" y="3760207"/>
            <a:ext cx="3262947" cy="3262947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76828" y="1379532"/>
            <a:ext cx="7151956" cy="28700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汉字难写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笔画、部件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汉字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难认</a:t>
            </a:r>
            <a:endParaRPr lang="en-US" altLang="zh-CN" sz="32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汉字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难记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64330" y="397741"/>
            <a:ext cx="386334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如何解决三大难题？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26141" y="2755769"/>
            <a:ext cx="364581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偏旁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227510" y="2881204"/>
            <a:ext cx="838986" cy="446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244189" y="3504610"/>
            <a:ext cx="821672" cy="5111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0" y="-140988"/>
            <a:ext cx="1197989" cy="597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  <a:cs typeface="楷体" panose="02010609060101010101" pitchFamily="49" charset="-122"/>
              </a:rPr>
              <a:t>导入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2606675" y="1598295"/>
            <a:ext cx="579755" cy="430530"/>
          </a:xfrm>
          <a:prstGeom prst="snip2Diag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9720000" flipH="1" flipV="1">
            <a:off x="2595245" y="2598420"/>
            <a:ext cx="579755" cy="430530"/>
          </a:xfrm>
          <a:prstGeom prst="snip2Diag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9720000" flipH="1" flipV="1">
            <a:off x="2617470" y="3544570"/>
            <a:ext cx="579755" cy="430530"/>
          </a:xfrm>
          <a:prstGeom prst="snip2Diag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6749" y="1396047"/>
            <a:ext cx="2767867" cy="347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00423" y="1891753"/>
            <a:ext cx="2767867" cy="3584929"/>
          </a:xfrm>
          <a:prstGeom prst="rect">
            <a:avLst/>
          </a:prstGeom>
        </p:spPr>
      </p:pic>
      <p:sp>
        <p:nvSpPr>
          <p:cNvPr id="12294" name="文本框 1"/>
          <p:cNvSpPr txBox="1">
            <a:spLocks noChangeArrowheads="1"/>
          </p:cNvSpPr>
          <p:nvPr/>
        </p:nvSpPr>
        <p:spPr bwMode="auto">
          <a:xfrm>
            <a:off x="2653952" y="1700847"/>
            <a:ext cx="828675" cy="19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"/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华文行楷" panose="02010800040101010101" pitchFamily="2" charset="-122"/>
              </a:rPr>
              <a:t>汉字课堂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73856" y="1700847"/>
            <a:ext cx="735139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一、形旁与声旁的概念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二、常用形旁与常用形旁与所构合体字的联系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三、形旁策略的内涵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四、声旁策略的内涵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1"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7"/>
          <p:cNvSpPr/>
          <p:nvPr/>
        </p:nvSpPr>
        <p:spPr>
          <a:xfrm>
            <a:off x="3434141" y="3179611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8" name="剪去对角的矩形 7"/>
          <p:cNvSpPr/>
          <p:nvPr/>
        </p:nvSpPr>
        <p:spPr>
          <a:xfrm>
            <a:off x="952558" y="487502"/>
            <a:ext cx="4276457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一、形旁与声旁的概念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817751" y="-590867"/>
            <a:ext cx="2655518" cy="2655518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535804" y="2806020"/>
            <a:ext cx="108458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形旁    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29521" y="1253359"/>
            <a:ext cx="364581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偏旁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4139565" y="2270125"/>
            <a:ext cx="1438275" cy="852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53125" y="2271395"/>
            <a:ext cx="1419860" cy="93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878320" y="3206115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声旁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剪去对角的矩形 7"/>
          <p:cNvSpPr/>
          <p:nvPr/>
        </p:nvSpPr>
        <p:spPr>
          <a:xfrm>
            <a:off x="6878320" y="3264884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9">
        <p:fade/>
      </p:transition>
    </mc:Choice>
    <mc:Fallback xmlns="">
      <p:transition spd="med" advTm="9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4974 -0.40139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-200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33059 -0.41111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05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bldLvl="0" animBg="1"/>
      <p:bldP spid="18" grpId="0" bldLvl="0" animBg="1"/>
      <p:bldP spid="3075" grpId="0"/>
      <p:bldP spid="7" grpId="0" build="allAtOnce" bldLvl="0"/>
      <p:bldP spid="7" grpId="1" build="allAtOnce" bldLvl="0"/>
      <p:bldP spid="7" grpId="2" build="allAtOnce"/>
      <p:bldP spid="15" grpId="0"/>
      <p:bldP spid="15" grpId="1"/>
      <p:bldP spid="3" grpId="0" build="allAtOnce" bldLvl="0"/>
      <p:bldP spid="3" grpId="1" build="allAtOnce" bldLvl="0"/>
      <p:bldP spid="3" grpId="2" build="allAtOnce"/>
      <p:bldP spid="11" grpId="0" bldLvl="0" animBg="1"/>
      <p:bldP spid="11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7"/>
          <p:cNvSpPr/>
          <p:nvPr/>
        </p:nvSpPr>
        <p:spPr>
          <a:xfrm>
            <a:off x="952558" y="488280"/>
            <a:ext cx="4276457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074" name="矩形 2"/>
          <p:cNvSpPr>
            <a:spLocks noChangeArrowheads="1"/>
          </p:cNvSpPr>
          <p:nvPr/>
        </p:nvSpPr>
        <p:spPr bwMode="auto">
          <a:xfrm>
            <a:off x="2367658" y="2830658"/>
            <a:ext cx="1931772" cy="1885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   喝</a:t>
            </a: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一、形旁与声旁的概念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48" name="矩形 6"/>
          <p:cNvSpPr>
            <a:spLocks noChangeArrowheads="1"/>
          </p:cNvSpPr>
          <p:nvPr/>
        </p:nvSpPr>
        <p:spPr bwMode="auto">
          <a:xfrm>
            <a:off x="1267369" y="3179150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</a:t>
            </a:r>
          </a:p>
        </p:txBody>
      </p:sp>
      <p:sp>
        <p:nvSpPr>
          <p:cNvPr id="6150" name="矩形 8"/>
          <p:cNvSpPr>
            <a:spLocks noChangeArrowheads="1"/>
          </p:cNvSpPr>
          <p:nvPr/>
        </p:nvSpPr>
        <p:spPr bwMode="auto">
          <a:xfrm>
            <a:off x="1301615" y="4134290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</a:p>
        </p:txBody>
      </p:sp>
      <p:cxnSp>
        <p:nvCxnSpPr>
          <p:cNvPr id="3079" name="直接连接符 10"/>
          <p:cNvCxnSpPr>
            <a:cxnSpLocks noChangeShapeType="1"/>
          </p:cNvCxnSpPr>
          <p:nvPr/>
        </p:nvCxnSpPr>
        <p:spPr bwMode="auto">
          <a:xfrm>
            <a:off x="5331714" y="3263571"/>
            <a:ext cx="33869" cy="163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</p:cxnSp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7832275" y="2830658"/>
            <a:ext cx="1848486" cy="1885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   园</a:t>
            </a:r>
          </a:p>
        </p:txBody>
      </p:sp>
      <p:sp>
        <p:nvSpPr>
          <p:cNvPr id="6153" name="矩形 12"/>
          <p:cNvSpPr>
            <a:spLocks noChangeArrowheads="1"/>
          </p:cNvSpPr>
          <p:nvPr/>
        </p:nvSpPr>
        <p:spPr bwMode="auto">
          <a:xfrm>
            <a:off x="5740681" y="3105834"/>
            <a:ext cx="14574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ma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154" name="矩形 13"/>
          <p:cNvSpPr>
            <a:spLocks noChangeArrowheads="1"/>
          </p:cNvSpPr>
          <p:nvPr/>
        </p:nvSpPr>
        <p:spPr bwMode="auto">
          <a:xfrm>
            <a:off x="5740681" y="4115625"/>
            <a:ext cx="1656223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yuan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000" dirty="0">
              <a:solidFill>
                <a:srgbClr val="000000"/>
              </a:solidFill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56" name="矩形 16"/>
          <p:cNvSpPr>
            <a:spLocks noChangeArrowheads="1"/>
          </p:cNvSpPr>
          <p:nvPr/>
        </p:nvSpPr>
        <p:spPr bwMode="auto">
          <a:xfrm>
            <a:off x="2067615" y="2351518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形旁</a:t>
            </a:r>
          </a:p>
        </p:txBody>
      </p:sp>
      <p:sp>
        <p:nvSpPr>
          <p:cNvPr id="6157" name="矩形 17"/>
          <p:cNvSpPr>
            <a:spLocks noChangeArrowheads="1"/>
          </p:cNvSpPr>
          <p:nvPr/>
        </p:nvSpPr>
        <p:spPr bwMode="auto">
          <a:xfrm>
            <a:off x="7396447" y="2351474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声旁</a:t>
            </a: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4929627" y="2096045"/>
            <a:ext cx="995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偏旁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817751" y="-590867"/>
            <a:ext cx="2655518" cy="2655518"/>
          </a:xfrm>
          <a:prstGeom prst="rect">
            <a:avLst/>
          </a:prstGeom>
        </p:spPr>
      </p:pic>
      <p:pic>
        <p:nvPicPr>
          <p:cNvPr id="15" name="图片 14" descr="摄图网_401095768_扁平资料（企业商用）"/>
          <p:cNvPicPr/>
          <p:nvPr/>
        </p:nvPicPr>
        <p:blipFill>
          <a:blip r:embed="rId4"/>
          <a:stretch>
            <a:fillRect/>
          </a:stretch>
        </p:blipFill>
        <p:spPr>
          <a:xfrm>
            <a:off x="1246005" y="1240066"/>
            <a:ext cx="478006" cy="6196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56043" y="1356765"/>
            <a:ext cx="8061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体验与发现：讨论分析合体字中的这些部分与其字义、字音有什么关系</a:t>
            </a:r>
            <a:endParaRPr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4086087" y="3229610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女字旁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616" y="3308022"/>
            <a:ext cx="149860" cy="3581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920" y="4354412"/>
            <a:ext cx="213275" cy="14452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14447" y="4273020"/>
            <a:ext cx="1626234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口字旁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9">
        <p:fade/>
      </p:transition>
    </mc:Choice>
    <mc:Fallback xmlns="">
      <p:transition spd="med" advTm="9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utoUpdateAnimBg="0"/>
      <p:bldP spid="6157" grpId="0" autoUpdateAnimBg="0"/>
      <p:bldP spid="14" grpId="0" autoUpdateAnimBg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842010" y="1575066"/>
            <a:ext cx="9444990" cy="33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zh-CN" altLang="en-US" sz="3200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     1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）形旁（    ）  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2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）声旁（    ）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           A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们（门）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B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椅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（木）  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楷体_GB2312" panose="02010609030101010101" pitchFamily="49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        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C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唱（口）   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D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哪（那） </a:t>
            </a:r>
          </a:p>
        </p:txBody>
      </p:sp>
      <p:sp>
        <p:nvSpPr>
          <p:cNvPr id="7171" name="矩形 5"/>
          <p:cNvSpPr>
            <a:spLocks noChangeArrowheads="1"/>
          </p:cNvSpPr>
          <p:nvPr/>
        </p:nvSpPr>
        <p:spPr bwMode="auto">
          <a:xfrm>
            <a:off x="1540391" y="1528698"/>
            <a:ext cx="8708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测试与巩固：括号中的偏旁在合体字中是形旁还是声旁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2625" y="2431110"/>
            <a:ext cx="128754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B C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06204" y="2426435"/>
            <a:ext cx="128754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A D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049882" y="4112632"/>
            <a:ext cx="3262947" cy="3262947"/>
          </a:xfrm>
          <a:prstGeom prst="rect">
            <a:avLst/>
          </a:prstGeom>
        </p:spPr>
      </p:pic>
      <p:sp>
        <p:nvSpPr>
          <p:cNvPr id="18" name="剪去对角的矩形 7"/>
          <p:cNvSpPr/>
          <p:nvPr/>
        </p:nvSpPr>
        <p:spPr>
          <a:xfrm>
            <a:off x="952558" y="488280"/>
            <a:ext cx="4276457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0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一、形旁与声旁的概念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303b32313537393037343bd0b4d7f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7770" y="1283970"/>
            <a:ext cx="613410" cy="61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747">
        <p:cut/>
      </p:transition>
    </mc:Choice>
    <mc:Fallback xmlns="">
      <p:transition advTm="374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7"/>
          <p:cNvSpPr/>
          <p:nvPr/>
        </p:nvSpPr>
        <p:spPr>
          <a:xfrm>
            <a:off x="952558" y="487502"/>
            <a:ext cx="4276457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二、声旁的策略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817751" y="-590867"/>
            <a:ext cx="2655518" cy="2655518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568065" y="2788285"/>
            <a:ext cx="108458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形旁    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29521" y="1253359"/>
            <a:ext cx="364581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偏旁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4139565" y="2270125"/>
            <a:ext cx="1438275" cy="852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53125" y="2271395"/>
            <a:ext cx="1419860" cy="93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878320" y="3206115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声旁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剪去对角的矩形 7"/>
          <p:cNvSpPr/>
          <p:nvPr/>
        </p:nvSpPr>
        <p:spPr>
          <a:xfrm>
            <a:off x="3434141" y="3179611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剪去对角的矩形 7"/>
          <p:cNvSpPr/>
          <p:nvPr/>
        </p:nvSpPr>
        <p:spPr>
          <a:xfrm>
            <a:off x="6878320" y="3264884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9">
        <p:fade/>
      </p:transition>
    </mc:Choice>
    <mc:Fallback xmlns="">
      <p:transition spd="med" advTm="9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43085 -0.4087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-20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3075" grpId="0"/>
      <p:bldP spid="7" grpId="0"/>
      <p:bldP spid="15" grpId="0"/>
      <p:bldP spid="3" grpId="0" build="allAtOnce" bldLvl="0"/>
      <p:bldP spid="3" grpId="1" build="allAtOnce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7"/>
          <p:cNvSpPr/>
          <p:nvPr/>
        </p:nvSpPr>
        <p:spPr>
          <a:xfrm>
            <a:off x="952500" y="487680"/>
            <a:ext cx="3146425" cy="498475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08834" y="2001467"/>
            <a:ext cx="1133644" cy="3485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藻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肌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拱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80641" y="1994610"/>
            <a:ext cx="986167" cy="25439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err="1"/>
              <a:t>zǎo</a:t>
            </a:r>
            <a:r>
              <a:rPr lang="en-US" altLang="zh-CN" sz="2800" dirty="0"/>
              <a:t>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/>
              <a:t>Jī</a:t>
            </a:r>
          </a:p>
          <a:p>
            <a:pPr>
              <a:lnSpc>
                <a:spcPct val="200000"/>
              </a:lnSpc>
            </a:pPr>
            <a:r>
              <a:rPr lang="en-US" altLang="zh-CN" sz="2800" dirty="0" err="1"/>
              <a:t>ɡǒnɡ</a:t>
            </a:r>
            <a:endParaRPr lang="en-US" altLang="zh-CN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1629673" y="2147404"/>
            <a:ext cx="3058160" cy="30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52400">
              <a:lnSpc>
                <a:spcPct val="150000"/>
              </a:lnSpc>
              <a:spcAft>
                <a:spcPts val="1000"/>
              </a:spcAft>
            </a:pPr>
            <a:r>
              <a:rPr lang="en-US" altLang="zh-CN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辆</a:t>
            </a:r>
            <a:r>
              <a:rPr lang="zh-CN" altLang="en-US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）</a:t>
            </a:r>
            <a:endParaRPr lang="en-US" altLang="zh-CN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52400">
              <a:lnSpc>
                <a:spcPct val="150000"/>
              </a:lnSpc>
              <a:spcAft>
                <a:spcPts val="1000"/>
              </a:spcAft>
            </a:pPr>
            <a:r>
              <a:rPr lang="en-US" altLang="zh-CN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r>
              <a:rPr lang="zh-CN" altLang="en-US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）</a:t>
            </a:r>
            <a:endParaRPr lang="en-US" altLang="zh-CN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52400">
              <a:lnSpc>
                <a:spcPct val="150000"/>
              </a:lnSpc>
              <a:spcAft>
                <a:spcPts val="1000"/>
              </a:spcAft>
            </a:pPr>
            <a:r>
              <a:rPr lang="en-US" altLang="zh-CN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苹</a:t>
            </a:r>
            <a:r>
              <a:rPr lang="zh-CN" altLang="en-US" dirty="0"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（               ）</a:t>
            </a:r>
            <a:endParaRPr lang="en-US" altLang="zh-CN" sz="1800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152400">
              <a:lnSpc>
                <a:spcPct val="150000"/>
              </a:lnSpc>
              <a:spcAft>
                <a:spcPts val="1000"/>
              </a:spcAft>
            </a:pPr>
            <a:endParaRPr lang="en-US" altLang="zh-CN" dirty="0"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10"/>
          <p:cNvCxnSpPr>
            <a:cxnSpLocks noChangeShapeType="1"/>
          </p:cNvCxnSpPr>
          <p:nvPr/>
        </p:nvCxnSpPr>
        <p:spPr bwMode="auto">
          <a:xfrm>
            <a:off x="5243035" y="2109228"/>
            <a:ext cx="0" cy="20102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</p:cxnSp>
      <p:sp>
        <p:nvSpPr>
          <p:cNvPr id="8" name="文本框 7"/>
          <p:cNvSpPr txBox="1"/>
          <p:nvPr/>
        </p:nvSpPr>
        <p:spPr>
          <a:xfrm>
            <a:off x="661785" y="1175546"/>
            <a:ext cx="4890640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体验与发现：出下列汉字的读音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3633" y="1130908"/>
            <a:ext cx="5021194" cy="559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49" charset="-122"/>
              </a:rPr>
              <a:t>体验与发现：猜猜下列汉字怎么读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10" name="图片 9" descr="摄图网_401095768_扁平资料（企业商用）"/>
          <p:cNvPicPr/>
          <p:nvPr/>
        </p:nvPicPr>
        <p:blipFill>
          <a:blip r:embed="rId2"/>
          <a:stretch>
            <a:fillRect/>
          </a:stretch>
        </p:blipFill>
        <p:spPr>
          <a:xfrm>
            <a:off x="276985" y="1220632"/>
            <a:ext cx="513761" cy="470492"/>
          </a:xfrm>
          <a:prstGeom prst="rect">
            <a:avLst/>
          </a:prstGeom>
        </p:spPr>
      </p:pic>
      <p:pic>
        <p:nvPicPr>
          <p:cNvPr id="11" name="图片 10" descr="摄图网_401095768_扁平资料（企业商用）"/>
          <p:cNvPicPr/>
          <p:nvPr/>
        </p:nvPicPr>
        <p:blipFill>
          <a:blip r:embed="rId2"/>
          <a:stretch>
            <a:fillRect/>
          </a:stretch>
        </p:blipFill>
        <p:spPr>
          <a:xfrm>
            <a:off x="5995073" y="1220185"/>
            <a:ext cx="513761" cy="4704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04359" y="4911431"/>
            <a:ext cx="2049347" cy="2049347"/>
          </a:xfrm>
          <a:prstGeom prst="rect">
            <a:avLst/>
          </a:prstGeom>
        </p:spPr>
      </p:pic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、声旁的策略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06918" y="2319425"/>
            <a:ext cx="992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/>
              <a:t>liànɡ</a:t>
            </a:r>
            <a:r>
              <a:rPr lang="en-US" altLang="zh-CN" sz="2800" dirty="0"/>
              <a:t>   </a:t>
            </a:r>
            <a:endParaRPr lang="zh-CN" altLang="en-US" sz="28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134324" y="3150243"/>
            <a:ext cx="1054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/>
              <a:t>fànɡ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134324" y="4015356"/>
            <a:ext cx="103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/>
              <a:t>pínɡ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666480" y="3214370"/>
            <a:ext cx="3525520" cy="4192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07627" y="2183765"/>
            <a:ext cx="69627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记忆字音</a:t>
            </a: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猜测字音</a:t>
            </a:r>
          </a:p>
        </p:txBody>
      </p:sp>
      <p:sp>
        <p:nvSpPr>
          <p:cNvPr id="9" name="剪去对角的矩形 7"/>
          <p:cNvSpPr/>
          <p:nvPr/>
        </p:nvSpPr>
        <p:spPr>
          <a:xfrm>
            <a:off x="2014378" y="1983740"/>
            <a:ext cx="3622675" cy="246126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2359025" y="2396490"/>
            <a:ext cx="579755" cy="430530"/>
          </a:xfrm>
          <a:prstGeom prst="snip2Diag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 amt="50000"/>
            <a:clrChange>
              <a:clrFrom>
                <a:srgbClr val="8E6A56">
                  <a:alpha val="99608"/>
                </a:srgbClr>
              </a:clrFrom>
              <a:clrTo>
                <a:srgbClr val="8E6A56">
                  <a:alpha val="99608"/>
                  <a:alpha val="0"/>
                </a:srgbClr>
              </a:clrTo>
            </a:clrChange>
          </a:blip>
          <a:srcRect l="15765" t="27851" r="55858" b="51090"/>
          <a:stretch>
            <a:fillRect/>
          </a:stretch>
        </p:blipFill>
        <p:spPr>
          <a:xfrm rot="10020000" flipH="1" flipV="1">
            <a:off x="2359025" y="3352165"/>
            <a:ext cx="579755" cy="430530"/>
          </a:xfrm>
          <a:prstGeom prst="snip2DiagRect">
            <a:avLst/>
          </a:prstGeom>
        </p:spPr>
      </p:pic>
      <p:sp>
        <p:nvSpPr>
          <p:cNvPr id="11" name="剪去对角的矩形 7"/>
          <p:cNvSpPr/>
          <p:nvPr/>
        </p:nvSpPr>
        <p:spPr>
          <a:xfrm>
            <a:off x="952500" y="487680"/>
            <a:ext cx="3146425" cy="498475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952558" y="65132"/>
            <a:ext cx="4412390" cy="9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、声旁的策略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7"/>
          <p:cNvSpPr/>
          <p:nvPr/>
        </p:nvSpPr>
        <p:spPr>
          <a:xfrm>
            <a:off x="635635" y="415290"/>
            <a:ext cx="3987165" cy="600710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剪去对角的矩形 7"/>
          <p:cNvSpPr/>
          <p:nvPr/>
        </p:nvSpPr>
        <p:spPr>
          <a:xfrm>
            <a:off x="6878320" y="3264884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" name="剪去对角的矩形 7"/>
          <p:cNvSpPr/>
          <p:nvPr/>
        </p:nvSpPr>
        <p:spPr>
          <a:xfrm>
            <a:off x="3434141" y="3179611"/>
            <a:ext cx="1287905" cy="498777"/>
          </a:xfrm>
          <a:prstGeom prst="snip2DiagRect">
            <a:avLst/>
          </a:prstGeom>
          <a:solidFill>
            <a:srgbClr val="A67451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875336" y="-111139"/>
            <a:ext cx="3116239" cy="3116239"/>
          </a:xfrm>
          <a:prstGeom prst="rect">
            <a:avLst/>
          </a:prstGeom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568065" y="2788285"/>
            <a:ext cx="108458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形旁    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29521" y="1253359"/>
            <a:ext cx="3645815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偏旁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4139565" y="2270125"/>
            <a:ext cx="1438275" cy="852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953125" y="2271395"/>
            <a:ext cx="1419860" cy="934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6878320" y="3216376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声旁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ahoma" panose="020B0604030504040204" pitchFamily="34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6"/>
          <p:cNvSpPr>
            <a:spLocks noChangeArrowheads="1"/>
          </p:cNvSpPr>
          <p:nvPr/>
        </p:nvSpPr>
        <p:spPr bwMode="auto">
          <a:xfrm>
            <a:off x="709479" y="415030"/>
            <a:ext cx="387798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</a:rPr>
              <a:t>三、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ahoma" panose="020B060403050404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常用形旁的含义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9">
        <p:fade/>
      </p:transition>
    </mc:Choice>
    <mc:Fallback xmlns="">
      <p:transition spd="med" advTm="98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8372 -0.396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19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0" bldLvl="0" animBg="1"/>
      <p:bldP spid="10" grpId="0" bldLvl="0" animBg="1"/>
      <p:bldP spid="7" grpId="1"/>
      <p:bldP spid="7" grpId="2"/>
      <p:bldP spid="15" grpId="0"/>
      <p:bldP spid="3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|7.7|60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|7.7|60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|7.7|60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3|7.7|6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主题1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1438</Words>
  <Application>Microsoft Office PowerPoint</Application>
  <PresentationFormat>宽屏</PresentationFormat>
  <Paragraphs>144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仿宋</vt:lpstr>
      <vt:lpstr>楷体</vt:lpstr>
      <vt:lpstr>楷体_GB2312</vt:lpstr>
      <vt:lpstr>隶书</vt:lpstr>
      <vt:lpstr>宋体</vt:lpstr>
      <vt:lpstr>Arial</vt:lpstr>
      <vt:lpstr>Tahoma</vt:lpstr>
      <vt:lpstr>Wingdings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涂 敏</dc:creator>
  <cp:lastModifiedBy>涂 敏</cp:lastModifiedBy>
  <cp:revision>71</cp:revision>
  <dcterms:created xsi:type="dcterms:W3CDTF">2021-08-05T11:50:00Z</dcterms:created>
  <dcterms:modified xsi:type="dcterms:W3CDTF">2021-11-20T16:04:10Z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3A4B5A9390C44D03A1E22950CB86F24A</vt:lpwstr>
  </property>
</Properties>
</file>