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581" r:id="rId2"/>
    <p:sldId id="493" r:id="rId3"/>
    <p:sldId id="577" r:id="rId4"/>
    <p:sldId id="556" r:id="rId5"/>
    <p:sldId id="299" r:id="rId6"/>
    <p:sldId id="578" r:id="rId7"/>
    <p:sldId id="505" r:id="rId8"/>
    <p:sldId id="539" r:id="rId9"/>
    <p:sldId id="579" r:id="rId10"/>
    <p:sldId id="456" r:id="rId11"/>
    <p:sldId id="574" r:id="rId12"/>
    <p:sldId id="452" r:id="rId13"/>
    <p:sldId id="538" r:id="rId14"/>
    <p:sldId id="453" r:id="rId15"/>
    <p:sldId id="525" r:id="rId16"/>
    <p:sldId id="302" r:id="rId17"/>
    <p:sldId id="541" r:id="rId1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EBEB"/>
    <a:srgbClr val="7F7F7F"/>
    <a:srgbClr val="4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84" autoAdjust="0"/>
    <p:restoredTop sz="94660"/>
  </p:normalViewPr>
  <p:slideViewPr>
    <p:cSldViewPr snapToGrid="0">
      <p:cViewPr varScale="1">
        <p:scale>
          <a:sx n="56" d="100"/>
          <a:sy n="56" d="100"/>
        </p:scale>
        <p:origin x="708" y="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A169A1-23EE-4234-9556-B876ACD27154}" type="datetimeFigureOut">
              <a:rPr lang="zh-CN" altLang="en-US" smtClean="0"/>
              <a:t>2021/11/20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BE3352-AF3A-4FB7-BEFA-F3CED42B3FD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BE3352-AF3A-4FB7-BEFA-F3CED42B3FD2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BE3352-AF3A-4FB7-BEFA-F3CED42B3FD2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4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4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30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4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4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4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4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608400" y="1555200"/>
            <a:ext cx="5233077" cy="4608000"/>
          </a:xfrm>
        </p:spPr>
        <p:txBody>
          <a:bodyPr/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lang="zh-CN" altLang="en-US" noProof="1">
                <a:sym typeface="+mn-ea"/>
              </a:rPr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50400" y="1555200"/>
            <a:ext cx="5227200" cy="4608000"/>
          </a:xfrm>
        </p:spPr>
        <p:txBody>
          <a:bodyPr/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 defTabSz="914400" eaLnBrk="1" fontAlgn="auto" latinLnBrk="0" hangingPunct="1">
              <a:buFont typeface="Arial" panose="020B0604020202020204" pitchFamily="34" charset="0"/>
              <a:buNone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eaLnBrk="1" fontAlgn="auto" latinLnBrk="0" hangingPunct="1">
              <a:buFont typeface="Arial" panose="020B0604020202020204" pitchFamily="34" charset="0"/>
              <a:buChar char="●"/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>
                <a:sym typeface="+mn-ea"/>
              </a:rPr>
              <a:t>单击此处编辑母版文本样式</a:t>
            </a:r>
          </a:p>
        </p:txBody>
      </p:sp>
      <p:sp>
        <p:nvSpPr>
          <p:cNvPr id="9" name="标题 8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A1D644-5920-0F44-AFA2-96B1FFDAB09C}" type="datetimeFigureOut">
              <a:rPr lang="zh-CN" altLang="en-US" smtClean="0"/>
              <a:t>2021/11/20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836438-220A-534C-9902-D086BC2D163A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/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lang="zh-CN" altLang="en-US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914400" y="914400"/>
            <a:ext cx="9169200" cy="5029200"/>
          </a:xfrm>
        </p:spPr>
        <p:txBody>
          <a:bodyPr vert="eaVert" lIns="46800" rIns="46800"/>
          <a:lstStyle>
            <a:lvl1pPr marL="228600" indent="-228600" eaLnBrk="1" fontAlgn="auto" latinLnBrk="0" hangingPunct="1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2pPr>
            <a:lvl3pPr marL="1143000" indent="-228600" eaLnBrk="1" fontAlgn="auto" latinLnBrk="0" hangingPunct="1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3pPr>
            <a:lvl4pPr marL="1600200" indent="-228600" eaLnBrk="1" fontAlgn="auto" latinLnBrk="0" hangingPunct="1">
              <a:lnSpc>
                <a:spcPct val="120000"/>
              </a:lnSpc>
              <a:spcAft>
                <a:spcPts val="300"/>
              </a:spcAft>
              <a:buFont typeface="Wingdings" panose="05000000000000000000" charset="0"/>
              <a:buChar char="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4pPr>
            <a:lvl5pPr marL="2057400" indent="-228600" eaLnBrk="1" fontAlgn="auto" latinLnBrk="0" hangingPunct="1">
              <a:lnSpc>
                <a:spcPct val="120000"/>
              </a:lnSpc>
              <a:spcAft>
                <a:spcPts val="300"/>
              </a:spcAft>
              <a:buFont typeface="Arial" panose="020B0604020202020204" pitchFamily="34" charset="0"/>
              <a:buChar char="•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A3DFB4-3DC3-1440-8C7B-88DFEE0D2B64}" type="datetimeFigureOut">
              <a:rPr lang="zh-CN" altLang="en-US" smtClean="0"/>
              <a:t>2021/11/20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66099C-77B8-BA43-BF4B-117443720C0D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608400" y="774000"/>
            <a:ext cx="10972800" cy="5482800"/>
          </a:xfrm>
        </p:spPr>
        <p:txBody>
          <a:bodyPr/>
          <a:lstStyle>
            <a:lvl1pPr marL="228600" indent="-228600" eaLnBrk="1" fontAlgn="auto" latinLnBrk="0" hangingPunct="1">
              <a:lnSpc>
                <a:spcPct val="130000"/>
              </a:lnSpc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2pPr>
            <a:lvl3pPr marL="1143000" indent="-2286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3pPr>
            <a:lvl4pPr marL="1600200" indent="-228600" eaLnBrk="1" fontAlgn="auto" latinLnBrk="0" hangingPunct="1">
              <a:lnSpc>
                <a:spcPct val="120000"/>
              </a:lnSpc>
              <a:buFont typeface="Wingdings" panose="05000000000000000000" charset="0"/>
              <a:buChar char="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4pPr>
            <a:lvl5pPr marL="2057400" indent="-2286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•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4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E686D7-2EC4-D14D-A52E-1ACBAA474716}" type="datetimeFigureOut">
              <a:rPr lang="zh-CN" altLang="en-US" smtClean="0"/>
              <a:t>2021/11/20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5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6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DC51C9-FE14-8141-8D6E-4BCB9C33136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98800" y="2484000"/>
            <a:ext cx="9799200" cy="1018800"/>
          </a:xfrm>
        </p:spPr>
        <p:txBody>
          <a:bodyPr lIns="90000" tIns="46800" rIns="90000" bIns="46800" anchor="t"/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60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lang="zh-CN" altLang="en-US"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1198800" y="3560400"/>
            <a:ext cx="9799200" cy="471600"/>
          </a:xfrm>
        </p:spPr>
        <p:txBody>
          <a:bodyPr/>
          <a:lstStyle>
            <a:lvl1pPr marL="0" indent="0" algn="ctr">
              <a:lnSpc>
                <a:spcPct val="110000"/>
              </a:lnSpc>
              <a:buNone/>
              <a:defRPr sz="2400" spc="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4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4A6F55-42EF-564B-B0EE-B60CEC27DAFF}" type="datetimeFigureOut">
              <a:rPr lang="zh-CN" altLang="en-US" smtClean="0"/>
              <a:t>2021/11/20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5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6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8ADB40-D6DA-D54F-A4A2-D7F2CEBB53D8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88859-14C4-49F0-BAA7-6CA431217DF7}" type="datetimeFigureOut">
              <a:rPr lang="zh-CN" altLang="en-US" smtClean="0"/>
              <a:t>2021/11/20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3A24A-D6FE-417F-B863-EC3769C26D3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/>
          <a:lstStyle>
            <a:lvl1pPr algn="ctr">
              <a:defRPr sz="6000" b="1" i="0" spc="30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98800" y="3560400"/>
            <a:ext cx="9799200" cy="1472400"/>
          </a:xfrm>
        </p:spPr>
        <p:txBody>
          <a:bodyPr/>
          <a:lstStyle>
            <a:lvl1pPr marL="0" indent="0" algn="ctr" eaLnBrk="1" fontAlgn="auto" latinLnBrk="0" hangingPunct="1">
              <a:lnSpc>
                <a:spcPct val="110000"/>
              </a:lnSpc>
              <a:buNone/>
              <a:defRPr sz="2400" u="none" strike="noStrike" kern="1200" cap="none" spc="20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6F7E51-3891-F540-A587-8E682B7E3A6F}" type="datetimeFigureOut">
              <a:rPr lang="zh-CN" altLang="en-US" smtClean="0"/>
              <a:t>2021/11/20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C14989-93DD-184F-835B-84F0C0AB9F40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8400" y="608400"/>
            <a:ext cx="10969200" cy="705600"/>
          </a:xfrm>
        </p:spPr>
        <p:txBody>
          <a:bodyPr lIns="90000" tIns="46800" rIns="90000" bIns="46800"/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lang="zh-CN" altLang="en-US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8400" y="1501200"/>
            <a:ext cx="5176800" cy="4748400"/>
          </a:xfrm>
        </p:spPr>
        <p:txBody>
          <a:bodyPr/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lang="zh-CN" altLang="en-US">
                <a:sym typeface="+mn-ea"/>
              </a:rPr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411600" y="1501200"/>
            <a:ext cx="5176800" cy="4748400"/>
          </a:xfrm>
        </p:spPr>
        <p:txBody>
          <a:bodyPr/>
          <a:lstStyle>
            <a:lvl1pPr marL="228600" indent="-228600" eaLnBrk="1" fontAlgn="auto" latinLnBrk="0" hangingPunct="1">
              <a:lnSpc>
                <a:spcPct val="130000"/>
              </a:lnSpc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1" fontAlgn="auto" latinLnBrk="0" hangingPunct="1">
              <a:lnSpc>
                <a:spcPct val="120000"/>
              </a:lnSpc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lnSpc>
                <a:spcPct val="120000"/>
              </a:lnSpc>
              <a:defRPr sz="1400"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263A5E-4CAA-D442-95E2-864F5C7C950E}" type="datetimeFigureOut">
              <a:rPr lang="zh-CN" altLang="en-US" smtClean="0"/>
              <a:t>2021/11/20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D40C3D-0F76-0246-91EA-D3F9EE38F3BE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8400" y="608400"/>
            <a:ext cx="10969200" cy="705600"/>
          </a:xfrm>
        </p:spPr>
        <p:txBody>
          <a:bodyPr lIns="90000" tIns="46800" rIns="90000" bIns="46800"/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lang="zh-CN" altLang="en-US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/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8400" y="1854000"/>
            <a:ext cx="5342400" cy="4395600"/>
          </a:xfrm>
        </p:spPr>
        <p:txBody>
          <a:bodyPr lIns="101600" tIns="0" rIns="82550" bIns="0"/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lang="zh-CN" altLang="en-US">
                <a:sym typeface="+mn-ea"/>
              </a:rPr>
              <a:t>单击此处编辑母版文本样式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35750" y="1421729"/>
            <a:ext cx="5342400" cy="381600"/>
          </a:xfrm>
        </p:spPr>
        <p:txBody>
          <a:bodyPr lIns="101600" tIns="38100" rIns="76200" bIns="38100" anchor="t" anchorCtr="0"/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>
                <a:sym typeface="+mn-ea"/>
              </a:rPr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35750" y="1854000"/>
            <a:ext cx="5342400" cy="4395600"/>
          </a:xfrm>
        </p:spPr>
        <p:txBody>
          <a:bodyPr lIns="101600" tIns="0" rIns="82550" bIns="0"/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lang="zh-CN" altLang="en-US">
                <a:sym typeface="+mn-ea"/>
              </a:rPr>
              <a:t>单击此处编辑母版文本样式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5F66B4-028C-3E44-BC07-3B79E1195BCE}" type="datetimeFigureOut">
              <a:rPr lang="zh-CN" altLang="en-US" smtClean="0"/>
              <a:t>2021/11/20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ED8CC0-3AB5-F04D-A062-12972421F209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8400" y="608400"/>
            <a:ext cx="10969200" cy="705600"/>
          </a:xfrm>
        </p:spPr>
        <p:txBody>
          <a:bodyPr lIns="90000" tIns="46800" rIns="90000" bIns="46800"/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lang="zh-CN" altLang="en-US"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FCFA9B-769F-DF49-82B5-667028C5AFDF}" type="datetimeFigureOut">
              <a:rPr lang="zh-CN" altLang="en-US" smtClean="0"/>
              <a:t>2021/11/20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E6F4FC-0F8D-DB46-B10C-7CC8E81F1B15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65C2B9-EC67-354E-88E7-F8568E48A70F}" type="datetimeFigureOut">
              <a:rPr lang="zh-CN" altLang="en-US" smtClean="0"/>
              <a:t>2021/11/20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2661D0-CC79-034F-81F1-8308AADE90C2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5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20" Type="http://schemas.openxmlformats.org/officeDocument/2006/relationships/tags" Target="../tags/tag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7"/>
            </p:custDataLst>
          </p:nvPr>
        </p:nvSpPr>
        <p:spPr>
          <a:xfrm>
            <a:off x="608013" y="608013"/>
            <a:ext cx="10969625" cy="706437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8"/>
            </p:custDataLst>
          </p:nvPr>
        </p:nvSpPr>
        <p:spPr>
          <a:xfrm>
            <a:off x="608013" y="1490663"/>
            <a:ext cx="10969625" cy="4759325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9"/>
            </p:custDataLst>
          </p:nvPr>
        </p:nvSpPr>
        <p:spPr>
          <a:xfrm>
            <a:off x="612775" y="6315075"/>
            <a:ext cx="2698750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E484AD9F-D54B-2E4E-9FEF-8B8AF5EFF453}" type="datetimeFigureOut">
              <a:rPr lang="zh-CN" altLang="en-US" smtClean="0"/>
              <a:t>2021/11/20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0"/>
            </p:custDataLst>
          </p:nvPr>
        </p:nvSpPr>
        <p:spPr>
          <a:xfrm>
            <a:off x="4116388" y="6315075"/>
            <a:ext cx="39592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1"/>
            </p:custDataLst>
          </p:nvPr>
        </p:nvSpPr>
        <p:spPr>
          <a:xfrm>
            <a:off x="8877300" y="6315075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4EFFB5CF-E574-404E-82BC-3B4F5F37B23E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2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 kern="1200" spc="300">
          <a:solidFill>
            <a:srgbClr val="262626"/>
          </a:solidFill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262626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262626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262626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262626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262626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262626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262626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262626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228600" indent="-228600" algn="l" rtl="0" eaLnBrk="1" fontAlgn="base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●"/>
        <a:defRPr kern="1200" spc="150">
          <a:solidFill>
            <a:srgbClr val="595959"/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rtl="0" eaLnBrk="1" fontAlgn="base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</a:tabLst>
        <a:defRPr sz="1600" kern="1200" spc="150">
          <a:solidFill>
            <a:srgbClr val="595959"/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rtl="0" eaLnBrk="1" fontAlgn="base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defRPr sz="1600" kern="1200" spc="150">
          <a:solidFill>
            <a:srgbClr val="595959"/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rtl="0" eaLnBrk="1" fontAlgn="base" hangingPunct="1">
        <a:lnSpc>
          <a:spcPct val="120000"/>
        </a:lnSpc>
        <a:spcBef>
          <a:spcPct val="0"/>
        </a:spcBef>
        <a:spcAft>
          <a:spcPts val="300"/>
        </a:spcAft>
        <a:buFont typeface="Wingdings" panose="05000000000000000000" pitchFamily="2" charset="2"/>
        <a:buChar char=""/>
        <a:defRPr sz="1400" kern="1200" spc="150">
          <a:solidFill>
            <a:srgbClr val="595959"/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rtl="0" eaLnBrk="1" fontAlgn="base" hangingPunct="1">
        <a:lnSpc>
          <a:spcPct val="120000"/>
        </a:lnSpc>
        <a:spcBef>
          <a:spcPct val="0"/>
        </a:spcBef>
        <a:spcAft>
          <a:spcPts val="300"/>
        </a:spcAft>
        <a:buFont typeface="Arial" panose="020B0604020202020204" pitchFamily="34" charset="0"/>
        <a:buChar char="•"/>
        <a:defRPr sz="1400" kern="1200" spc="150">
          <a:solidFill>
            <a:srgbClr val="595959"/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4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895350" y="1452880"/>
            <a:ext cx="2755938" cy="34143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4528185" y="1725251"/>
            <a:ext cx="5281930" cy="92202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5400" dirty="0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  <a:cs typeface="方正隶变_GBK" panose="02000000000000000000" charset="-122"/>
                <a:sym typeface="+mn-ea"/>
              </a:rPr>
              <a:t>让汉字开口说话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6404556" y="3137217"/>
            <a:ext cx="3467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仿宋" panose="02010609060101010101" pitchFamily="49" charset="-122"/>
                <a:ea typeface="仿宋" panose="02010609060101010101" pitchFamily="49" charset="-122"/>
                <a:cs typeface="方正隶变_GBK" panose="02000000000000000000" charset="-122"/>
                <a:sym typeface="+mn-ea"/>
              </a:rPr>
              <a:t>—</a:t>
            </a:r>
            <a:r>
              <a:rPr lang="zh-CN" altLang="en-US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  <a:cs typeface="方正隶变_GBK" panose="02000000000000000000" charset="-122"/>
                <a:sym typeface="+mn-ea"/>
              </a:rPr>
              <a:t>初识形旁与声旁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895248" y="1452962"/>
            <a:ext cx="2649912" cy="3763822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319426" y="4442755"/>
            <a:ext cx="32624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仿宋" panose="02010609060101010101" pitchFamily="49" charset="-122"/>
                <a:ea typeface="仿宋" panose="02010609060101010101" pitchFamily="49" charset="-122"/>
                <a:cs typeface="方正隶变_GBK" panose="02000000000000000000" charset="-122"/>
                <a:sym typeface="+mn-ea"/>
              </a:rPr>
              <a:t>《</a:t>
            </a:r>
            <a:r>
              <a: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  <a:sym typeface="+mn-ea"/>
              </a:rPr>
              <a:t>汉字入门</a:t>
            </a:r>
            <a:r>
              <a:rPr lang="en-US" altLang="zh-CN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仿宋" panose="02010609060101010101" pitchFamily="49" charset="-122"/>
                <a:ea typeface="仿宋" panose="02010609060101010101" pitchFamily="49" charset="-122"/>
                <a:cs typeface="方正隶变_GBK" panose="02000000000000000000" charset="-122"/>
                <a:sym typeface="+mn-ea"/>
              </a:rPr>
              <a:t>》</a:t>
            </a:r>
            <a:r>
              <a: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  <a:cs typeface="方正隶变_GBK" panose="02000000000000000000" charset="-122"/>
                <a:sym typeface="+mn-ea"/>
              </a:rPr>
              <a:t>第十五课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剪去对角的矩形 7"/>
          <p:cNvSpPr/>
          <p:nvPr/>
        </p:nvSpPr>
        <p:spPr>
          <a:xfrm>
            <a:off x="635635" y="415290"/>
            <a:ext cx="3987165" cy="600710"/>
          </a:xfrm>
          <a:prstGeom prst="snip2DiagRect">
            <a:avLst/>
          </a:prstGeom>
          <a:solidFill>
            <a:srgbClr val="A67451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16" name="矩形 13"/>
          <p:cNvSpPr>
            <a:spLocks noChangeArrowheads="1"/>
          </p:cNvSpPr>
          <p:nvPr/>
        </p:nvSpPr>
        <p:spPr bwMode="auto">
          <a:xfrm>
            <a:off x="553152" y="1595671"/>
            <a:ext cx="4561294" cy="4325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r>
              <a:rPr lang="zh-CN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女</a:t>
            </a:r>
            <a:endParaRPr lang="en-US" altLang="zh-CN" sz="3600" dirty="0">
              <a:solidFill>
                <a:schemeClr val="tx1">
                  <a:lumMod val="75000"/>
                  <a:lumOff val="2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r>
              <a:rPr lang="zh-CN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口</a:t>
            </a:r>
            <a:endParaRPr lang="en-US" altLang="zh-CN" sz="3600" dirty="0">
              <a:solidFill>
                <a:schemeClr val="tx1">
                  <a:lumMod val="75000"/>
                  <a:lumOff val="2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r>
              <a:rPr lang="zh-CN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日</a:t>
            </a:r>
            <a:endParaRPr lang="en-US" altLang="zh-CN" sz="3600" dirty="0">
              <a:solidFill>
                <a:schemeClr val="tx1">
                  <a:lumMod val="75000"/>
                  <a:lumOff val="2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200000"/>
              </a:lnSpc>
            </a:pPr>
            <a:endParaRPr lang="zh-CN" altLang="en-US" sz="3600" dirty="0">
              <a:solidFill>
                <a:schemeClr val="tx1">
                  <a:lumMod val="75000"/>
                  <a:lumOff val="2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0" name="矩形 13"/>
          <p:cNvSpPr>
            <a:spLocks noChangeArrowheads="1"/>
          </p:cNvSpPr>
          <p:nvPr/>
        </p:nvSpPr>
        <p:spPr bwMode="auto">
          <a:xfrm>
            <a:off x="5671872" y="1595854"/>
            <a:ext cx="4561294" cy="2109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r>
              <a:rPr lang="zh-CN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氵</a:t>
            </a:r>
            <a:endParaRPr lang="en-US" altLang="zh-CN" sz="3600" dirty="0">
              <a:solidFill>
                <a:schemeClr val="tx1">
                  <a:lumMod val="75000"/>
                  <a:lumOff val="2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5</a:t>
            </a: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r>
              <a:rPr lang="zh-CN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木</a:t>
            </a:r>
            <a:endParaRPr lang="en-US" altLang="zh-CN" sz="3600" dirty="0">
              <a:solidFill>
                <a:schemeClr val="tx1">
                  <a:lumMod val="75000"/>
                  <a:lumOff val="2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7834821" y="2009924"/>
            <a:ext cx="1715770" cy="521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游</a:t>
            </a: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河</a:t>
            </a: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酒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2437557" y="4237037"/>
            <a:ext cx="16071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明</a:t>
            </a: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晚 昨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7827201" y="3129206"/>
            <a:ext cx="173101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树 椅 桔</a:t>
            </a: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</a:p>
        </p:txBody>
      </p:sp>
      <p:sp>
        <p:nvSpPr>
          <p:cNvPr id="23" name="矩形 16"/>
          <p:cNvSpPr>
            <a:spLocks noChangeArrowheads="1"/>
          </p:cNvSpPr>
          <p:nvPr/>
        </p:nvSpPr>
        <p:spPr bwMode="auto">
          <a:xfrm>
            <a:off x="709479" y="415030"/>
            <a:ext cx="3877985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l"/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ahoma" panose="020B0604030504040204" pitchFamily="34" charset="0"/>
                <a:ea typeface="楷体" panose="02010609060101010101" pitchFamily="49" charset="-122"/>
                <a:cs typeface="Times New Roman" panose="02020603050405020304" pitchFamily="18" charset="0"/>
              </a:rPr>
              <a:t>三、</a:t>
            </a:r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ahoma" panose="020B0604030504040204" pitchFamily="34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常用形旁的含义</a:t>
            </a:r>
            <a:endParaRPr lang="zh-CN" alt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pic>
        <p:nvPicPr>
          <p:cNvPr id="25" name="图片 24" descr="摄图网_401095768_扁平资料（企业商用）"/>
          <p:cNvPicPr/>
          <p:nvPr/>
        </p:nvPicPr>
        <p:blipFill>
          <a:blip r:embed="rId2"/>
          <a:stretch>
            <a:fillRect/>
          </a:stretch>
        </p:blipFill>
        <p:spPr>
          <a:xfrm>
            <a:off x="1174750" y="1154430"/>
            <a:ext cx="513715" cy="516255"/>
          </a:xfrm>
          <a:prstGeom prst="rect">
            <a:avLst/>
          </a:prstGeom>
        </p:spPr>
      </p:pic>
      <p:sp>
        <p:nvSpPr>
          <p:cNvPr id="27" name="文本框 26"/>
          <p:cNvSpPr txBox="1"/>
          <p:nvPr/>
        </p:nvSpPr>
        <p:spPr>
          <a:xfrm>
            <a:off x="1688465" y="1186687"/>
            <a:ext cx="76676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Tahoma" panose="020B0604030504040204" pitchFamily="34" charset="0"/>
                <a:ea typeface="楷体" panose="02010609060101010101" pitchFamily="49" charset="-122"/>
                <a:cs typeface="Times New Roman" panose="02020603050405020304" pitchFamily="18" charset="0"/>
              </a:rPr>
              <a:t>体验与发现：讨论分析以下形旁与合体字字义有何联系</a:t>
            </a:r>
            <a:endParaRPr lang="zh-CN" altLang="en-US" sz="2400" dirty="0"/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>
          <a:blip r:embed="rId3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9171364" y="-558176"/>
            <a:ext cx="3221493" cy="322149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7049" y="4352656"/>
            <a:ext cx="250190" cy="25019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137931" y="4305793"/>
            <a:ext cx="1626234" cy="3987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dirty="0">
                <a:solidFill>
                  <a:schemeClr val="accent1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日字旁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9547637" y="3202147"/>
            <a:ext cx="1626234" cy="3987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dirty="0">
                <a:solidFill>
                  <a:schemeClr val="accent1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木字旁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53928" y="2173420"/>
            <a:ext cx="375285" cy="27114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9545927" y="2109602"/>
            <a:ext cx="2623820" cy="3987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dirty="0">
                <a:solidFill>
                  <a:schemeClr val="accent1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三点水旁</a:t>
            </a: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97214" y="2135704"/>
            <a:ext cx="149860" cy="358140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47049" y="3329273"/>
            <a:ext cx="213275" cy="144529"/>
          </a:xfrm>
          <a:prstGeom prst="rect">
            <a:avLst/>
          </a:prstGeom>
        </p:spPr>
      </p:pic>
      <p:sp>
        <p:nvSpPr>
          <p:cNvPr id="33" name="文本框 31"/>
          <p:cNvSpPr txBox="1"/>
          <p:nvPr/>
        </p:nvSpPr>
        <p:spPr>
          <a:xfrm>
            <a:off x="2405207" y="2053164"/>
            <a:ext cx="228724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她</a:t>
            </a: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姐</a:t>
            </a: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妹</a:t>
            </a: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</a:p>
        </p:txBody>
      </p:sp>
      <p:sp>
        <p:nvSpPr>
          <p:cNvPr id="35" name="文本框 39"/>
          <p:cNvSpPr txBox="1"/>
          <p:nvPr/>
        </p:nvSpPr>
        <p:spPr>
          <a:xfrm>
            <a:off x="2405207" y="3113880"/>
            <a:ext cx="173272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喝</a:t>
            </a: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叫</a:t>
            </a: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吃</a:t>
            </a:r>
          </a:p>
        </p:txBody>
      </p:sp>
      <p:sp>
        <p:nvSpPr>
          <p:cNvPr id="37" name="文本框 1"/>
          <p:cNvSpPr txBox="1"/>
          <p:nvPr/>
        </p:nvSpPr>
        <p:spPr>
          <a:xfrm>
            <a:off x="4120332" y="2133567"/>
            <a:ext cx="1626234" cy="39878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dirty="0">
                <a:solidFill>
                  <a:schemeClr val="accent1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女字旁</a:t>
            </a:r>
          </a:p>
        </p:txBody>
      </p:sp>
      <p:sp>
        <p:nvSpPr>
          <p:cNvPr id="38" name="文本框 3"/>
          <p:cNvSpPr txBox="1"/>
          <p:nvPr/>
        </p:nvSpPr>
        <p:spPr>
          <a:xfrm>
            <a:off x="4120332" y="3176100"/>
            <a:ext cx="1626234" cy="39878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dirty="0">
                <a:solidFill>
                  <a:schemeClr val="accent1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口字旁</a:t>
            </a:r>
          </a:p>
        </p:txBody>
      </p:sp>
      <p:pic>
        <p:nvPicPr>
          <p:cNvPr id="26" name="图片 25" descr="/Users/Yuhan/Desktop/图片14.png图片14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7286965" y="3235494"/>
            <a:ext cx="375284" cy="3870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2" grpId="0"/>
      <p:bldP spid="37" grpId="0"/>
      <p:bldP spid="3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剪去对角的矩形 7"/>
          <p:cNvSpPr/>
          <p:nvPr/>
        </p:nvSpPr>
        <p:spPr>
          <a:xfrm>
            <a:off x="652146" y="625475"/>
            <a:ext cx="3143768" cy="600710"/>
          </a:xfrm>
          <a:prstGeom prst="snip2DiagRect">
            <a:avLst/>
          </a:prstGeom>
          <a:solidFill>
            <a:srgbClr val="A67451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endParaRPr kumimoji="1" lang="zh-CN" altLang="en-US" dirty="0">
              <a:cs typeface="+mn-ea"/>
              <a:sym typeface="+mn-lt"/>
            </a:endParaRPr>
          </a:p>
        </p:txBody>
      </p:sp>
      <p:sp>
        <p:nvSpPr>
          <p:cNvPr id="9" name="剪去对角的矩形 7"/>
          <p:cNvSpPr/>
          <p:nvPr/>
        </p:nvSpPr>
        <p:spPr>
          <a:xfrm>
            <a:off x="1219200" y="1837055"/>
            <a:ext cx="5627370" cy="3302000"/>
          </a:xfrm>
          <a:prstGeom prst="snip2DiagRect">
            <a:avLst/>
          </a:prstGeom>
          <a:solidFill>
            <a:srgbClr val="A67451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7231380" y="1411605"/>
            <a:ext cx="4683125" cy="5568950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652145" y="625475"/>
            <a:ext cx="3381973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3200" dirty="0">
                <a:solidFill>
                  <a:srgbClr val="292824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四、形旁的策略</a:t>
            </a:r>
            <a:endParaRPr lang="zh-CN" altLang="zh-CN" sz="3200" dirty="0">
              <a:solidFill>
                <a:srgbClr val="292824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401445" y="1715135"/>
            <a:ext cx="6962775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1.</a:t>
            </a:r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记忆、理解字义</a:t>
            </a:r>
          </a:p>
          <a:p>
            <a:pPr>
              <a:lnSpc>
                <a:spcPct val="200000"/>
              </a:lnSpc>
            </a:pPr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2.……</a:t>
            </a:r>
            <a:endParaRPr lang="zh-CN" altLang="en-US" sz="3200" dirty="0">
              <a:solidFill>
                <a:schemeClr val="tx1">
                  <a:lumMod val="75000"/>
                  <a:lumOff val="2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3.</a:t>
            </a:r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……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alphaModFix amt="50000"/>
            <a:clrChange>
              <a:clrFrom>
                <a:srgbClr val="8E6A56">
                  <a:alpha val="99608"/>
                </a:srgbClr>
              </a:clrFrom>
              <a:clrTo>
                <a:srgbClr val="8E6A56">
                  <a:alpha val="99608"/>
                  <a:alpha val="0"/>
                </a:srgbClr>
              </a:clrTo>
            </a:clrChange>
          </a:blip>
          <a:srcRect l="15765" t="27851" r="55858" b="51090"/>
          <a:stretch>
            <a:fillRect/>
          </a:stretch>
        </p:blipFill>
        <p:spPr>
          <a:xfrm rot="10020000" flipH="1" flipV="1">
            <a:off x="1141095" y="1896745"/>
            <a:ext cx="579755" cy="430530"/>
          </a:xfrm>
          <a:prstGeom prst="snip2Diag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alphaModFix amt="50000"/>
            <a:clrChange>
              <a:clrFrom>
                <a:srgbClr val="8E6A56">
                  <a:alpha val="99608"/>
                </a:srgbClr>
              </a:clrFrom>
              <a:clrTo>
                <a:srgbClr val="8E6A56">
                  <a:alpha val="99608"/>
                  <a:alpha val="0"/>
                </a:srgbClr>
              </a:clrTo>
            </a:clrChange>
          </a:blip>
          <a:srcRect l="15765" t="27851" r="55858" b="51090"/>
          <a:stretch>
            <a:fillRect/>
          </a:stretch>
        </p:blipFill>
        <p:spPr>
          <a:xfrm rot="10020000" flipH="1" flipV="1">
            <a:off x="1141095" y="2880360"/>
            <a:ext cx="579755" cy="430530"/>
          </a:xfrm>
          <a:prstGeom prst="snip2Diag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alphaModFix amt="50000"/>
            <a:clrChange>
              <a:clrFrom>
                <a:srgbClr val="8E6A56">
                  <a:alpha val="99608"/>
                </a:srgbClr>
              </a:clrFrom>
              <a:clrTo>
                <a:srgbClr val="8E6A56">
                  <a:alpha val="99608"/>
                  <a:alpha val="0"/>
                </a:srgbClr>
              </a:clrTo>
            </a:clrChange>
          </a:blip>
          <a:srcRect l="15765" t="27851" r="55858" b="51090"/>
          <a:stretch>
            <a:fillRect/>
          </a:stretch>
        </p:blipFill>
        <p:spPr>
          <a:xfrm rot="10020000" flipH="1" flipV="1">
            <a:off x="1141095" y="3863975"/>
            <a:ext cx="579755" cy="430530"/>
          </a:xfrm>
          <a:prstGeom prst="snip2Diag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9" name="矩形 23"/>
          <p:cNvSpPr>
            <a:spLocks noChangeArrowheads="1"/>
          </p:cNvSpPr>
          <p:nvPr/>
        </p:nvSpPr>
        <p:spPr bwMode="auto">
          <a:xfrm>
            <a:off x="3894506" y="2323016"/>
            <a:ext cx="2192020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0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ahoma" panose="020B0604030504040204" pitchFamily="34" charset="0"/>
              </a:rPr>
              <a:t>1)</a:t>
            </a:r>
            <a:r>
              <a:rPr lang="zh-CN" altLang="en-US" sz="24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ahoma" panose="020B0604030504040204" pitchFamily="34" charset="0"/>
              </a:rPr>
              <a:t>（</a:t>
            </a:r>
            <a:r>
              <a:rPr lang="zh-CN" altLang="en-US" sz="28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ahoma" panose="020B0604030504040204" pitchFamily="34" charset="0"/>
              </a:rPr>
              <a:t> </a:t>
            </a:r>
            <a:r>
              <a:rPr lang="zh-CN" altLang="en-US" sz="24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ahoma" panose="020B0604030504040204" pitchFamily="34" charset="0"/>
              </a:rPr>
              <a:t>尧 ）</a:t>
            </a:r>
            <a:r>
              <a:rPr lang="zh-CN" altLang="en-US" sz="28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ahoma" panose="020B0604030504040204" pitchFamily="34" charset="0"/>
              </a:rPr>
              <a:t> </a:t>
            </a:r>
            <a:endParaRPr lang="zh-CN" altLang="en-US" dirty="0">
              <a:ea typeface="楷体" panose="02010609060101010101" pitchFamily="49" charset="-122"/>
              <a:cs typeface="Tahoma" panose="020B0604030504040204" pitchFamily="34" charset="0"/>
            </a:endParaRPr>
          </a:p>
        </p:txBody>
      </p:sp>
      <p:pic>
        <p:nvPicPr>
          <p:cNvPr id="40964" name="图片 1" descr="http://d.hiphotos.baidu.com/image/h%3D200/sign=00b181df7cf0f736c7fe4b013a54b382/908fa0ec08fa513d8d42db7e396d55fbb3fbd9a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0497" y="4102343"/>
            <a:ext cx="1969673" cy="1707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7" name="Rectangle 4"/>
          <p:cNvSpPr>
            <a:spLocks noChangeArrowheads="1"/>
          </p:cNvSpPr>
          <p:nvPr/>
        </p:nvSpPr>
        <p:spPr bwMode="auto">
          <a:xfrm>
            <a:off x="4616203" y="4761580"/>
            <a:ext cx="142875" cy="2857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0968" name="Rectangle 6"/>
          <p:cNvSpPr>
            <a:spLocks noChangeArrowheads="1"/>
          </p:cNvSpPr>
          <p:nvPr/>
        </p:nvSpPr>
        <p:spPr bwMode="auto">
          <a:xfrm>
            <a:off x="4608919" y="2483765"/>
            <a:ext cx="113882" cy="20047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0969" name="Rectangle 5"/>
          <p:cNvSpPr>
            <a:spLocks noChangeArrowheads="1"/>
          </p:cNvSpPr>
          <p:nvPr/>
        </p:nvSpPr>
        <p:spPr bwMode="auto">
          <a:xfrm>
            <a:off x="9734627" y="2483765"/>
            <a:ext cx="113882" cy="1620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0973" name="Rectangle 13"/>
          <p:cNvSpPr>
            <a:spLocks noChangeArrowheads="1"/>
          </p:cNvSpPr>
          <p:nvPr/>
        </p:nvSpPr>
        <p:spPr bwMode="auto">
          <a:xfrm>
            <a:off x="1524001" y="1773823"/>
            <a:ext cx="1601721" cy="3385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pPr indent="488950" eaLnBrk="0" hangingPunct="0"/>
            <a:r>
              <a:rPr lang="en-US" altLang="zh-CN" sz="1600">
                <a:latin typeface="楷体" panose="02010609060101010101" pitchFamily="49" charset="-122"/>
                <a:cs typeface="Tahoma" panose="020B0604030504040204" pitchFamily="34" charset="0"/>
              </a:rPr>
              <a:t>         </a:t>
            </a:r>
            <a:endParaRPr lang="en-US" altLang="zh-CN"/>
          </a:p>
        </p:txBody>
      </p:sp>
      <p:sp>
        <p:nvSpPr>
          <p:cNvPr id="40974" name="Rectangle 14"/>
          <p:cNvSpPr>
            <a:spLocks noChangeArrowheads="1"/>
          </p:cNvSpPr>
          <p:nvPr/>
        </p:nvSpPr>
        <p:spPr bwMode="auto">
          <a:xfrm>
            <a:off x="1524001" y="2682359"/>
            <a:ext cx="813043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pPr indent="622300" eaLnBrk="0" hangingPunct="0"/>
            <a:endParaRPr lang="zh-CN" altLang="zh-CN"/>
          </a:p>
        </p:txBody>
      </p:sp>
      <p:sp>
        <p:nvSpPr>
          <p:cNvPr id="40975" name="Rectangle 16"/>
          <p:cNvSpPr>
            <a:spLocks noChangeArrowheads="1"/>
          </p:cNvSpPr>
          <p:nvPr/>
        </p:nvSpPr>
        <p:spPr bwMode="auto">
          <a:xfrm>
            <a:off x="1524001" y="2682359"/>
            <a:ext cx="184731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40976" name="Rectangle 17"/>
          <p:cNvSpPr>
            <a:spLocks noChangeArrowheads="1"/>
          </p:cNvSpPr>
          <p:nvPr/>
        </p:nvSpPr>
        <p:spPr bwMode="auto">
          <a:xfrm>
            <a:off x="1524000" y="3526423"/>
            <a:ext cx="2454518" cy="3385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pPr indent="1333500" eaLnBrk="0" hangingPunct="0"/>
            <a:r>
              <a:rPr lang="en-US" altLang="zh-CN" sz="1600" dirty="0">
                <a:latin typeface="楷体" panose="02010609060101010101" pitchFamily="49" charset="-122"/>
                <a:cs typeface="Tahoma" panose="020B0604030504040204" pitchFamily="34" charset="0"/>
              </a:rPr>
              <a:t>         </a:t>
            </a:r>
            <a:endParaRPr lang="en-US" altLang="zh-CN" dirty="0"/>
          </a:p>
        </p:txBody>
      </p:sp>
      <p:sp>
        <p:nvSpPr>
          <p:cNvPr id="40977" name="矩形 20"/>
          <p:cNvSpPr>
            <a:spLocks noChangeArrowheads="1"/>
          </p:cNvSpPr>
          <p:nvPr/>
        </p:nvSpPr>
        <p:spPr bwMode="auto">
          <a:xfrm>
            <a:off x="3105269" y="910489"/>
            <a:ext cx="4990160" cy="136191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Tahoma" panose="020B0604030504040204" pitchFamily="34" charset="0"/>
              </a:rPr>
              <a:t>A</a:t>
            </a:r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Tahoma" panose="020B0604030504040204" pitchFamily="34" charset="0"/>
              </a:rPr>
              <a:t>氵   </a:t>
            </a: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Tahoma" panose="020B0604030504040204" pitchFamily="34" charset="0"/>
              </a:rPr>
              <a:t>B</a:t>
            </a:r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Tahoma" panose="020B0604030504040204" pitchFamily="34" charset="0"/>
              </a:rPr>
              <a:t>木</a:t>
            </a: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Tahoma" panose="020B0604030504040204" pitchFamily="34" charset="0"/>
              </a:rPr>
              <a:t>	  C</a:t>
            </a:r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日</a:t>
            </a: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	    </a:t>
            </a: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Tahoma" panose="020B0604030504040204" pitchFamily="34" charset="0"/>
              </a:rPr>
              <a:t>D</a:t>
            </a:r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Tahoma" panose="020B0604030504040204" pitchFamily="34" charset="0"/>
              </a:rPr>
              <a:t>口</a:t>
            </a: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Tahoma" panose="020B0604030504040204" pitchFamily="34" charset="0"/>
              </a:rPr>
              <a:t>	</a:t>
            </a:r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Tahoma" panose="020B0604030504040204" pitchFamily="34" charset="0"/>
              </a:rPr>
              <a:t>  </a:t>
            </a: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Tahoma" panose="020B0604030504040204" pitchFamily="34" charset="0"/>
              </a:rPr>
              <a:t>		</a:t>
            </a:r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Tahoma" panose="020B0604030504040204" pitchFamily="34" charset="0"/>
              </a:rPr>
              <a:t> </a:t>
            </a:r>
            <a:r>
              <a:rPr lang="zh-CN" altLang="en-US" sz="32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40980" name="矩形 24"/>
          <p:cNvSpPr>
            <a:spLocks noChangeArrowheads="1"/>
          </p:cNvSpPr>
          <p:nvPr/>
        </p:nvSpPr>
        <p:spPr bwMode="auto">
          <a:xfrm>
            <a:off x="9024783" y="2272400"/>
            <a:ext cx="2153920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0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ahoma" panose="020B0604030504040204" pitchFamily="34" charset="0"/>
              </a:rPr>
              <a:t>2)</a:t>
            </a:r>
            <a:r>
              <a:rPr lang="zh-CN" altLang="en-US" sz="24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ahoma" panose="020B0604030504040204" pitchFamily="34" charset="0"/>
              </a:rPr>
              <a:t>（</a:t>
            </a:r>
            <a:r>
              <a:rPr lang="zh-CN" altLang="en-US" sz="28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ahoma" panose="020B0604030504040204" pitchFamily="34" charset="0"/>
              </a:rPr>
              <a:t> </a:t>
            </a:r>
            <a:r>
              <a:rPr lang="zh-CN" altLang="en-US" sz="24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ahoma" panose="020B0604030504040204" pitchFamily="34" charset="0"/>
              </a:rPr>
              <a:t>刁）</a:t>
            </a:r>
            <a:r>
              <a:rPr lang="zh-CN" altLang="en-US" sz="28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ahoma" panose="020B0604030504040204" pitchFamily="34" charset="0"/>
              </a:rPr>
              <a:t> </a:t>
            </a:r>
            <a:endParaRPr lang="zh-CN" altLang="en-US" dirty="0">
              <a:ea typeface="楷体" panose="02010609060101010101" pitchFamily="49" charset="-122"/>
              <a:cs typeface="Tahoma" panose="020B0604030504040204" pitchFamily="34" charset="0"/>
            </a:endParaRPr>
          </a:p>
        </p:txBody>
      </p:sp>
      <p:sp>
        <p:nvSpPr>
          <p:cNvPr id="40981" name="矩形 25"/>
          <p:cNvSpPr>
            <a:spLocks noChangeArrowheads="1"/>
          </p:cNvSpPr>
          <p:nvPr/>
        </p:nvSpPr>
        <p:spPr bwMode="auto">
          <a:xfrm>
            <a:off x="3971602" y="4572911"/>
            <a:ext cx="1689100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0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ahoma" panose="020B0604030504040204" pitchFamily="34" charset="0"/>
              </a:rPr>
              <a:t>3)</a:t>
            </a:r>
            <a:r>
              <a:rPr lang="zh-CN" altLang="en-US" sz="20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ahoma" panose="020B0604030504040204" pitchFamily="34" charset="0"/>
              </a:rPr>
              <a:t>（</a:t>
            </a:r>
            <a:r>
              <a:rPr lang="zh-CN" altLang="en-US" sz="28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ahoma" panose="020B0604030504040204" pitchFamily="34" charset="0"/>
              </a:rPr>
              <a:t> </a:t>
            </a:r>
            <a:r>
              <a:rPr lang="zh-CN" altLang="en-US" sz="24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ahoma" panose="020B0604030504040204" pitchFamily="34" charset="0"/>
              </a:rPr>
              <a:t>木</a:t>
            </a:r>
            <a:r>
              <a:rPr lang="zh-CN" altLang="en-US" sz="20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ahoma" panose="020B0604030504040204" pitchFamily="34" charset="0"/>
              </a:rPr>
              <a:t>）</a:t>
            </a:r>
            <a:endParaRPr lang="zh-CN" altLang="en-US" sz="2000" dirty="0">
              <a:ea typeface="楷体" panose="02010609060101010101" pitchFamily="49" charset="-122"/>
              <a:cs typeface="Tahoma" panose="020B060403050404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5958" y="1899189"/>
            <a:ext cx="2169645" cy="1627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2262" y="4119698"/>
            <a:ext cx="2192020" cy="1548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矩形 26"/>
          <p:cNvSpPr>
            <a:spLocks noChangeArrowheads="1"/>
          </p:cNvSpPr>
          <p:nvPr/>
        </p:nvSpPr>
        <p:spPr bwMode="auto">
          <a:xfrm>
            <a:off x="8883397" y="4603709"/>
            <a:ext cx="1850390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000000"/>
                </a:solidFill>
                <a:latin typeface="楷体" panose="02010609060101010101" pitchFamily="49" charset="-122"/>
                <a:cs typeface="Tahoma" panose="020B0604030504040204" pitchFamily="34" charset="0"/>
              </a:rPr>
              <a:t>4)</a:t>
            </a:r>
            <a:r>
              <a:rPr lang="zh-CN" altLang="en-US" sz="20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ahoma" panose="020B0604030504040204" pitchFamily="34" charset="0"/>
              </a:rPr>
              <a:t>（  </a:t>
            </a:r>
            <a:r>
              <a:rPr lang="zh-CN" altLang="en-US" sz="24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ahoma" panose="020B0604030504040204" pitchFamily="34" charset="0"/>
              </a:rPr>
              <a:t>风 </a:t>
            </a:r>
            <a:r>
              <a:rPr lang="zh-CN" altLang="en-US" sz="20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ahoma" panose="020B0604030504040204" pitchFamily="34" charset="0"/>
              </a:rPr>
              <a:t>）</a:t>
            </a:r>
            <a:r>
              <a:rPr lang="zh-CN" altLang="en-US" dirty="0">
                <a:solidFill>
                  <a:srgbClr val="000000"/>
                </a:solidFill>
                <a:latin typeface="楷体" panose="02010609060101010101" pitchFamily="49" charset="-122"/>
                <a:cs typeface="Tahoma" panose="020B0604030504040204" pitchFamily="34" charset="0"/>
              </a:rPr>
              <a:t> </a:t>
            </a:r>
            <a:endParaRPr lang="zh-CN" altLang="en-US" dirty="0"/>
          </a:p>
        </p:txBody>
      </p:sp>
      <p:sp>
        <p:nvSpPr>
          <p:cNvPr id="36" name="文本框 35"/>
          <p:cNvSpPr txBox="1"/>
          <p:nvPr/>
        </p:nvSpPr>
        <p:spPr>
          <a:xfrm>
            <a:off x="847292" y="117406"/>
            <a:ext cx="6094428" cy="559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zh-CN" altLang="en-US" sz="24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楷体_GB2312" panose="02010609030101010101" pitchFamily="49" charset="-122"/>
              </a:rPr>
              <a:t>体验与发现：</a:t>
            </a:r>
            <a:r>
              <a:rPr lang="zh-CN" altLang="en-US" sz="24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ahoma" panose="020B0604030504040204" pitchFamily="34" charset="0"/>
              </a:rPr>
              <a:t>看图为合体字选出正确的形旁</a:t>
            </a:r>
            <a:endParaRPr lang="en-US" altLang="zh-CN" sz="2400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cs typeface="Tahoma" panose="020B0604030504040204" pitchFamily="34" charset="0"/>
            </a:endParaRPr>
          </a:p>
        </p:txBody>
      </p:sp>
      <p:pic>
        <p:nvPicPr>
          <p:cNvPr id="35" name="图片 34" descr="摄图网_401095768_扁平资料（企业商用）"/>
          <p:cNvPicPr/>
          <p:nvPr/>
        </p:nvPicPr>
        <p:blipFill>
          <a:blip r:embed="rId6"/>
          <a:stretch>
            <a:fillRect/>
          </a:stretch>
        </p:blipFill>
        <p:spPr>
          <a:xfrm>
            <a:off x="442388" y="252830"/>
            <a:ext cx="513761" cy="470492"/>
          </a:xfrm>
          <a:prstGeom prst="rect">
            <a:avLst/>
          </a:prstGeom>
        </p:spPr>
      </p:pic>
      <p:sp>
        <p:nvSpPr>
          <p:cNvPr id="38" name="Rectangle 4"/>
          <p:cNvSpPr>
            <a:spLocks noChangeArrowheads="1"/>
          </p:cNvSpPr>
          <p:nvPr/>
        </p:nvSpPr>
        <p:spPr bwMode="auto">
          <a:xfrm>
            <a:off x="9589286" y="4697207"/>
            <a:ext cx="111991" cy="27337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3024" y="1834655"/>
            <a:ext cx="2291878" cy="1627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本框 2"/>
          <p:cNvSpPr txBox="1"/>
          <p:nvPr/>
        </p:nvSpPr>
        <p:spPr>
          <a:xfrm>
            <a:off x="4535920" y="6033751"/>
            <a:ext cx="3089074" cy="52322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 晓  叼  沐  枫  </a:t>
            </a:r>
            <a:endParaRPr lang="zh-CN" altLang="en-US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剪去对角的矩形 7"/>
          <p:cNvSpPr/>
          <p:nvPr/>
        </p:nvSpPr>
        <p:spPr>
          <a:xfrm>
            <a:off x="1219200" y="1837055"/>
            <a:ext cx="5627370" cy="3302000"/>
          </a:xfrm>
          <a:prstGeom prst="snip2DiagRect">
            <a:avLst/>
          </a:prstGeom>
          <a:solidFill>
            <a:srgbClr val="A67451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29" name="剪去对角的矩形 7"/>
          <p:cNvSpPr/>
          <p:nvPr/>
        </p:nvSpPr>
        <p:spPr>
          <a:xfrm>
            <a:off x="652145" y="625475"/>
            <a:ext cx="3097530" cy="600710"/>
          </a:xfrm>
          <a:prstGeom prst="snip2DiagRect">
            <a:avLst/>
          </a:prstGeom>
          <a:solidFill>
            <a:srgbClr val="A67451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8702040" y="2926080"/>
            <a:ext cx="3148330" cy="3743960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652145" y="625475"/>
            <a:ext cx="309689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3200" dirty="0">
                <a:solidFill>
                  <a:srgbClr val="292824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四、形旁的策略</a:t>
            </a:r>
            <a:endParaRPr lang="zh-CN" altLang="zh-CN" sz="3200" dirty="0">
              <a:solidFill>
                <a:srgbClr val="292824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401445" y="1715135"/>
            <a:ext cx="6962775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320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1.</a:t>
            </a:r>
            <a:r>
              <a:rPr lang="zh-CN" altLang="en-US" sz="320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记忆、理解字义</a:t>
            </a:r>
          </a:p>
          <a:p>
            <a:pPr>
              <a:lnSpc>
                <a:spcPct val="200000"/>
              </a:lnSpc>
            </a:pPr>
            <a:r>
              <a:rPr lang="en-US" altLang="zh-CN" sz="320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2.</a:t>
            </a:r>
          </a:p>
          <a:p>
            <a:pPr>
              <a:lnSpc>
                <a:spcPct val="200000"/>
              </a:lnSpc>
            </a:pPr>
            <a:r>
              <a:rPr lang="zh-CN" altLang="en-US" sz="320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3.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alphaModFix amt="50000"/>
            <a:clrChange>
              <a:clrFrom>
                <a:srgbClr val="8E6A56">
                  <a:alpha val="99608"/>
                </a:srgbClr>
              </a:clrFrom>
              <a:clrTo>
                <a:srgbClr val="8E6A56">
                  <a:alpha val="99608"/>
                  <a:alpha val="0"/>
                </a:srgbClr>
              </a:clrTo>
            </a:clrChange>
          </a:blip>
          <a:srcRect l="15765" t="27851" r="55858" b="51090"/>
          <a:stretch>
            <a:fillRect/>
          </a:stretch>
        </p:blipFill>
        <p:spPr>
          <a:xfrm rot="10020000" flipH="1" flipV="1">
            <a:off x="1149985" y="1896745"/>
            <a:ext cx="579755" cy="430530"/>
          </a:xfrm>
          <a:prstGeom prst="snip2Diag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825625" y="3073400"/>
            <a:ext cx="28124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猜测字</a:t>
            </a:r>
            <a:r>
              <a:rPr lang="zh-CN" altLang="en-US" sz="320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义</a:t>
            </a:r>
            <a:endParaRPr lang="zh-CN" altLang="en-US" sz="3200">
              <a:solidFill>
                <a:schemeClr val="tx1">
                  <a:lumMod val="75000"/>
                  <a:lumOff val="2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825625" y="4069715"/>
            <a:ext cx="508254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区分字形字音相近的合体字</a:t>
            </a:r>
            <a:endParaRPr lang="zh-CN" altLang="en-US" sz="3200">
              <a:solidFill>
                <a:schemeClr val="tx1">
                  <a:lumMod val="75000"/>
                  <a:lumOff val="2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alphaModFix amt="50000"/>
            <a:clrChange>
              <a:clrFrom>
                <a:srgbClr val="8E6A56">
                  <a:alpha val="99608"/>
                </a:srgbClr>
              </a:clrFrom>
              <a:clrTo>
                <a:srgbClr val="8E6A56">
                  <a:alpha val="99608"/>
                  <a:alpha val="0"/>
                </a:srgbClr>
              </a:clrTo>
            </a:clrChange>
          </a:blip>
          <a:srcRect l="15765" t="27851" r="55858" b="51090"/>
          <a:stretch>
            <a:fillRect/>
          </a:stretch>
        </p:blipFill>
        <p:spPr>
          <a:xfrm rot="10020000" flipH="1" flipV="1">
            <a:off x="1149985" y="2875915"/>
            <a:ext cx="579755" cy="430530"/>
          </a:xfrm>
          <a:prstGeom prst="snip2Diag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alphaModFix amt="50000"/>
            <a:clrChange>
              <a:clrFrom>
                <a:srgbClr val="8E6A56">
                  <a:alpha val="99608"/>
                </a:srgbClr>
              </a:clrFrom>
              <a:clrTo>
                <a:srgbClr val="8E6A56">
                  <a:alpha val="99608"/>
                  <a:alpha val="0"/>
                </a:srgbClr>
              </a:clrTo>
            </a:clrChange>
          </a:blip>
          <a:srcRect l="15765" t="27851" r="55858" b="51090"/>
          <a:stretch>
            <a:fillRect/>
          </a:stretch>
        </p:blipFill>
        <p:spPr>
          <a:xfrm rot="10020000" flipH="1" flipV="1">
            <a:off x="1149985" y="3855085"/>
            <a:ext cx="579755" cy="430530"/>
          </a:xfrm>
          <a:prstGeom prst="snip2DiagRect">
            <a:avLst/>
          </a:prstGeom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TextBox 12"/>
          <p:cNvSpPr txBox="1">
            <a:spLocks noChangeArrowheads="1"/>
          </p:cNvSpPr>
          <p:nvPr/>
        </p:nvSpPr>
        <p:spPr bwMode="auto">
          <a:xfrm>
            <a:off x="847292" y="1509548"/>
            <a:ext cx="10228082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         </a:t>
            </a:r>
            <a:r>
              <a:rPr lang="en-US" altLang="zh-CN" sz="3200" dirty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） </a:t>
            </a:r>
            <a:r>
              <a:rPr lang="en-US" altLang="zh-CN" sz="3200" dirty="0">
                <a:latin typeface="楷体" panose="02010609060101010101" pitchFamily="49" charset="-122"/>
                <a:ea typeface="楷体" panose="02010609060101010101" pitchFamily="49" charset="-122"/>
              </a:rPr>
              <a:t>A</a:t>
            </a: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订   </a:t>
            </a:r>
            <a:r>
              <a:rPr lang="en-US" altLang="zh-CN" sz="3200" dirty="0">
                <a:latin typeface="楷体" panose="02010609060101010101" pitchFamily="49" charset="-122"/>
                <a:ea typeface="楷体" panose="02010609060101010101" pitchFamily="49" charset="-122"/>
              </a:rPr>
              <a:t>B</a:t>
            </a: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町    </a:t>
            </a:r>
            <a:r>
              <a:rPr lang="en-US" altLang="zh-CN" sz="3200" dirty="0">
                <a:latin typeface="楷体" panose="02010609060101010101" pitchFamily="49" charset="-122"/>
                <a:ea typeface="楷体" panose="02010609060101010101" pitchFamily="49" charset="-122"/>
              </a:rPr>
              <a:t>C</a:t>
            </a: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钉    </a:t>
            </a:r>
            <a:r>
              <a:rPr lang="en-US" altLang="zh-CN" sz="3200" dirty="0">
                <a:latin typeface="楷体" panose="02010609060101010101" pitchFamily="49" charset="-122"/>
                <a:ea typeface="楷体" panose="02010609060101010101" pitchFamily="49" charset="-122"/>
              </a:rPr>
              <a:t>D</a:t>
            </a: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叮</a:t>
            </a:r>
          </a:p>
        </p:txBody>
      </p:sp>
      <p:sp>
        <p:nvSpPr>
          <p:cNvPr id="43012" name="TextBox 13"/>
          <p:cNvSpPr txBox="1">
            <a:spLocks noChangeArrowheads="1"/>
          </p:cNvSpPr>
          <p:nvPr/>
        </p:nvSpPr>
        <p:spPr bwMode="auto">
          <a:xfrm>
            <a:off x="476797" y="3273986"/>
            <a:ext cx="8513557" cy="10763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           </a:t>
            </a:r>
            <a:r>
              <a:rPr lang="en-US" altLang="zh-CN" sz="3200" dirty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r>
              <a:rPr lang="en-US" altLang="zh-CN" sz="3200" dirty="0">
                <a:latin typeface="楷体" panose="02010609060101010101" pitchFamily="49" charset="-122"/>
                <a:ea typeface="楷体" panose="02010609060101010101" pitchFamily="49" charset="-122"/>
              </a:rPr>
              <a:t> A</a:t>
            </a: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油  </a:t>
            </a:r>
            <a:r>
              <a:rPr lang="en-US" altLang="zh-CN" sz="3200" dirty="0">
                <a:latin typeface="楷体" panose="02010609060101010101" pitchFamily="49" charset="-122"/>
                <a:ea typeface="楷体" panose="02010609060101010101" pitchFamily="49" charset="-122"/>
              </a:rPr>
              <a:t>  B</a:t>
            </a: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铀   </a:t>
            </a:r>
            <a:r>
              <a:rPr lang="en-US" altLang="zh-CN" sz="3200" dirty="0">
                <a:latin typeface="楷体" panose="02010609060101010101" pitchFamily="49" charset="-122"/>
                <a:ea typeface="楷体" panose="02010609060101010101" pitchFamily="49" charset="-122"/>
              </a:rPr>
              <a:t> C</a:t>
            </a: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柚   </a:t>
            </a:r>
            <a:r>
              <a:rPr lang="en-US" altLang="zh-CN" sz="3200" dirty="0">
                <a:latin typeface="楷体" panose="02010609060101010101" pitchFamily="49" charset="-122"/>
                <a:ea typeface="楷体" panose="02010609060101010101" pitchFamily="49" charset="-122"/>
              </a:rPr>
              <a:t>D</a:t>
            </a: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邮 </a:t>
            </a:r>
            <a:endParaRPr lang="en-US" altLang="zh-CN" sz="32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zh-CN" altLang="en-US" sz="3200" dirty="0">
              <a:solidFill>
                <a:srgbClr val="0C20B4"/>
              </a:solidFill>
              <a:latin typeface="楷体" panose="02010609060101010101" pitchFamily="49" charset="-122"/>
              <a:ea typeface="楷体" panose="02010609060101010101" pitchFamily="49" charset="-122"/>
              <a:cs typeface="Arial Unicode MS" panose="020B0604020202020204" pitchFamily="34" charset="-122"/>
            </a:endParaRPr>
          </a:p>
        </p:txBody>
      </p:sp>
      <p:pic>
        <p:nvPicPr>
          <p:cNvPr id="43014" name="Picture 7" descr="u=2575840290,2805711220&amp;fm=116&amp;gp=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4308" y="2820857"/>
            <a:ext cx="1416445" cy="1326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7" name="图片 10" descr="C:\Users\pc\Desktop\下载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730" y="1093743"/>
            <a:ext cx="1587603" cy="1331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文本框 9"/>
          <p:cNvSpPr txBox="1"/>
          <p:nvPr/>
        </p:nvSpPr>
        <p:spPr>
          <a:xfrm>
            <a:off x="901802" y="236321"/>
            <a:ext cx="60944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Tahoma" panose="020B0604030504040204" pitchFamily="34" charset="0"/>
                <a:ea typeface="楷体" panose="02010609060101010101" pitchFamily="49" charset="-122"/>
                <a:cs typeface="Cordia New" panose="020B0304020202020204" pitchFamily="34" charset="-34"/>
              </a:rPr>
              <a:t>体验与发现：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看图找出正确的汉字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8730" y="4764887"/>
            <a:ext cx="1591263" cy="1331357"/>
          </a:xfrm>
          <a:prstGeom prst="rect">
            <a:avLst/>
          </a:prstGeom>
        </p:spPr>
      </p:pic>
      <p:sp>
        <p:nvSpPr>
          <p:cNvPr id="13" name="TextBox 13"/>
          <p:cNvSpPr txBox="1">
            <a:spLocks noChangeArrowheads="1"/>
          </p:cNvSpPr>
          <p:nvPr/>
        </p:nvSpPr>
        <p:spPr bwMode="auto">
          <a:xfrm>
            <a:off x="2804184" y="4942543"/>
            <a:ext cx="6186170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3200" dirty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r>
              <a:rPr lang="en-US" altLang="zh-CN" sz="3200" dirty="0">
                <a:latin typeface="楷体" panose="02010609060101010101" pitchFamily="49" charset="-122"/>
                <a:ea typeface="楷体" panose="02010609060101010101" pitchFamily="49" charset="-122"/>
              </a:rPr>
              <a:t> A</a:t>
            </a: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购    </a:t>
            </a:r>
            <a:r>
              <a:rPr lang="en-US" altLang="zh-CN" sz="3200" dirty="0">
                <a:latin typeface="楷体" panose="02010609060101010101" pitchFamily="49" charset="-122"/>
                <a:ea typeface="楷体" panose="02010609060101010101" pitchFamily="49" charset="-122"/>
              </a:rPr>
              <a:t>B</a:t>
            </a: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构    </a:t>
            </a:r>
            <a:r>
              <a:rPr lang="en-US" altLang="zh-CN" sz="3200" dirty="0">
                <a:latin typeface="楷体" panose="02010609060101010101" pitchFamily="49" charset="-122"/>
                <a:ea typeface="楷体" panose="02010609060101010101" pitchFamily="49" charset="-122"/>
              </a:rPr>
              <a:t>C</a:t>
            </a: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钩   </a:t>
            </a:r>
            <a:r>
              <a:rPr lang="en-US" altLang="zh-CN" sz="3200" dirty="0">
                <a:latin typeface="楷体" panose="02010609060101010101" pitchFamily="49" charset="-122"/>
                <a:ea typeface="楷体" panose="02010609060101010101" pitchFamily="49" charset="-122"/>
              </a:rPr>
              <a:t>D</a:t>
            </a: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沟</a:t>
            </a:r>
            <a:endParaRPr lang="zh-CN" altLang="en-US" sz="3200" dirty="0">
              <a:solidFill>
                <a:srgbClr val="0C20B4"/>
              </a:solidFill>
              <a:latin typeface="楷体" panose="02010609060101010101" pitchFamily="49" charset="-122"/>
              <a:ea typeface="楷体" panose="02010609060101010101" pitchFamily="49" charset="-122"/>
              <a:cs typeface="Arial Unicode MS" panose="020B0604020202020204" pitchFamily="34" charset="-122"/>
            </a:endParaRPr>
          </a:p>
        </p:txBody>
      </p:sp>
      <p:pic>
        <p:nvPicPr>
          <p:cNvPr id="11" name="图片 10" descr="摄图网_401095768_扁平资料（企业商用）"/>
          <p:cNvPicPr/>
          <p:nvPr/>
        </p:nvPicPr>
        <p:blipFill>
          <a:blip r:embed="rId5"/>
          <a:stretch>
            <a:fillRect/>
          </a:stretch>
        </p:blipFill>
        <p:spPr>
          <a:xfrm>
            <a:off x="333531" y="213330"/>
            <a:ext cx="513761" cy="4704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5993609" y="1533430"/>
            <a:ext cx="4314115" cy="4399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       </a:t>
            </a:r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绝 句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唐 杜甫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两只黄鹂鸣翠柳，</a:t>
            </a: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(   )</a:t>
            </a:r>
          </a:p>
          <a:p>
            <a:pPr>
              <a:lnSpc>
                <a:spcPct val="200000"/>
              </a:lnSpc>
            </a:pPr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一行白鹭上青天。</a:t>
            </a: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(   )</a:t>
            </a:r>
          </a:p>
          <a:p>
            <a:pPr>
              <a:lnSpc>
                <a:spcPct val="200000"/>
              </a:lnSpc>
            </a:pPr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窗含西岭千秋雪，</a:t>
            </a: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(   )</a:t>
            </a:r>
          </a:p>
          <a:p>
            <a:pPr>
              <a:lnSpc>
                <a:spcPct val="200000"/>
              </a:lnSpc>
            </a:pPr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门泊东吴万里船。</a:t>
            </a: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(   )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340" y="1533525"/>
            <a:ext cx="3992245" cy="479742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761602" y="896020"/>
            <a:ext cx="6908336" cy="5691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ahoma" panose="020B0604030504040204" pitchFamily="34" charset="0"/>
                <a:ea typeface="楷体" panose="02010609060101010101" pitchFamily="49" charset="-122"/>
                <a:cs typeface="Times New Roman" panose="02020603050405020304" pitchFamily="18" charset="0"/>
              </a:rPr>
              <a:t>找一找诗中的句子在画中的什么地方</a:t>
            </a:r>
            <a:endParaRPr lang="en-US" altLang="zh-CN" sz="2400" dirty="0">
              <a:effectLst/>
              <a:latin typeface="Tahoma" panose="020B0604030504040204" pitchFamily="34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DE5AB0D4-5AB2-4874-9177-B2FFDE682A72}"/>
              </a:ext>
            </a:extLst>
          </p:cNvPr>
          <p:cNvSpPr txBox="1"/>
          <p:nvPr/>
        </p:nvSpPr>
        <p:spPr>
          <a:xfrm>
            <a:off x="942340" y="244270"/>
            <a:ext cx="309689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3200" dirty="0">
                <a:solidFill>
                  <a:srgbClr val="292824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五、策略运用</a:t>
            </a:r>
            <a:endParaRPr lang="zh-CN" altLang="zh-CN" sz="3200" dirty="0">
              <a:solidFill>
                <a:srgbClr val="292824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1282295" y="1515544"/>
            <a:ext cx="3433843" cy="4399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绝 句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唐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杜甫</a:t>
            </a:r>
            <a:endParaRPr lang="en-US" altLang="zh-CN" sz="20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两只</a:t>
            </a:r>
            <a:r>
              <a:rPr lang="zh-CN" altLang="en-US" sz="2800" dirty="0">
                <a:solidFill>
                  <a:srgbClr val="FF993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黄</a:t>
            </a:r>
            <a:r>
              <a:rPr lang="zh-CN" altLang="en-US" sz="2800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鹂鸣</a:t>
            </a:r>
            <a:r>
              <a:rPr lang="zh-CN" altLang="en-US" sz="2800" dirty="0">
                <a:solidFill>
                  <a:srgbClr val="00B05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翠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柳，</a:t>
            </a:r>
            <a:endParaRPr lang="en-US" altLang="zh-CN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一行白</a:t>
            </a:r>
            <a:r>
              <a:rPr lang="zh-CN" altLang="en-US" sz="2800" u="sng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鹭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上</a:t>
            </a:r>
            <a:r>
              <a:rPr lang="zh-CN" altLang="en-US" sz="2800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青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天。</a:t>
            </a:r>
            <a:endParaRPr lang="en-US" altLang="zh-CN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窗</a:t>
            </a:r>
            <a:r>
              <a:rPr lang="zh-CN" altLang="en-US" sz="2800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含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西</a:t>
            </a:r>
            <a:r>
              <a:rPr lang="zh-CN" altLang="en-US" sz="2800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岭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千秋雪，</a:t>
            </a:r>
            <a:endParaRPr lang="en-US" altLang="zh-CN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门</a:t>
            </a:r>
            <a:r>
              <a:rPr lang="zh-CN" altLang="en-US" sz="2800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泊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东吴万里</a:t>
            </a:r>
            <a:r>
              <a:rPr lang="zh-CN" altLang="en-US" sz="2800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船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340485" y="2398908"/>
            <a:ext cx="4183140" cy="33845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1.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黄</a:t>
            </a:r>
            <a:r>
              <a:rPr lang="zh-CN" altLang="en-US" sz="2800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鹂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/</a:t>
            </a:r>
            <a:r>
              <a:rPr lang="zh-CN" altLang="en-US" sz="2800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鸣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/</a:t>
            </a:r>
            <a:r>
              <a:rPr lang="zh-CN" altLang="en-US" sz="2800" dirty="0">
                <a:solidFill>
                  <a:srgbClr val="00B05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翠</a:t>
            </a:r>
            <a:r>
              <a:rPr lang="zh-CN" altLang="en-US" sz="2800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柳</a:t>
            </a:r>
            <a:endParaRPr lang="en-US" altLang="zh-CN" sz="28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2.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白</a:t>
            </a:r>
            <a:r>
              <a:rPr lang="zh-CN" altLang="en-US" sz="2800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鹭</a:t>
            </a:r>
            <a:endParaRPr lang="en-US" altLang="zh-CN" sz="2800" dirty="0">
              <a:solidFill>
                <a:srgbClr val="C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3.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含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/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西</a:t>
            </a:r>
            <a:r>
              <a:rPr lang="zh-CN" altLang="en-US" sz="2800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岭</a:t>
            </a:r>
            <a:endParaRPr lang="en-US" altLang="zh-CN" sz="2800" dirty="0">
              <a:solidFill>
                <a:srgbClr val="C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4.</a:t>
            </a:r>
            <a:r>
              <a:rPr lang="zh-CN" altLang="en-US" sz="2800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泊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/</a:t>
            </a:r>
            <a:r>
              <a:rPr lang="zh-CN" altLang="en-US" sz="2800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船</a:t>
            </a:r>
            <a:endParaRPr lang="en-US" altLang="zh-CN" sz="2800" dirty="0">
              <a:solidFill>
                <a:srgbClr val="C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8020441" y="3056763"/>
            <a:ext cx="4153342" cy="4153342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112408" y="551908"/>
            <a:ext cx="6908336" cy="645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ahoma" panose="020B0604030504040204" pitchFamily="34" charset="0"/>
                <a:ea typeface="楷体" panose="02010609060101010101" pitchFamily="49" charset="-122"/>
                <a:cs typeface="Times New Roman" panose="02020603050405020304" pitchFamily="18" charset="0"/>
              </a:rPr>
              <a:t>策略运用：根据目标词猜猜古诗的大意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66749" y="1396047"/>
            <a:ext cx="2767867" cy="34762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300423" y="1891753"/>
            <a:ext cx="2767867" cy="3584929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840605" y="1891753"/>
            <a:ext cx="4096005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一、形旁与声旁的概念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二、声旁的策略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三、常用声旁的含义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四、形旁的策略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702340" y="1481112"/>
            <a:ext cx="73226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1" lang="zh-CN" altLang="en-US" sz="4000" dirty="0">
                <a:solidFill>
                  <a:srgbClr val="221D1A"/>
                </a:solidFill>
                <a:latin typeface="楷体" panose="02010609060101010101" pitchFamily="49" charset="-122"/>
                <a:ea typeface="楷体" panose="02010609060101010101" pitchFamily="49" charset="-122"/>
                <a:cs typeface="方正隶变_GBK" panose="02000000000000000000" charset="-122"/>
              </a:rPr>
              <a:t>曲终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>
          <a:blip r:embed="rId3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8672710" y="3760207"/>
            <a:ext cx="3262947" cy="3262947"/>
          </a:xfrm>
          <a:prstGeom prst="rect">
            <a:avLst/>
          </a:prstGeom>
        </p:spPr>
      </p:pic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2876828" y="1379532"/>
            <a:ext cx="7151956" cy="287001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1.</a:t>
            </a:r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汉字难写</a:t>
            </a:r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-</a:t>
            </a:r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笔画、部件</a:t>
            </a:r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2.</a:t>
            </a:r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汉字</a:t>
            </a:r>
            <a:r>
              <a:rPr lang="zh-CN" altLang="en-US" sz="3200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难认</a:t>
            </a:r>
            <a:endParaRPr lang="en-US" altLang="zh-CN" sz="3200" dirty="0">
              <a:solidFill>
                <a:srgbClr val="C00000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3.</a:t>
            </a:r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汉字</a:t>
            </a:r>
            <a:r>
              <a:rPr lang="zh-CN" altLang="en-US" sz="3200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难记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4164330" y="397741"/>
            <a:ext cx="3863340" cy="1076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如何解决三大难题？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6126141" y="2755769"/>
            <a:ext cx="3645815" cy="9002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偏旁</a:t>
            </a:r>
          </a:p>
        </p:txBody>
      </p:sp>
      <p:cxnSp>
        <p:nvCxnSpPr>
          <p:cNvPr id="16" name="直接连接符 15"/>
          <p:cNvCxnSpPr/>
          <p:nvPr/>
        </p:nvCxnSpPr>
        <p:spPr>
          <a:xfrm>
            <a:off x="5227510" y="2881204"/>
            <a:ext cx="838986" cy="44621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 flipV="1">
            <a:off x="5244189" y="3504610"/>
            <a:ext cx="821672" cy="5111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19"/>
          <p:cNvSpPr txBox="1"/>
          <p:nvPr/>
        </p:nvSpPr>
        <p:spPr>
          <a:xfrm>
            <a:off x="0" y="-140988"/>
            <a:ext cx="1197989" cy="5972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仿宋" panose="02010609060101010101" pitchFamily="49" charset="-122"/>
                <a:ea typeface="仿宋" panose="02010609060101010101" pitchFamily="49" charset="-122"/>
                <a:cs typeface="楷体" panose="02010609060101010101" pitchFamily="49" charset="-122"/>
              </a:rPr>
              <a:t>导入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alphaModFix amt="50000"/>
            <a:clrChange>
              <a:clrFrom>
                <a:srgbClr val="8E6A56">
                  <a:alpha val="99608"/>
                </a:srgbClr>
              </a:clrFrom>
              <a:clrTo>
                <a:srgbClr val="8E6A56">
                  <a:alpha val="99608"/>
                  <a:alpha val="0"/>
                </a:srgbClr>
              </a:clrTo>
            </a:clrChange>
          </a:blip>
          <a:srcRect l="15765" t="27851" r="55858" b="51090"/>
          <a:stretch>
            <a:fillRect/>
          </a:stretch>
        </p:blipFill>
        <p:spPr>
          <a:xfrm rot="10020000" flipH="1" flipV="1">
            <a:off x="2606675" y="1598295"/>
            <a:ext cx="579755" cy="430530"/>
          </a:xfrm>
          <a:prstGeom prst="snip2Diag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alphaModFix amt="50000"/>
            <a:clrChange>
              <a:clrFrom>
                <a:srgbClr val="8E6A56">
                  <a:alpha val="99608"/>
                </a:srgbClr>
              </a:clrFrom>
              <a:clrTo>
                <a:srgbClr val="8E6A56">
                  <a:alpha val="99608"/>
                  <a:alpha val="0"/>
                </a:srgbClr>
              </a:clrTo>
            </a:clrChange>
          </a:blip>
          <a:srcRect l="15765" t="27851" r="55858" b="51090"/>
          <a:stretch>
            <a:fillRect/>
          </a:stretch>
        </p:blipFill>
        <p:spPr>
          <a:xfrm rot="9720000" flipH="1" flipV="1">
            <a:off x="2595245" y="2598420"/>
            <a:ext cx="579755" cy="430530"/>
          </a:xfrm>
          <a:prstGeom prst="snip2Diag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alphaModFix amt="50000"/>
            <a:clrChange>
              <a:clrFrom>
                <a:srgbClr val="8E6A56">
                  <a:alpha val="99608"/>
                </a:srgbClr>
              </a:clrFrom>
              <a:clrTo>
                <a:srgbClr val="8E6A56">
                  <a:alpha val="99608"/>
                  <a:alpha val="0"/>
                </a:srgbClr>
              </a:clrTo>
            </a:clrChange>
          </a:blip>
          <a:srcRect l="15765" t="27851" r="55858" b="51090"/>
          <a:stretch>
            <a:fillRect/>
          </a:stretch>
        </p:blipFill>
        <p:spPr>
          <a:xfrm rot="9720000" flipH="1" flipV="1">
            <a:off x="2617470" y="3544570"/>
            <a:ext cx="579755" cy="430530"/>
          </a:xfrm>
          <a:prstGeom prst="snip2Diag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剪去对角的矩形 7"/>
          <p:cNvSpPr/>
          <p:nvPr/>
        </p:nvSpPr>
        <p:spPr>
          <a:xfrm>
            <a:off x="3434141" y="3179611"/>
            <a:ext cx="1287905" cy="498777"/>
          </a:xfrm>
          <a:prstGeom prst="snip2DiagRect">
            <a:avLst/>
          </a:prstGeom>
          <a:solidFill>
            <a:srgbClr val="A67451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endParaRPr kumimoji="1" lang="zh-CN" altLang="en-US" dirty="0">
              <a:cs typeface="+mn-ea"/>
              <a:sym typeface="+mn-lt"/>
            </a:endParaRPr>
          </a:p>
        </p:txBody>
      </p:sp>
      <p:sp>
        <p:nvSpPr>
          <p:cNvPr id="18" name="剪去对角的矩形 7"/>
          <p:cNvSpPr/>
          <p:nvPr/>
        </p:nvSpPr>
        <p:spPr>
          <a:xfrm>
            <a:off x="952558" y="487502"/>
            <a:ext cx="4276457" cy="498777"/>
          </a:xfrm>
          <a:prstGeom prst="snip2DiagRect">
            <a:avLst/>
          </a:prstGeom>
          <a:solidFill>
            <a:srgbClr val="A67451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endParaRPr kumimoji="1" lang="zh-CN" altLang="en-US" dirty="0">
              <a:cs typeface="+mn-ea"/>
              <a:sym typeface="+mn-lt"/>
            </a:endParaRPr>
          </a:p>
        </p:txBody>
      </p:sp>
      <p:sp>
        <p:nvSpPr>
          <p:cNvPr id="3075" name="矩形 5"/>
          <p:cNvSpPr>
            <a:spLocks noChangeArrowheads="1"/>
          </p:cNvSpPr>
          <p:nvPr/>
        </p:nvSpPr>
        <p:spPr bwMode="auto">
          <a:xfrm>
            <a:off x="952558" y="65132"/>
            <a:ext cx="4412390" cy="90024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ahoma" panose="020B0604030504040204" pitchFamily="34" charset="0"/>
                <a:ea typeface="楷体" panose="02010609060101010101" pitchFamily="49" charset="-122"/>
                <a:cs typeface="Times New Roman" panose="02020603050405020304" pitchFamily="18" charset="0"/>
              </a:rPr>
              <a:t>一、形旁与声旁的概念</a:t>
            </a:r>
            <a:endParaRPr lang="zh-CN" altLang="en-US" sz="3200" b="1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Tahoma" panose="020B0604030504040204" pitchFamily="34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3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9817751" y="-590867"/>
            <a:ext cx="2655518" cy="2655518"/>
          </a:xfrm>
          <a:prstGeom prst="rect">
            <a:avLst/>
          </a:prstGeom>
        </p:spPr>
      </p:pic>
      <p:sp>
        <p:nvSpPr>
          <p:cNvPr id="7" name="矩形 5"/>
          <p:cNvSpPr>
            <a:spLocks noChangeArrowheads="1"/>
          </p:cNvSpPr>
          <p:nvPr/>
        </p:nvSpPr>
        <p:spPr bwMode="auto">
          <a:xfrm>
            <a:off x="3535804" y="2806020"/>
            <a:ext cx="1084580" cy="10763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ahoma" panose="020B0604030504040204" pitchFamily="34" charset="0"/>
                <a:ea typeface="楷体" panose="02010609060101010101" pitchFamily="49" charset="-122"/>
                <a:cs typeface="Times New Roman" panose="02020603050405020304" pitchFamily="18" charset="0"/>
              </a:rPr>
              <a:t>形旁    </a:t>
            </a:r>
            <a:endParaRPr lang="zh-CN" altLang="en-US" sz="3200" b="1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Tahoma" panose="020B0604030504040204" pitchFamily="34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5229521" y="1253359"/>
            <a:ext cx="3645815" cy="9002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偏旁</a:t>
            </a:r>
          </a:p>
        </p:txBody>
      </p:sp>
      <p:cxnSp>
        <p:nvCxnSpPr>
          <p:cNvPr id="2" name="直接连接符 1"/>
          <p:cNvCxnSpPr/>
          <p:nvPr/>
        </p:nvCxnSpPr>
        <p:spPr>
          <a:xfrm flipH="1">
            <a:off x="4139565" y="2270125"/>
            <a:ext cx="1438275" cy="85217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5953125" y="2271395"/>
            <a:ext cx="1419860" cy="9347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框 2"/>
          <p:cNvSpPr txBox="1"/>
          <p:nvPr/>
        </p:nvSpPr>
        <p:spPr>
          <a:xfrm>
            <a:off x="6878320" y="3206115"/>
            <a:ext cx="157607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ahoma" panose="020B0604030504040204" pitchFamily="34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 声旁</a:t>
            </a:r>
            <a:endParaRPr lang="zh-CN" altLang="en-US" sz="32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Tahoma" panose="020B0604030504040204" pitchFamily="34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1" name="剪去对角的矩形 7"/>
          <p:cNvSpPr/>
          <p:nvPr/>
        </p:nvSpPr>
        <p:spPr>
          <a:xfrm>
            <a:off x="6878320" y="3264884"/>
            <a:ext cx="1287905" cy="498777"/>
          </a:xfrm>
          <a:prstGeom prst="snip2DiagRect">
            <a:avLst/>
          </a:prstGeom>
          <a:solidFill>
            <a:srgbClr val="A67451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endParaRPr kumimoji="1" lang="zh-CN" altLang="en-US" dirty="0"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98959">
        <p:fade/>
      </p:transition>
    </mc:Choice>
    <mc:Fallback xmlns="">
      <p:transition spd="med" advTm="9895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1.48148E-6 L -0.14974 -0.40139 " pathEditMode="relative" rAng="0" ptsTypes="AA">
                                      <p:cBhvr>
                                        <p:cTn id="29" dur="1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87" y="-20069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2.22222E-6 L -0.33059 -0.41111 " pathEditMode="relative" rAng="0" ptsTypes="AA">
                                      <p:cBhvr>
                                        <p:cTn id="31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36" y="-20556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8" grpId="0" animBg="1"/>
      <p:bldP spid="3075" grpId="0"/>
      <p:bldP spid="7" grpId="0" build="allAtOnce" bldLvl="0"/>
      <p:bldP spid="7" grpId="1" build="allAtOnce" bldLvl="0"/>
      <p:bldP spid="7" grpId="2" build="allAtOnce"/>
      <p:bldP spid="15" grpId="0"/>
      <p:bldP spid="15" grpId="1"/>
      <p:bldP spid="3" grpId="0" build="allAtOnce" bldLvl="0"/>
      <p:bldP spid="3" grpId="1" build="allAtOnce" bldLvl="0"/>
      <p:bldP spid="3" grpId="2" build="allAtOnce"/>
      <p:bldP spid="11" grpId="0" animBg="1"/>
      <p:bldP spid="11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剪去对角的矩形 7"/>
          <p:cNvSpPr/>
          <p:nvPr/>
        </p:nvSpPr>
        <p:spPr>
          <a:xfrm>
            <a:off x="952558" y="488280"/>
            <a:ext cx="4276457" cy="498777"/>
          </a:xfrm>
          <a:prstGeom prst="snip2DiagRect">
            <a:avLst/>
          </a:prstGeom>
          <a:solidFill>
            <a:srgbClr val="A67451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3074" name="矩形 2"/>
          <p:cNvSpPr>
            <a:spLocks noChangeArrowheads="1"/>
          </p:cNvSpPr>
          <p:nvPr/>
        </p:nvSpPr>
        <p:spPr bwMode="auto">
          <a:xfrm>
            <a:off x="2367658" y="2830658"/>
            <a:ext cx="1931772" cy="1885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妈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姐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endParaRPr lang="zh-CN" altLang="en-US" sz="32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吃   喝</a:t>
            </a:r>
          </a:p>
        </p:txBody>
      </p:sp>
      <p:sp>
        <p:nvSpPr>
          <p:cNvPr id="3075" name="矩形 5"/>
          <p:cNvSpPr>
            <a:spLocks noChangeArrowheads="1"/>
          </p:cNvSpPr>
          <p:nvPr/>
        </p:nvSpPr>
        <p:spPr bwMode="auto">
          <a:xfrm>
            <a:off x="952558" y="65132"/>
            <a:ext cx="4412390" cy="90024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ahoma" panose="020B0604030504040204" pitchFamily="34" charset="0"/>
                <a:ea typeface="楷体" panose="02010609060101010101" pitchFamily="49" charset="-122"/>
                <a:cs typeface="Times New Roman" panose="02020603050405020304" pitchFamily="18" charset="0"/>
              </a:rPr>
              <a:t>一、形旁与声旁的概念</a:t>
            </a:r>
            <a:endParaRPr lang="zh-CN" altLang="en-US" sz="3200" b="1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Tahoma" panose="020B0604030504040204" pitchFamily="34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6148" name="矩形 6"/>
          <p:cNvSpPr>
            <a:spLocks noChangeArrowheads="1"/>
          </p:cNvSpPr>
          <p:nvPr/>
        </p:nvSpPr>
        <p:spPr bwMode="auto">
          <a:xfrm>
            <a:off x="1267369" y="3179150"/>
            <a:ext cx="595035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3200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女</a:t>
            </a:r>
          </a:p>
        </p:txBody>
      </p:sp>
      <p:sp>
        <p:nvSpPr>
          <p:cNvPr id="6150" name="矩形 8"/>
          <p:cNvSpPr>
            <a:spLocks noChangeArrowheads="1"/>
          </p:cNvSpPr>
          <p:nvPr/>
        </p:nvSpPr>
        <p:spPr bwMode="auto">
          <a:xfrm>
            <a:off x="1301615" y="4134290"/>
            <a:ext cx="595035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3200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口</a:t>
            </a:r>
          </a:p>
        </p:txBody>
      </p:sp>
      <p:cxnSp>
        <p:nvCxnSpPr>
          <p:cNvPr id="3079" name="直接连接符 10"/>
          <p:cNvCxnSpPr>
            <a:cxnSpLocks noChangeShapeType="1"/>
          </p:cNvCxnSpPr>
          <p:nvPr/>
        </p:nvCxnSpPr>
        <p:spPr bwMode="auto">
          <a:xfrm>
            <a:off x="5331714" y="3263571"/>
            <a:ext cx="33869" cy="1631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</p:cxnSp>
      <p:sp>
        <p:nvSpPr>
          <p:cNvPr id="3080" name="矩形 11"/>
          <p:cNvSpPr>
            <a:spLocks noChangeArrowheads="1"/>
          </p:cNvSpPr>
          <p:nvPr/>
        </p:nvSpPr>
        <p:spPr bwMode="auto">
          <a:xfrm>
            <a:off x="7832275" y="2830658"/>
            <a:ext cx="1848486" cy="1885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妈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吗</a:t>
            </a:r>
            <a:endParaRPr lang="en-US" sz="32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远   园</a:t>
            </a:r>
          </a:p>
        </p:txBody>
      </p:sp>
      <p:sp>
        <p:nvSpPr>
          <p:cNvPr id="6153" name="矩形 12"/>
          <p:cNvSpPr>
            <a:spLocks noChangeArrowheads="1"/>
          </p:cNvSpPr>
          <p:nvPr/>
        </p:nvSpPr>
        <p:spPr bwMode="auto">
          <a:xfrm>
            <a:off x="5740681" y="3105834"/>
            <a:ext cx="1457450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3200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马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楷体" panose="02010609060101010101" pitchFamily="49" charset="-122"/>
                <a:cs typeface="Times New Roman" panose="02020603050405020304" pitchFamily="18" charset="0"/>
              </a:rPr>
              <a:t>ma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楷体" panose="02010609060101010101" pitchFamily="49" charset="-122"/>
                <a:cs typeface="Times New Roman" panose="02020603050405020304" pitchFamily="18" charset="0"/>
              </a:rPr>
              <a:t>）</a:t>
            </a:r>
          </a:p>
        </p:txBody>
      </p:sp>
      <p:sp>
        <p:nvSpPr>
          <p:cNvPr id="6154" name="矩形 13"/>
          <p:cNvSpPr>
            <a:spLocks noChangeArrowheads="1"/>
          </p:cNvSpPr>
          <p:nvPr/>
        </p:nvSpPr>
        <p:spPr bwMode="auto">
          <a:xfrm>
            <a:off x="5740681" y="4115625"/>
            <a:ext cx="1656223" cy="113877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3200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元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楷体" panose="02010609060101010101" pitchFamily="49" charset="-122"/>
                <a:cs typeface="Times New Roman" panose="02020603050405020304" pitchFamily="18" charset="0"/>
              </a:rPr>
              <a:t>yuan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楷体" panose="02010609060101010101" pitchFamily="49" charset="-122"/>
                <a:cs typeface="Times New Roman" panose="02020603050405020304" pitchFamily="18" charset="0"/>
              </a:rPr>
              <a:t>）</a:t>
            </a:r>
            <a:endParaRPr lang="zh-CN" altLang="en-US" sz="2000" dirty="0">
              <a:solidFill>
                <a:srgbClr val="000000"/>
              </a:solidFill>
              <a:latin typeface="Tahoma" panose="020B0604030504040204" pitchFamily="34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endParaRPr lang="zh-CN" altLang="en-US" sz="36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156" name="矩形 16"/>
          <p:cNvSpPr>
            <a:spLocks noChangeArrowheads="1"/>
          </p:cNvSpPr>
          <p:nvPr/>
        </p:nvSpPr>
        <p:spPr bwMode="auto">
          <a:xfrm>
            <a:off x="2067615" y="2351518"/>
            <a:ext cx="1005403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3200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形旁</a:t>
            </a:r>
          </a:p>
        </p:txBody>
      </p:sp>
      <p:sp>
        <p:nvSpPr>
          <p:cNvPr id="6157" name="矩形 17"/>
          <p:cNvSpPr>
            <a:spLocks noChangeArrowheads="1"/>
          </p:cNvSpPr>
          <p:nvPr/>
        </p:nvSpPr>
        <p:spPr bwMode="auto">
          <a:xfrm>
            <a:off x="7396447" y="2351474"/>
            <a:ext cx="1005403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3200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声旁</a:t>
            </a:r>
          </a:p>
        </p:txBody>
      </p:sp>
      <p:sp>
        <p:nvSpPr>
          <p:cNvPr id="14" name="矩形 16"/>
          <p:cNvSpPr>
            <a:spLocks noChangeArrowheads="1"/>
          </p:cNvSpPr>
          <p:nvPr/>
        </p:nvSpPr>
        <p:spPr bwMode="auto">
          <a:xfrm>
            <a:off x="4929627" y="2096045"/>
            <a:ext cx="995680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3200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偏旁</a:t>
            </a: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3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9817751" y="-590867"/>
            <a:ext cx="2655518" cy="2655518"/>
          </a:xfrm>
          <a:prstGeom prst="rect">
            <a:avLst/>
          </a:prstGeom>
        </p:spPr>
      </p:pic>
      <p:pic>
        <p:nvPicPr>
          <p:cNvPr id="15" name="图片 14" descr="摄图网_401095768_扁平资料（企业商用）"/>
          <p:cNvPicPr/>
          <p:nvPr/>
        </p:nvPicPr>
        <p:blipFill>
          <a:blip r:embed="rId4"/>
          <a:stretch>
            <a:fillRect/>
          </a:stretch>
        </p:blipFill>
        <p:spPr>
          <a:xfrm>
            <a:off x="1246005" y="1240066"/>
            <a:ext cx="478006" cy="619611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1756043" y="1356765"/>
            <a:ext cx="806170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dirty="0">
                <a:latin typeface="Tahoma" panose="020B0604030504040204" pitchFamily="34" charset="0"/>
                <a:ea typeface="楷体" panose="02010609060101010101" pitchFamily="49" charset="-122"/>
                <a:cs typeface="Times New Roman" panose="02020603050405020304" pitchFamily="18" charset="0"/>
              </a:rPr>
              <a:t>体验与发现：讨论分析合体字中的这些部分与其字义、字音有什么关系</a:t>
            </a:r>
            <a:endParaRPr lang="zh-CN" altLang="en-US" sz="2000" dirty="0"/>
          </a:p>
        </p:txBody>
      </p:sp>
      <p:sp>
        <p:nvSpPr>
          <p:cNvPr id="19" name="文本框 18"/>
          <p:cNvSpPr txBox="1"/>
          <p:nvPr/>
        </p:nvSpPr>
        <p:spPr>
          <a:xfrm>
            <a:off x="4086087" y="3229610"/>
            <a:ext cx="1626234" cy="3987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dirty="0">
                <a:solidFill>
                  <a:schemeClr val="accent1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女字旁</a:t>
            </a: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29616" y="3308022"/>
            <a:ext cx="149860" cy="358140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20920" y="4354412"/>
            <a:ext cx="213275" cy="144529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4114447" y="4273020"/>
            <a:ext cx="1626234" cy="3987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dirty="0">
                <a:solidFill>
                  <a:schemeClr val="accent1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口字旁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98959">
        <p:fade/>
      </p:transition>
    </mc:Choice>
    <mc:Fallback xmlns="">
      <p:transition spd="med" advTm="9895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6" grpId="0" autoUpdateAnimBg="0"/>
      <p:bldP spid="6157" grpId="0" autoUpdateAnimBg="0"/>
      <p:bldP spid="14" grpId="0" autoUpdateAnimBg="0"/>
      <p:bldP spid="19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矩形 2"/>
          <p:cNvSpPr>
            <a:spLocks noChangeArrowheads="1"/>
          </p:cNvSpPr>
          <p:nvPr/>
        </p:nvSpPr>
        <p:spPr bwMode="auto">
          <a:xfrm>
            <a:off x="842010" y="1575066"/>
            <a:ext cx="9444990" cy="3362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/>
            <a:endParaRPr lang="zh-CN" altLang="en-US" sz="3200" dirty="0">
              <a:solidFill>
                <a:srgbClr val="000000"/>
              </a:solidFill>
              <a:latin typeface="楷体_GB2312" panose="02010609030101010101" pitchFamily="49" charset="-122"/>
              <a:ea typeface="楷体_GB2312" panose="02010609030101010101" pitchFamily="49" charset="-122"/>
              <a:sym typeface="楷体_GB2312" panose="02010609030101010101" pitchFamily="49" charset="-122"/>
            </a:endParaRPr>
          </a:p>
          <a:p>
            <a:pPr eaLnBrk="0" hangingPunct="0">
              <a:lnSpc>
                <a:spcPct val="200000"/>
              </a:lnSpc>
            </a:pPr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sym typeface="楷体_GB2312" panose="02010609030101010101" pitchFamily="49" charset="-122"/>
              </a:rPr>
              <a:t>     1</a:t>
            </a:r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sym typeface="楷体_GB2312" panose="02010609030101010101" pitchFamily="49" charset="-122"/>
              </a:rPr>
              <a:t>）形旁（    ）     </a:t>
            </a:r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sym typeface="楷体_GB2312" panose="02010609030101010101" pitchFamily="49" charset="-122"/>
              </a:rPr>
              <a:t>2</a:t>
            </a:r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sym typeface="楷体_GB2312" panose="02010609030101010101" pitchFamily="49" charset="-122"/>
              </a:rPr>
              <a:t>）声旁（    ）</a:t>
            </a:r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  <a:sym typeface="楷体_GB2312" panose="02010609030101010101" pitchFamily="49" charset="-122"/>
            </a:endParaRPr>
          </a:p>
          <a:p>
            <a:pPr eaLnBrk="0" hangingPunct="0">
              <a:lnSpc>
                <a:spcPct val="200000"/>
              </a:lnSpc>
            </a:pPr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sym typeface="楷体_GB2312" panose="02010609030101010101" pitchFamily="49" charset="-122"/>
              </a:rPr>
              <a:t>           A</a:t>
            </a:r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sym typeface="楷体_GB2312" panose="02010609030101010101" pitchFamily="49" charset="-122"/>
              </a:rPr>
              <a:t>们（门）   </a:t>
            </a:r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sym typeface="楷体_GB2312" panose="02010609030101010101" pitchFamily="49" charset="-122"/>
              </a:rPr>
              <a:t>B</a:t>
            </a:r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椅</a:t>
            </a:r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sym typeface="楷体_GB2312" panose="02010609030101010101" pitchFamily="49" charset="-122"/>
              </a:rPr>
              <a:t>（木）   </a:t>
            </a:r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  <a:sym typeface="楷体_GB2312" panose="02010609030101010101" pitchFamily="49" charset="-122"/>
            </a:endParaRPr>
          </a:p>
          <a:p>
            <a:pPr eaLnBrk="0" hangingPunct="0">
              <a:lnSpc>
                <a:spcPct val="200000"/>
              </a:lnSpc>
            </a:pPr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sym typeface="楷体_GB2312" panose="02010609030101010101" pitchFamily="49" charset="-122"/>
              </a:rPr>
              <a:t>           </a:t>
            </a:r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sym typeface="楷体_GB2312" panose="02010609030101010101" pitchFamily="49" charset="-122"/>
              </a:rPr>
              <a:t>C</a:t>
            </a:r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sym typeface="楷体_GB2312" panose="02010609030101010101" pitchFamily="49" charset="-122"/>
              </a:rPr>
              <a:t>唱（口）   </a:t>
            </a:r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sym typeface="楷体_GB2312" panose="02010609030101010101" pitchFamily="49" charset="-122"/>
              </a:rPr>
              <a:t>D</a:t>
            </a:r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sym typeface="楷体_GB2312" panose="02010609030101010101" pitchFamily="49" charset="-122"/>
              </a:rPr>
              <a:t>哪（那） </a:t>
            </a:r>
          </a:p>
        </p:txBody>
      </p:sp>
      <p:sp>
        <p:nvSpPr>
          <p:cNvPr id="7171" name="矩形 5"/>
          <p:cNvSpPr>
            <a:spLocks noChangeArrowheads="1"/>
          </p:cNvSpPr>
          <p:nvPr/>
        </p:nvSpPr>
        <p:spPr bwMode="auto">
          <a:xfrm>
            <a:off x="1540391" y="1528698"/>
            <a:ext cx="870864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zh-CN" altLang="en-US" sz="24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楷体_GB2312" panose="02010609030101010101" pitchFamily="49" charset="-122"/>
              </a:rPr>
              <a:t>测试与巩固：括号中的偏旁在合体字中是形旁还是声旁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862625" y="2431110"/>
            <a:ext cx="1287544" cy="521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chemeClr val="tx2">
                    <a:lumMod val="50000"/>
                    <a:lumOff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sym typeface="楷体_GB2312" panose="02010609030101010101" pitchFamily="49" charset="-122"/>
              </a:rPr>
              <a:t>B C 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7906204" y="2426435"/>
            <a:ext cx="1287544" cy="521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chemeClr val="tx2">
                    <a:lumMod val="50000"/>
                    <a:lumOff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sym typeface="楷体_GB2312" panose="02010609030101010101" pitchFamily="49" charset="-122"/>
              </a:rPr>
              <a:t>A D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9049882" y="4112632"/>
            <a:ext cx="3262947" cy="3262947"/>
          </a:xfrm>
          <a:prstGeom prst="rect">
            <a:avLst/>
          </a:prstGeom>
        </p:spPr>
      </p:pic>
      <p:sp>
        <p:nvSpPr>
          <p:cNvPr id="18" name="剪去对角的矩形 7"/>
          <p:cNvSpPr/>
          <p:nvPr/>
        </p:nvSpPr>
        <p:spPr>
          <a:xfrm>
            <a:off x="952558" y="488280"/>
            <a:ext cx="4276457" cy="498777"/>
          </a:xfrm>
          <a:prstGeom prst="snip2DiagRect">
            <a:avLst/>
          </a:prstGeom>
          <a:solidFill>
            <a:srgbClr val="A67451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3075" name="矩形 5"/>
          <p:cNvSpPr>
            <a:spLocks noChangeArrowheads="1"/>
          </p:cNvSpPr>
          <p:nvPr/>
        </p:nvSpPr>
        <p:spPr bwMode="auto">
          <a:xfrm>
            <a:off x="952558" y="65132"/>
            <a:ext cx="4412390" cy="90024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ahoma" panose="020B0604030504040204" pitchFamily="34" charset="0"/>
                <a:ea typeface="楷体" panose="02010609060101010101" pitchFamily="49" charset="-122"/>
                <a:cs typeface="Times New Roman" panose="02020603050405020304" pitchFamily="18" charset="0"/>
              </a:rPr>
              <a:t>一、形旁与声旁的概念</a:t>
            </a:r>
            <a:endParaRPr lang="zh-CN" altLang="en-US" sz="3200" b="1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Tahoma" panose="020B0604030504040204" pitchFamily="34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6" name="图片 5" descr="303b32313537393037343bd0b4d7f7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07770" y="1283970"/>
            <a:ext cx="613410" cy="6134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3747">
        <p:cut/>
      </p:transition>
    </mc:Choice>
    <mc:Fallback xmlns="">
      <p:transition advTm="3747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剪去对角的矩形 7"/>
          <p:cNvSpPr/>
          <p:nvPr/>
        </p:nvSpPr>
        <p:spPr>
          <a:xfrm>
            <a:off x="952558" y="487502"/>
            <a:ext cx="4276457" cy="498777"/>
          </a:xfrm>
          <a:prstGeom prst="snip2DiagRect">
            <a:avLst/>
          </a:prstGeom>
          <a:solidFill>
            <a:srgbClr val="A67451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endParaRPr kumimoji="1" lang="zh-CN" altLang="en-US" dirty="0">
              <a:cs typeface="+mn-ea"/>
              <a:sym typeface="+mn-lt"/>
            </a:endParaRPr>
          </a:p>
        </p:txBody>
      </p:sp>
      <p:sp>
        <p:nvSpPr>
          <p:cNvPr id="3075" name="矩形 5"/>
          <p:cNvSpPr>
            <a:spLocks noChangeArrowheads="1"/>
          </p:cNvSpPr>
          <p:nvPr/>
        </p:nvSpPr>
        <p:spPr bwMode="auto">
          <a:xfrm>
            <a:off x="952558" y="65132"/>
            <a:ext cx="4412390" cy="9127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ahoma" panose="020B0604030504040204" pitchFamily="34" charset="0"/>
                <a:ea typeface="楷体" panose="02010609060101010101" pitchFamily="49" charset="-122"/>
                <a:cs typeface="Times New Roman" panose="02020603050405020304" pitchFamily="18" charset="0"/>
              </a:rPr>
              <a:t>二、声旁的策略</a:t>
            </a: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3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9817751" y="-590867"/>
            <a:ext cx="2655518" cy="2655518"/>
          </a:xfrm>
          <a:prstGeom prst="rect">
            <a:avLst/>
          </a:prstGeom>
        </p:spPr>
      </p:pic>
      <p:sp>
        <p:nvSpPr>
          <p:cNvPr id="7" name="矩形 5"/>
          <p:cNvSpPr>
            <a:spLocks noChangeArrowheads="1"/>
          </p:cNvSpPr>
          <p:nvPr/>
        </p:nvSpPr>
        <p:spPr bwMode="auto">
          <a:xfrm>
            <a:off x="3568065" y="2788285"/>
            <a:ext cx="1084580" cy="10763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ahoma" panose="020B0604030504040204" pitchFamily="34" charset="0"/>
                <a:ea typeface="楷体" panose="02010609060101010101" pitchFamily="49" charset="-122"/>
                <a:cs typeface="Times New Roman" panose="02020603050405020304" pitchFamily="18" charset="0"/>
              </a:rPr>
              <a:t>形旁    </a:t>
            </a:r>
            <a:endParaRPr lang="zh-CN" altLang="en-US" sz="3200" b="1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Tahoma" panose="020B0604030504040204" pitchFamily="34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5229521" y="1253359"/>
            <a:ext cx="3645815" cy="9002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偏旁</a:t>
            </a:r>
          </a:p>
        </p:txBody>
      </p:sp>
      <p:cxnSp>
        <p:nvCxnSpPr>
          <p:cNvPr id="2" name="直接连接符 1"/>
          <p:cNvCxnSpPr/>
          <p:nvPr/>
        </p:nvCxnSpPr>
        <p:spPr>
          <a:xfrm flipH="1">
            <a:off x="4139565" y="2270125"/>
            <a:ext cx="1438275" cy="85217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5953125" y="2271395"/>
            <a:ext cx="1419860" cy="9347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框 2"/>
          <p:cNvSpPr txBox="1"/>
          <p:nvPr/>
        </p:nvSpPr>
        <p:spPr>
          <a:xfrm>
            <a:off x="6878320" y="3206115"/>
            <a:ext cx="157607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ahoma" panose="020B0604030504040204" pitchFamily="34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 声旁</a:t>
            </a:r>
            <a:endParaRPr lang="zh-CN" altLang="en-US" sz="32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Tahoma" panose="020B0604030504040204" pitchFamily="34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0" name="剪去对角的矩形 7"/>
          <p:cNvSpPr/>
          <p:nvPr/>
        </p:nvSpPr>
        <p:spPr>
          <a:xfrm>
            <a:off x="3434141" y="3179611"/>
            <a:ext cx="1287905" cy="498777"/>
          </a:xfrm>
          <a:prstGeom prst="snip2DiagRect">
            <a:avLst/>
          </a:prstGeom>
          <a:solidFill>
            <a:srgbClr val="A67451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endParaRPr kumimoji="1" lang="zh-CN" altLang="en-US" dirty="0">
              <a:cs typeface="+mn-ea"/>
              <a:sym typeface="+mn-lt"/>
            </a:endParaRPr>
          </a:p>
        </p:txBody>
      </p:sp>
      <p:sp>
        <p:nvSpPr>
          <p:cNvPr id="11" name="剪去对角的矩形 7"/>
          <p:cNvSpPr/>
          <p:nvPr/>
        </p:nvSpPr>
        <p:spPr>
          <a:xfrm>
            <a:off x="6878320" y="3264884"/>
            <a:ext cx="1287905" cy="498777"/>
          </a:xfrm>
          <a:prstGeom prst="snip2DiagRect">
            <a:avLst/>
          </a:prstGeom>
          <a:solidFill>
            <a:srgbClr val="A67451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endParaRPr kumimoji="1" lang="zh-CN" altLang="en-US" dirty="0"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98959">
        <p:fade/>
      </p:transition>
    </mc:Choice>
    <mc:Fallback xmlns="">
      <p:transition spd="med" advTm="9895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2.22222E-6 L -0.43085 -0.40879 " pathEditMode="relative" rAng="0" ptsTypes="AA">
                                      <p:cBhvr>
                                        <p:cTn id="6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549" y="-2044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ldLvl="0" animBg="1"/>
      <p:bldP spid="3075" grpId="0"/>
      <p:bldP spid="7" grpId="0"/>
      <p:bldP spid="15" grpId="0"/>
      <p:bldP spid="3" grpId="0" build="allAtOnce" bldLvl="0"/>
      <p:bldP spid="3" grpId="1" build="allAtOnce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剪去对角的矩形 7"/>
          <p:cNvSpPr/>
          <p:nvPr/>
        </p:nvSpPr>
        <p:spPr>
          <a:xfrm>
            <a:off x="952500" y="487680"/>
            <a:ext cx="3146425" cy="498475"/>
          </a:xfrm>
          <a:prstGeom prst="snip2DiagRect">
            <a:avLst/>
          </a:prstGeom>
          <a:solidFill>
            <a:srgbClr val="A67451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endParaRPr kumimoji="1" lang="zh-CN" altLang="en-US" dirty="0"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508834" y="2001467"/>
            <a:ext cx="1133644" cy="34855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80000"/>
              </a:lnSpc>
            </a:pP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藻</a:t>
            </a:r>
            <a:endParaRPr lang="en-US" altLang="zh-CN" sz="32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80000"/>
              </a:lnSpc>
            </a:pP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肌</a:t>
            </a:r>
            <a:endParaRPr lang="en-US" altLang="zh-CN" sz="32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80000"/>
              </a:lnSpc>
            </a:pP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拱</a:t>
            </a:r>
            <a:endParaRPr lang="en-US" altLang="zh-CN" sz="32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80000"/>
              </a:lnSpc>
            </a:pPr>
            <a:endParaRPr lang="en-US" altLang="zh-CN" sz="3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8280641" y="1994610"/>
            <a:ext cx="986167" cy="25439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800" dirty="0" err="1"/>
              <a:t>zǎo</a:t>
            </a:r>
            <a:r>
              <a:rPr lang="en-US" altLang="zh-CN" sz="2800" dirty="0"/>
              <a:t>  </a:t>
            </a:r>
            <a:endParaRPr lang="en-US" altLang="zh-CN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2800" dirty="0"/>
              <a:t>Jī</a:t>
            </a:r>
          </a:p>
          <a:p>
            <a:pPr>
              <a:lnSpc>
                <a:spcPct val="200000"/>
              </a:lnSpc>
            </a:pPr>
            <a:r>
              <a:rPr lang="en-US" altLang="zh-CN" sz="2800" dirty="0" err="1"/>
              <a:t>ɡǒnɡ</a:t>
            </a:r>
            <a:endParaRPr lang="en-US" altLang="zh-CN" sz="2800" dirty="0"/>
          </a:p>
        </p:txBody>
      </p:sp>
      <p:sp>
        <p:nvSpPr>
          <p:cNvPr id="6" name="文本框 5"/>
          <p:cNvSpPr txBox="1"/>
          <p:nvPr/>
        </p:nvSpPr>
        <p:spPr>
          <a:xfrm>
            <a:off x="1629673" y="2147404"/>
            <a:ext cx="3058160" cy="30521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52400">
              <a:lnSpc>
                <a:spcPct val="150000"/>
              </a:lnSpc>
              <a:spcAft>
                <a:spcPts val="1000"/>
              </a:spcAft>
            </a:pPr>
            <a:r>
              <a:rPr lang="en-US" altLang="zh-CN" sz="2800" dirty="0">
                <a:latin typeface="Tahoma" panose="020B0604030504040204" pitchFamily="34" charset="0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2800" dirty="0">
                <a:latin typeface="Tahoma" panose="020B0604030504040204" pitchFamily="34" charset="0"/>
                <a:ea typeface="楷体" panose="02010609060101010101" pitchFamily="49" charset="-122"/>
                <a:cs typeface="Times New Roman" panose="02020603050405020304" pitchFamily="18" charset="0"/>
              </a:rPr>
              <a:t>）</a:t>
            </a: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辆</a:t>
            </a:r>
            <a:r>
              <a:rPr lang="zh-CN" altLang="en-US" dirty="0">
                <a:latin typeface="Tahoma" panose="020B0604030504040204" pitchFamily="34" charset="0"/>
                <a:ea typeface="楷体" panose="02010609060101010101" pitchFamily="49" charset="-122"/>
                <a:cs typeface="Times New Roman" panose="02020603050405020304" pitchFamily="18" charset="0"/>
              </a:rPr>
              <a:t>（               ）</a:t>
            </a:r>
            <a:endParaRPr lang="en-US" altLang="zh-CN" dirty="0">
              <a:latin typeface="Tahoma" panose="020B0604030504040204" pitchFamily="34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indent="152400">
              <a:lnSpc>
                <a:spcPct val="150000"/>
              </a:lnSpc>
              <a:spcAft>
                <a:spcPts val="1000"/>
              </a:spcAft>
            </a:pPr>
            <a:r>
              <a:rPr lang="en-US" altLang="zh-CN" sz="2800" dirty="0">
                <a:latin typeface="Tahoma" panose="020B0604030504040204" pitchFamily="34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2800" dirty="0">
                <a:latin typeface="Tahoma" panose="020B0604030504040204" pitchFamily="34" charset="0"/>
                <a:ea typeface="楷体" panose="02010609060101010101" pitchFamily="49" charset="-122"/>
                <a:cs typeface="Times New Roman" panose="02020603050405020304" pitchFamily="18" charset="0"/>
              </a:rPr>
              <a:t>）</a:t>
            </a:r>
            <a:r>
              <a:rPr lang="zh-CN" altLang="zh-CN" sz="3200" dirty="0">
                <a:latin typeface="楷体" panose="02010609060101010101" pitchFamily="49" charset="-122"/>
                <a:ea typeface="楷体" panose="02010609060101010101" pitchFamily="49" charset="-122"/>
              </a:rPr>
              <a:t>放</a:t>
            </a:r>
            <a:r>
              <a:rPr lang="zh-CN" altLang="en-US" dirty="0">
                <a:latin typeface="Tahoma" panose="020B0604030504040204" pitchFamily="34" charset="0"/>
                <a:ea typeface="楷体" panose="02010609060101010101" pitchFamily="49" charset="-122"/>
                <a:cs typeface="Times New Roman" panose="02020603050405020304" pitchFamily="18" charset="0"/>
              </a:rPr>
              <a:t>（               ）</a:t>
            </a:r>
            <a:endParaRPr lang="en-US" altLang="zh-CN" dirty="0">
              <a:latin typeface="Tahoma" panose="020B0604030504040204" pitchFamily="34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indent="152400">
              <a:lnSpc>
                <a:spcPct val="150000"/>
              </a:lnSpc>
              <a:spcAft>
                <a:spcPts val="1000"/>
              </a:spcAft>
            </a:pPr>
            <a:r>
              <a:rPr lang="en-US" altLang="zh-CN" sz="2800" dirty="0">
                <a:latin typeface="Tahoma" panose="020B0604030504040204" pitchFamily="34" charset="0"/>
                <a:ea typeface="楷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zh-CN" altLang="en-US" sz="2800" dirty="0">
                <a:latin typeface="Tahoma" panose="020B0604030504040204" pitchFamily="34" charset="0"/>
                <a:ea typeface="楷体" panose="02010609060101010101" pitchFamily="49" charset="-122"/>
                <a:cs typeface="Times New Roman" panose="02020603050405020304" pitchFamily="18" charset="0"/>
              </a:rPr>
              <a:t>）</a:t>
            </a:r>
            <a:r>
              <a:rPr lang="zh-CN" altLang="zh-CN" sz="3200" dirty="0">
                <a:latin typeface="楷体" panose="02010609060101010101" pitchFamily="49" charset="-122"/>
                <a:ea typeface="楷体" panose="02010609060101010101" pitchFamily="49" charset="-122"/>
              </a:rPr>
              <a:t>苹</a:t>
            </a:r>
            <a:r>
              <a:rPr lang="zh-CN" altLang="en-US" dirty="0">
                <a:latin typeface="Tahoma" panose="020B0604030504040204" pitchFamily="34" charset="0"/>
                <a:ea typeface="楷体" panose="02010609060101010101" pitchFamily="49" charset="-122"/>
                <a:cs typeface="Times New Roman" panose="02020603050405020304" pitchFamily="18" charset="0"/>
              </a:rPr>
              <a:t>（               ）</a:t>
            </a:r>
            <a:endParaRPr lang="en-US" altLang="zh-CN" sz="1800" dirty="0">
              <a:latin typeface="Tahoma" panose="020B0604030504040204" pitchFamily="34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indent="152400">
              <a:lnSpc>
                <a:spcPct val="150000"/>
              </a:lnSpc>
              <a:spcAft>
                <a:spcPts val="1000"/>
              </a:spcAft>
            </a:pPr>
            <a:endParaRPr lang="en-US" altLang="zh-CN" dirty="0">
              <a:latin typeface="Tahoma" panose="020B0604030504040204" pitchFamily="34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cxnSp>
        <p:nvCxnSpPr>
          <p:cNvPr id="7" name="直接连接符 10"/>
          <p:cNvCxnSpPr>
            <a:cxnSpLocks noChangeShapeType="1"/>
          </p:cNvCxnSpPr>
          <p:nvPr/>
        </p:nvCxnSpPr>
        <p:spPr bwMode="auto">
          <a:xfrm>
            <a:off x="5243035" y="2109228"/>
            <a:ext cx="0" cy="201028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</p:cxnSp>
      <p:sp>
        <p:nvSpPr>
          <p:cNvPr id="8" name="文本框 7"/>
          <p:cNvSpPr txBox="1"/>
          <p:nvPr/>
        </p:nvSpPr>
        <p:spPr>
          <a:xfrm>
            <a:off x="661785" y="1175546"/>
            <a:ext cx="4890640" cy="559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zh-CN" altLang="en-US" sz="24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楷体_GB2312" panose="02010609030101010101" pitchFamily="49" charset="-122"/>
              </a:rPr>
              <a:t>体验与发现：出下列汉字的读音</a:t>
            </a:r>
            <a:endParaRPr lang="en-US" altLang="zh-CN" sz="2400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cs typeface="Tahoma" panose="020B0604030504040204" pitchFamily="3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443633" y="1130908"/>
            <a:ext cx="5021194" cy="559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zh-CN" altLang="en-US" sz="24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楷体_GB2312" panose="02010609030101010101" pitchFamily="49" charset="-122"/>
              </a:rPr>
              <a:t>体验与发现：猜猜下列汉字怎么读</a:t>
            </a:r>
            <a:endParaRPr lang="en-US" altLang="zh-CN" sz="2400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cs typeface="Tahoma" panose="020B0604030504040204" pitchFamily="34" charset="0"/>
            </a:endParaRPr>
          </a:p>
        </p:txBody>
      </p:sp>
      <p:pic>
        <p:nvPicPr>
          <p:cNvPr id="10" name="图片 9" descr="摄图网_401095768_扁平资料（企业商用）"/>
          <p:cNvPicPr/>
          <p:nvPr/>
        </p:nvPicPr>
        <p:blipFill>
          <a:blip r:embed="rId2"/>
          <a:stretch>
            <a:fillRect/>
          </a:stretch>
        </p:blipFill>
        <p:spPr>
          <a:xfrm>
            <a:off x="276985" y="1220632"/>
            <a:ext cx="513761" cy="470492"/>
          </a:xfrm>
          <a:prstGeom prst="rect">
            <a:avLst/>
          </a:prstGeom>
        </p:spPr>
      </p:pic>
      <p:pic>
        <p:nvPicPr>
          <p:cNvPr id="11" name="图片 10" descr="摄图网_401095768_扁平资料（企业商用）"/>
          <p:cNvPicPr/>
          <p:nvPr/>
        </p:nvPicPr>
        <p:blipFill>
          <a:blip r:embed="rId2"/>
          <a:stretch>
            <a:fillRect/>
          </a:stretch>
        </p:blipFill>
        <p:spPr>
          <a:xfrm>
            <a:off x="5995073" y="1220185"/>
            <a:ext cx="513761" cy="470492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10004359" y="4911431"/>
            <a:ext cx="2049347" cy="2049347"/>
          </a:xfrm>
          <a:prstGeom prst="rect">
            <a:avLst/>
          </a:prstGeom>
        </p:spPr>
      </p:pic>
      <p:sp>
        <p:nvSpPr>
          <p:cNvPr id="3075" name="矩形 5"/>
          <p:cNvSpPr>
            <a:spLocks noChangeArrowheads="1"/>
          </p:cNvSpPr>
          <p:nvPr/>
        </p:nvSpPr>
        <p:spPr bwMode="auto">
          <a:xfrm>
            <a:off x="952558" y="65132"/>
            <a:ext cx="4412390" cy="9127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楷体" panose="02010609060101010101" pitchFamily="49" charset="-122"/>
                <a:cs typeface="Times New Roman" panose="02020603050405020304" pitchFamily="18" charset="0"/>
              </a:rPr>
              <a:t>二</a:t>
            </a:r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ahoma" panose="020B0604030504040204" pitchFamily="34" charset="0"/>
                <a:ea typeface="楷体" panose="02010609060101010101" pitchFamily="49" charset="-122"/>
                <a:cs typeface="Times New Roman" panose="02020603050405020304" pitchFamily="18" charset="0"/>
              </a:rPr>
              <a:t>、声旁的策略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3106918" y="2319425"/>
            <a:ext cx="99200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dirty="0" err="1"/>
              <a:t>liànɡ</a:t>
            </a:r>
            <a:r>
              <a:rPr lang="en-US" altLang="zh-CN" sz="2800" dirty="0"/>
              <a:t>   </a:t>
            </a:r>
            <a:endParaRPr lang="zh-CN" altLang="en-US" sz="2800" dirty="0"/>
          </a:p>
        </p:txBody>
      </p:sp>
      <p:sp>
        <p:nvSpPr>
          <p:cNvPr id="16" name="文本框 15"/>
          <p:cNvSpPr txBox="1"/>
          <p:nvPr/>
        </p:nvSpPr>
        <p:spPr>
          <a:xfrm>
            <a:off x="3134324" y="3150243"/>
            <a:ext cx="105453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dirty="0" err="1"/>
              <a:t>fànɡ</a:t>
            </a:r>
            <a:r>
              <a:rPr lang="en-US" altLang="zh-CN" sz="2800" dirty="0"/>
              <a:t> </a:t>
            </a:r>
            <a:endParaRPr lang="zh-CN" altLang="en-US" sz="2800" dirty="0"/>
          </a:p>
        </p:txBody>
      </p:sp>
      <p:sp>
        <p:nvSpPr>
          <p:cNvPr id="17" name="文本框 16"/>
          <p:cNvSpPr txBox="1"/>
          <p:nvPr/>
        </p:nvSpPr>
        <p:spPr>
          <a:xfrm>
            <a:off x="3134324" y="4015356"/>
            <a:ext cx="103566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dirty="0" err="1"/>
              <a:t>pínɡ</a:t>
            </a:r>
            <a:r>
              <a:rPr lang="en-US" altLang="zh-CN" dirty="0"/>
              <a:t> </a:t>
            </a:r>
            <a:endParaRPr lang="zh-CN" altLang="en-US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8666480" y="3214370"/>
            <a:ext cx="3525520" cy="419251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607627" y="2183765"/>
            <a:ext cx="6962775" cy="2061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1.</a:t>
            </a:r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记忆字音</a:t>
            </a:r>
          </a:p>
          <a:p>
            <a:pPr>
              <a:lnSpc>
                <a:spcPct val="200000"/>
              </a:lnSpc>
            </a:pPr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2</a:t>
            </a:r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.</a:t>
            </a:r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猜测字音</a:t>
            </a:r>
          </a:p>
        </p:txBody>
      </p:sp>
      <p:sp>
        <p:nvSpPr>
          <p:cNvPr id="9" name="剪去对角的矩形 7"/>
          <p:cNvSpPr/>
          <p:nvPr/>
        </p:nvSpPr>
        <p:spPr>
          <a:xfrm>
            <a:off x="2014378" y="1983740"/>
            <a:ext cx="3622675" cy="2461260"/>
          </a:xfrm>
          <a:prstGeom prst="snip2DiagRect">
            <a:avLst/>
          </a:prstGeom>
          <a:solidFill>
            <a:srgbClr val="A67451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alphaModFix amt="50000"/>
            <a:clrChange>
              <a:clrFrom>
                <a:srgbClr val="8E6A56">
                  <a:alpha val="99608"/>
                </a:srgbClr>
              </a:clrFrom>
              <a:clrTo>
                <a:srgbClr val="8E6A56">
                  <a:alpha val="99608"/>
                  <a:alpha val="0"/>
                </a:srgbClr>
              </a:clrTo>
            </a:clrChange>
          </a:blip>
          <a:srcRect l="15765" t="27851" r="55858" b="51090"/>
          <a:stretch>
            <a:fillRect/>
          </a:stretch>
        </p:blipFill>
        <p:spPr>
          <a:xfrm rot="10020000" flipH="1" flipV="1">
            <a:off x="2359025" y="2396490"/>
            <a:ext cx="579755" cy="430530"/>
          </a:xfrm>
          <a:prstGeom prst="snip2Diag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alphaModFix amt="50000"/>
            <a:clrChange>
              <a:clrFrom>
                <a:srgbClr val="8E6A56">
                  <a:alpha val="99608"/>
                </a:srgbClr>
              </a:clrFrom>
              <a:clrTo>
                <a:srgbClr val="8E6A56">
                  <a:alpha val="99608"/>
                  <a:alpha val="0"/>
                </a:srgbClr>
              </a:clrTo>
            </a:clrChange>
          </a:blip>
          <a:srcRect l="15765" t="27851" r="55858" b="51090"/>
          <a:stretch>
            <a:fillRect/>
          </a:stretch>
        </p:blipFill>
        <p:spPr>
          <a:xfrm rot="10020000" flipH="1" flipV="1">
            <a:off x="2359025" y="3352165"/>
            <a:ext cx="579755" cy="430530"/>
          </a:xfrm>
          <a:prstGeom prst="snip2DiagRect">
            <a:avLst/>
          </a:prstGeom>
        </p:spPr>
      </p:pic>
      <p:sp>
        <p:nvSpPr>
          <p:cNvPr id="11" name="剪去对角的矩形 7"/>
          <p:cNvSpPr/>
          <p:nvPr/>
        </p:nvSpPr>
        <p:spPr>
          <a:xfrm>
            <a:off x="952500" y="487680"/>
            <a:ext cx="3146425" cy="498475"/>
          </a:xfrm>
          <a:prstGeom prst="snip2DiagRect">
            <a:avLst/>
          </a:prstGeom>
          <a:solidFill>
            <a:srgbClr val="A67451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endParaRPr kumimoji="1" lang="zh-CN" altLang="en-US" dirty="0">
              <a:cs typeface="+mn-ea"/>
              <a:sym typeface="+mn-lt"/>
            </a:endParaRPr>
          </a:p>
        </p:txBody>
      </p:sp>
      <p:sp>
        <p:nvSpPr>
          <p:cNvPr id="12" name="矩形 5"/>
          <p:cNvSpPr>
            <a:spLocks noChangeArrowheads="1"/>
          </p:cNvSpPr>
          <p:nvPr/>
        </p:nvSpPr>
        <p:spPr bwMode="auto">
          <a:xfrm>
            <a:off x="952558" y="65132"/>
            <a:ext cx="4412390" cy="9127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楷体" panose="02010609060101010101" pitchFamily="49" charset="-122"/>
                <a:cs typeface="Times New Roman" panose="02020603050405020304" pitchFamily="18" charset="0"/>
              </a:rPr>
              <a:t>二</a:t>
            </a:r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ahoma" panose="020B0604030504040204" pitchFamily="34" charset="0"/>
                <a:ea typeface="楷体" panose="02010609060101010101" pitchFamily="49" charset="-122"/>
                <a:cs typeface="Times New Roman" panose="02020603050405020304" pitchFamily="18" charset="0"/>
              </a:rPr>
              <a:t>、声旁的策略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剪去对角的矩形 7"/>
          <p:cNvSpPr/>
          <p:nvPr/>
        </p:nvSpPr>
        <p:spPr>
          <a:xfrm>
            <a:off x="635635" y="415290"/>
            <a:ext cx="3987165" cy="600710"/>
          </a:xfrm>
          <a:prstGeom prst="snip2DiagRect">
            <a:avLst/>
          </a:prstGeom>
          <a:solidFill>
            <a:srgbClr val="A67451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11" name="剪去对角的矩形 7"/>
          <p:cNvSpPr/>
          <p:nvPr/>
        </p:nvSpPr>
        <p:spPr>
          <a:xfrm>
            <a:off x="6878320" y="3264884"/>
            <a:ext cx="1287905" cy="498777"/>
          </a:xfrm>
          <a:prstGeom prst="snip2DiagRect">
            <a:avLst/>
          </a:prstGeom>
          <a:solidFill>
            <a:srgbClr val="A67451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endParaRPr kumimoji="1" lang="zh-CN" altLang="en-US" dirty="0">
              <a:cs typeface="+mn-ea"/>
              <a:sym typeface="+mn-lt"/>
            </a:endParaRPr>
          </a:p>
        </p:txBody>
      </p:sp>
      <p:sp>
        <p:nvSpPr>
          <p:cNvPr id="10" name="剪去对角的矩形 7"/>
          <p:cNvSpPr/>
          <p:nvPr/>
        </p:nvSpPr>
        <p:spPr>
          <a:xfrm>
            <a:off x="3434141" y="3179611"/>
            <a:ext cx="1287905" cy="498777"/>
          </a:xfrm>
          <a:prstGeom prst="snip2DiagRect">
            <a:avLst/>
          </a:prstGeom>
          <a:solidFill>
            <a:srgbClr val="A67451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endParaRPr kumimoji="1" lang="zh-CN" altLang="en-US" dirty="0">
              <a:cs typeface="+mn-ea"/>
              <a:sym typeface="+mn-lt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3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8875336" y="-111139"/>
            <a:ext cx="3116239" cy="3116239"/>
          </a:xfrm>
          <a:prstGeom prst="rect">
            <a:avLst/>
          </a:prstGeom>
        </p:spPr>
      </p:pic>
      <p:sp>
        <p:nvSpPr>
          <p:cNvPr id="7" name="矩形 5"/>
          <p:cNvSpPr>
            <a:spLocks noChangeArrowheads="1"/>
          </p:cNvSpPr>
          <p:nvPr/>
        </p:nvSpPr>
        <p:spPr bwMode="auto">
          <a:xfrm>
            <a:off x="3568065" y="2788285"/>
            <a:ext cx="1084580" cy="10763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ahoma" panose="020B0604030504040204" pitchFamily="34" charset="0"/>
                <a:ea typeface="楷体" panose="02010609060101010101" pitchFamily="49" charset="-122"/>
                <a:cs typeface="Times New Roman" panose="02020603050405020304" pitchFamily="18" charset="0"/>
              </a:rPr>
              <a:t>形旁    </a:t>
            </a:r>
            <a:endParaRPr lang="zh-CN" altLang="en-US" sz="3200" b="1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Tahoma" panose="020B0604030504040204" pitchFamily="34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5229521" y="1253359"/>
            <a:ext cx="3645815" cy="9002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偏旁</a:t>
            </a:r>
          </a:p>
        </p:txBody>
      </p:sp>
      <p:cxnSp>
        <p:nvCxnSpPr>
          <p:cNvPr id="2" name="直接连接符 1"/>
          <p:cNvCxnSpPr/>
          <p:nvPr/>
        </p:nvCxnSpPr>
        <p:spPr>
          <a:xfrm flipH="1">
            <a:off x="4139565" y="2270125"/>
            <a:ext cx="1438275" cy="85217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5953125" y="2271395"/>
            <a:ext cx="1419860" cy="9347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框 2"/>
          <p:cNvSpPr txBox="1"/>
          <p:nvPr/>
        </p:nvSpPr>
        <p:spPr>
          <a:xfrm>
            <a:off x="6878320" y="3216376"/>
            <a:ext cx="157607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ahoma" panose="020B0604030504040204" pitchFamily="34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 声旁</a:t>
            </a:r>
            <a:endParaRPr lang="zh-CN" altLang="en-US" sz="32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Tahoma" panose="020B0604030504040204" pitchFamily="34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2" name="矩形 16"/>
          <p:cNvSpPr>
            <a:spLocks noChangeArrowheads="1"/>
          </p:cNvSpPr>
          <p:nvPr/>
        </p:nvSpPr>
        <p:spPr bwMode="auto">
          <a:xfrm>
            <a:off x="709479" y="415030"/>
            <a:ext cx="3877985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l"/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ahoma" panose="020B0604030504040204" pitchFamily="34" charset="0"/>
                <a:ea typeface="楷体" panose="02010609060101010101" pitchFamily="49" charset="-122"/>
                <a:cs typeface="Times New Roman" panose="02020603050405020304" pitchFamily="18" charset="0"/>
              </a:rPr>
              <a:t>三、</a:t>
            </a:r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ahoma" panose="020B0604030504040204" pitchFamily="34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常用形旁的含义</a:t>
            </a:r>
            <a:endParaRPr lang="zh-CN" alt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98959">
        <p:fade/>
      </p:transition>
    </mc:Choice>
    <mc:Fallback xmlns="">
      <p:transition spd="med" advTm="9895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3.7037E-6 L -0.08372 -0.39652 " pathEditMode="relative" rAng="0" ptsTypes="AA">
                                      <p:cBhvr>
                                        <p:cTn id="6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93" y="-1983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1" grpId="0" animBg="1"/>
      <p:bldP spid="10" grpId="0" animBg="1"/>
      <p:bldP spid="7" grpId="1"/>
      <p:bldP spid="7" grpId="2"/>
      <p:bldP spid="15" grpId="0"/>
      <p:bldP spid="3" grpId="0"/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23|7.7|60.8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23|7.7|60.8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23|7.7|60.8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23|7.7|60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主题1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604</Words>
  <Application>Microsoft Office PowerPoint</Application>
  <PresentationFormat>宽屏</PresentationFormat>
  <Paragraphs>126</Paragraphs>
  <Slides>17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6" baseType="lpstr">
      <vt:lpstr>等线</vt:lpstr>
      <vt:lpstr>仿宋</vt:lpstr>
      <vt:lpstr>楷体</vt:lpstr>
      <vt:lpstr>楷体_GB2312</vt:lpstr>
      <vt:lpstr>隶书</vt:lpstr>
      <vt:lpstr>Arial</vt:lpstr>
      <vt:lpstr>Tahoma</vt:lpstr>
      <vt:lpstr>Wingdings</vt:lpstr>
      <vt:lpstr>主题1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涂 敏</dc:creator>
  <cp:lastModifiedBy>user</cp:lastModifiedBy>
  <cp:revision>89</cp:revision>
  <dcterms:created xsi:type="dcterms:W3CDTF">2021-08-05T11:50:00Z</dcterms:created>
  <dcterms:modified xsi:type="dcterms:W3CDTF">2021-11-20T15:44:27Z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2052-11.1.0.11045</vt:lpwstr>
  </property>
  <property fmtid="{D5CDD505-2E9C-101B-9397-08002B2CF9AE}" pid="3" name="ICV">
    <vt:lpwstr>8563765E99AB4925946B8B17A9BF42E1</vt:lpwstr>
  </property>
</Properties>
</file>