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457" r:id="rId3"/>
    <p:sldId id="497" r:id="rId5"/>
    <p:sldId id="285" r:id="rId6"/>
    <p:sldId id="363" r:id="rId7"/>
    <p:sldId id="367" r:id="rId8"/>
    <p:sldId id="360" r:id="rId9"/>
    <p:sldId id="359" r:id="rId10"/>
    <p:sldId id="358" r:id="rId11"/>
    <p:sldId id="361" r:id="rId12"/>
    <p:sldId id="373" r:id="rId13"/>
    <p:sldId id="365" r:id="rId14"/>
    <p:sldId id="310" r:id="rId15"/>
    <p:sldId id="422" r:id="rId16"/>
    <p:sldId id="380" r:id="rId17"/>
    <p:sldId id="376" r:id="rId18"/>
    <p:sldId id="377" r:id="rId19"/>
    <p:sldId id="379" r:id="rId20"/>
    <p:sldId id="370" r:id="rId21"/>
    <p:sldId id="385" r:id="rId22"/>
    <p:sldId id="387" r:id="rId23"/>
    <p:sldId id="394" r:id="rId24"/>
    <p:sldId id="345" r:id="rId25"/>
    <p:sldId id="391" r:id="rId26"/>
    <p:sldId id="392" r:id="rId27"/>
    <p:sldId id="393" r:id="rId28"/>
    <p:sldId id="411" r:id="rId29"/>
    <p:sldId id="349" r:id="rId30"/>
    <p:sldId id="396" r:id="rId31"/>
    <p:sldId id="348" r:id="rId32"/>
    <p:sldId id="491" r:id="rId33"/>
    <p:sldId id="492" r:id="rId34"/>
    <p:sldId id="493" r:id="rId35"/>
    <p:sldId id="397" r:id="rId36"/>
    <p:sldId id="455" r:id="rId37"/>
    <p:sldId id="45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8.png"/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emf"/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0.png"/><Relationship Id="rId7" Type="http://schemas.openxmlformats.org/officeDocument/2006/relationships/image" Target="../media/image74.png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0.png"/><Relationship Id="rId3" Type="http://schemas.openxmlformats.org/officeDocument/2006/relationships/image" Target="../media/image76.png"/><Relationship Id="rId2" Type="http://schemas.openxmlformats.org/officeDocument/2006/relationships/image" Target="../media/image30.png"/><Relationship Id="rId1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0132" y="399223"/>
            <a:ext cx="11430868" cy="6059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+mn-ea"/>
              <a:sym typeface="字魂36号-正文宋楷" panose="00000500000000000000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153670" y="4124960"/>
            <a:ext cx="5086350" cy="1826895"/>
          </a:xfrm>
          <a:custGeom>
            <a:avLst/>
            <a:gdLst>
              <a:gd name="connsiteX0" fmla="*/ 0 w 3034"/>
              <a:gd name="connsiteY0" fmla="*/ 1511 h 1510"/>
              <a:gd name="connsiteX1" fmla="*/ 770 w 3034"/>
              <a:gd name="connsiteY1" fmla="*/ 17 h 1510"/>
              <a:gd name="connsiteX2" fmla="*/ 1655 w 3034"/>
              <a:gd name="connsiteY2" fmla="*/ 546 h 1510"/>
              <a:gd name="connsiteX3" fmla="*/ 2309 w 3034"/>
              <a:gd name="connsiteY3" fmla="*/ 356 h 1510"/>
              <a:gd name="connsiteX4" fmla="*/ 3034 w 3034"/>
              <a:gd name="connsiteY4" fmla="*/ 1126 h 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" h="1511">
                <a:moveTo>
                  <a:pt x="0" y="1511"/>
                </a:moveTo>
                <a:cubicBezTo>
                  <a:pt x="134" y="1195"/>
                  <a:pt x="417" y="139"/>
                  <a:pt x="770" y="17"/>
                </a:cubicBezTo>
                <a:cubicBezTo>
                  <a:pt x="1123" y="-105"/>
                  <a:pt x="1347" y="478"/>
                  <a:pt x="1655" y="546"/>
                </a:cubicBezTo>
                <a:cubicBezTo>
                  <a:pt x="1963" y="614"/>
                  <a:pt x="2055" y="311"/>
                  <a:pt x="2309" y="356"/>
                </a:cubicBezTo>
                <a:cubicBezTo>
                  <a:pt x="2563" y="401"/>
                  <a:pt x="2900" y="961"/>
                  <a:pt x="3034" y="1126"/>
                </a:cubicBezTo>
              </a:path>
            </a:pathLst>
          </a:custGeom>
          <a:gradFill>
            <a:gsLst>
              <a:gs pos="0">
                <a:srgbClr val="D89748"/>
              </a:gs>
              <a:gs pos="64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3712845" y="5309870"/>
            <a:ext cx="2433955" cy="1148715"/>
          </a:xfrm>
          <a:custGeom>
            <a:avLst/>
            <a:gdLst>
              <a:gd name="connsiteX0" fmla="*/ 0 w 3034"/>
              <a:gd name="connsiteY0" fmla="*/ 1511 h 1510"/>
              <a:gd name="connsiteX1" fmla="*/ 770 w 3034"/>
              <a:gd name="connsiteY1" fmla="*/ 17 h 1510"/>
              <a:gd name="connsiteX2" fmla="*/ 1655 w 3034"/>
              <a:gd name="connsiteY2" fmla="*/ 546 h 1510"/>
              <a:gd name="connsiteX3" fmla="*/ 2309 w 3034"/>
              <a:gd name="connsiteY3" fmla="*/ 356 h 1510"/>
              <a:gd name="connsiteX4" fmla="*/ 3034 w 3034"/>
              <a:gd name="connsiteY4" fmla="*/ 1126 h 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" h="1511">
                <a:moveTo>
                  <a:pt x="0" y="1511"/>
                </a:moveTo>
                <a:cubicBezTo>
                  <a:pt x="134" y="1195"/>
                  <a:pt x="417" y="139"/>
                  <a:pt x="770" y="17"/>
                </a:cubicBezTo>
                <a:cubicBezTo>
                  <a:pt x="1123" y="-105"/>
                  <a:pt x="1347" y="478"/>
                  <a:pt x="1655" y="546"/>
                </a:cubicBezTo>
                <a:cubicBezTo>
                  <a:pt x="1963" y="614"/>
                  <a:pt x="2055" y="311"/>
                  <a:pt x="2309" y="356"/>
                </a:cubicBezTo>
                <a:cubicBezTo>
                  <a:pt x="2563" y="401"/>
                  <a:pt x="2900" y="961"/>
                  <a:pt x="3034" y="1126"/>
                </a:cubicBezTo>
              </a:path>
            </a:pathLst>
          </a:custGeom>
          <a:gradFill>
            <a:gsLst>
              <a:gs pos="0">
                <a:srgbClr val="D89748"/>
              </a:gs>
              <a:gs pos="64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355580" y="788035"/>
            <a:ext cx="1455420" cy="1446530"/>
          </a:xfrm>
          <a:prstGeom prst="ellipse">
            <a:avLst/>
          </a:prstGeom>
          <a:solidFill>
            <a:srgbClr val="F8E6C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rcRect l="16926" r="18235"/>
          <a:stretch>
            <a:fillRect/>
          </a:stretch>
        </p:blipFill>
        <p:spPr>
          <a:xfrm>
            <a:off x="10277475" y="-8255"/>
            <a:ext cx="1816735" cy="224282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335" y="4645025"/>
            <a:ext cx="533400" cy="5048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83505" y="5214620"/>
            <a:ext cx="274320" cy="25971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9" b="44888"/>
          <a:stretch>
            <a:fillRect/>
          </a:stretch>
        </p:blipFill>
        <p:spPr>
          <a:xfrm>
            <a:off x="1867535" y="5996940"/>
            <a:ext cx="2511425" cy="71691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9" b="44888"/>
          <a:stretch>
            <a:fillRect/>
          </a:stretch>
        </p:blipFill>
        <p:spPr>
          <a:xfrm flipH="1">
            <a:off x="6516370" y="5214620"/>
            <a:ext cx="2877820" cy="71247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740" y="5474335"/>
            <a:ext cx="1441450" cy="56261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90" y="4071620"/>
            <a:ext cx="1032510" cy="403225"/>
          </a:xfrm>
          <a:prstGeom prst="rect">
            <a:avLst/>
          </a:prstGeom>
        </p:spPr>
      </p:pic>
      <p:pic>
        <p:nvPicPr>
          <p:cNvPr id="53" name="图片 52" descr="5be6af4400738d2b5ef08511b0b478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065" y="1468755"/>
            <a:ext cx="1123950" cy="1686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42440" y="454025"/>
            <a:ext cx="8366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46300" y="1557655"/>
            <a:ext cx="7558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5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课文一</a:t>
            </a:r>
            <a:endParaRPr lang="zh-CN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3500" y="2651125"/>
            <a:ext cx="4785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5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学校里有什么？</a:t>
            </a:r>
            <a:endParaRPr lang="zh-CN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96970" y="334010"/>
            <a:ext cx="61341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6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学校里有什么？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581525" y="978535"/>
            <a:ext cx="74923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一栋教学楼。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50055" y="5725160"/>
            <a:ext cx="783653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36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lang="en-US" sz="36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36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36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数量）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36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36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 descr="教学楼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12" b="21491"/>
          <a:stretch>
            <a:fillRect/>
          </a:stretch>
        </p:blipFill>
        <p:spPr>
          <a:xfrm>
            <a:off x="389890" y="78105"/>
            <a:ext cx="3860165" cy="23088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76045" y="2499995"/>
            <a:ext cx="19704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一栋教学楼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1525" y="4301490"/>
            <a:ext cx="74923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教室里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一位老师。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81525" y="978535"/>
            <a:ext cx="2135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endParaRPr lang="zh-CN" altLang="en-US" sz="4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81525" y="4297680"/>
            <a:ext cx="2135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教室里</a:t>
            </a:r>
            <a:endParaRPr lang="zh-CN" altLang="en-US" sz="4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3550" y="4308475"/>
            <a:ext cx="1315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一位</a:t>
            </a:r>
            <a:endParaRPr lang="zh-CN" altLang="en-US" sz="4400" b="1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360" y="978535"/>
            <a:ext cx="1315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一栋</a:t>
            </a:r>
            <a:endParaRPr lang="zh-CN" altLang="en-US" sz="4400" b="1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40040" y="978535"/>
            <a:ext cx="2442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教学楼。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32420" y="4297680"/>
            <a:ext cx="24422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老师。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16685" y="600138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一位老师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/>
          <a:srcRect b="5343"/>
          <a:stretch>
            <a:fillRect/>
          </a:stretch>
        </p:blipFill>
        <p:spPr>
          <a:xfrm>
            <a:off x="447675" y="3115945"/>
            <a:ext cx="3744595" cy="2801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椭圆 20"/>
          <p:cNvSpPr/>
          <p:nvPr/>
        </p:nvSpPr>
        <p:spPr>
          <a:xfrm>
            <a:off x="2371090" y="3234055"/>
            <a:ext cx="797560" cy="1336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75765" y="600138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教室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5765" y="2490470"/>
            <a:ext cx="1627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教学楼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6" grpId="0"/>
      <p:bldP spid="6" grpId="1"/>
      <p:bldP spid="7" grpId="0"/>
      <p:bldP spid="7" grpId="1"/>
      <p:bldP spid="15" grpId="0" bldLvl="0" animBg="1"/>
      <p:bldP spid="15" grpId="1" animBg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2" grpId="0"/>
      <p:bldP spid="22" grpId="1"/>
      <p:bldP spid="22" grpId="2"/>
      <p:bldP spid="3" grpId="0"/>
      <p:bldP spid="3" grpId="1"/>
      <p:bldP spid="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/>
          <a:stretch>
            <a:fillRect/>
          </a:stretch>
        </p:blipFill>
        <p:spPr>
          <a:xfrm>
            <a:off x="344805" y="4787900"/>
            <a:ext cx="1263015" cy="14249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69085" y="3044825"/>
            <a:ext cx="9754235" cy="7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数量）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39155" y="1539875"/>
            <a:ext cx="1014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72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/>
          <a:stretch>
            <a:fillRect/>
          </a:stretch>
        </p:blipFill>
        <p:spPr>
          <a:xfrm>
            <a:off x="10852785" y="4798060"/>
            <a:ext cx="1263015" cy="142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0980" y="103505"/>
            <a:ext cx="11750040" cy="6650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11" name="图片 10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1200150"/>
            <a:ext cx="4105910" cy="4114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48000" y="5519420"/>
            <a:ext cx="7492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5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zh-CN" altLang="en-US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图书馆。</a:t>
            </a:r>
            <a:endParaRPr lang="zh-CN" altLang="en-US" sz="5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82725" y="227330"/>
            <a:ext cx="975423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数量）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0980" y="103505"/>
            <a:ext cx="11750040" cy="6650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87345" y="5635625"/>
            <a:ext cx="7492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5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一栋</a:t>
            </a:r>
            <a:r>
              <a:rPr lang="zh-CN" altLang="en-US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留学生</a:t>
            </a:r>
            <a:r>
              <a:rPr lang="zh-CN" altLang="en-US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楼。</a:t>
            </a:r>
            <a:endParaRPr lang="zh-CN" altLang="en-US" sz="5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留学生楼"/>
          <p:cNvPicPr>
            <a:picLocks noChangeAspect="1"/>
          </p:cNvPicPr>
          <p:nvPr/>
        </p:nvPicPr>
        <p:blipFill>
          <a:blip r:embed="rId1"/>
          <a:srcRect t="3020" b="9477"/>
          <a:stretch>
            <a:fillRect/>
          </a:stretch>
        </p:blipFill>
        <p:spPr>
          <a:xfrm>
            <a:off x="3877310" y="1222375"/>
            <a:ext cx="4965065" cy="44132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18590" y="318770"/>
            <a:ext cx="975423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数量）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0980" y="103505"/>
            <a:ext cx="11750040" cy="6650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80385" y="5832475"/>
            <a:ext cx="7492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5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zh-CN" altLang="en-US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超市。</a:t>
            </a:r>
            <a:endParaRPr lang="zh-CN" altLang="en-US" sz="5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超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4535" y="1167130"/>
            <a:ext cx="5662930" cy="46012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28725" y="335280"/>
            <a:ext cx="996505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数量）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0980" y="103505"/>
            <a:ext cx="11750040" cy="6650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33065" y="5304155"/>
            <a:ext cx="7492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5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  <a:r>
              <a:rPr lang="zh-CN" altLang="en-US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饭馆。</a:t>
            </a:r>
            <a:endParaRPr lang="zh-CN" altLang="en-US" sz="5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饭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335" y="1152525"/>
            <a:ext cx="2892425" cy="2892425"/>
          </a:xfrm>
          <a:prstGeom prst="rect">
            <a:avLst/>
          </a:prstGeom>
        </p:spPr>
      </p:pic>
      <p:pic>
        <p:nvPicPr>
          <p:cNvPr id="5" name="图片 4" descr="饭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8490" y="1152525"/>
            <a:ext cx="2957195" cy="2957195"/>
          </a:xfrm>
          <a:prstGeom prst="rect">
            <a:avLst/>
          </a:prstGeom>
        </p:spPr>
      </p:pic>
      <p:pic>
        <p:nvPicPr>
          <p:cNvPr id="6" name="图片 5" descr="饭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1415" y="1200785"/>
            <a:ext cx="2859405" cy="28594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78985" y="4171950"/>
            <a:ext cx="2987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  <a:r>
              <a:rPr lang="zh-CN" altLang="en-US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饭馆</a:t>
            </a:r>
            <a:endParaRPr lang="zh-CN" altLang="en-US" sz="5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95070" y="231775"/>
            <a:ext cx="975423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数量）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0980" y="103505"/>
            <a:ext cx="11750040" cy="6650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13710" y="5539740"/>
            <a:ext cx="7492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5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zh-CN" altLang="en-US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体育馆。</a:t>
            </a:r>
            <a:endParaRPr lang="zh-CN" altLang="en-US" sz="5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体育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125" y="1071245"/>
            <a:ext cx="4250055" cy="42500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96035" y="238760"/>
            <a:ext cx="975423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数量）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41960" y="207010"/>
            <a:ext cx="11750040" cy="6650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D:\A汉教英雄会\拼音\图片9.png图片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51325" y="1080135"/>
            <a:ext cx="1713230" cy="1676400"/>
          </a:xfrm>
          <a:prstGeom prst="rect">
            <a:avLst/>
          </a:prstGeom>
        </p:spPr>
      </p:pic>
      <p:pic>
        <p:nvPicPr>
          <p:cNvPr id="7" name="图片 6" descr="饭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485775"/>
            <a:ext cx="1437640" cy="1437640"/>
          </a:xfrm>
          <a:prstGeom prst="rect">
            <a:avLst/>
          </a:prstGeom>
        </p:spPr>
      </p:pic>
      <p:pic>
        <p:nvPicPr>
          <p:cNvPr id="10" name="图片 9" descr="D:\A汉教英雄会\拼音\图片11.png图片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3568" y="2951480"/>
            <a:ext cx="1740535" cy="1865630"/>
          </a:xfrm>
          <a:prstGeom prst="rect">
            <a:avLst/>
          </a:prstGeom>
        </p:spPr>
      </p:pic>
      <p:pic>
        <p:nvPicPr>
          <p:cNvPr id="11" name="图片 10" descr="D:\A汉教英雄会\拼音\图片12.png图片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33485" y="2939415"/>
            <a:ext cx="1734820" cy="1921510"/>
          </a:xfrm>
          <a:prstGeom prst="rect">
            <a:avLst/>
          </a:prstGeom>
        </p:spPr>
      </p:pic>
      <p:pic>
        <p:nvPicPr>
          <p:cNvPr id="5" name="图片 4" descr="饭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1923415"/>
            <a:ext cx="1437640" cy="1437640"/>
          </a:xfrm>
          <a:prstGeom prst="rect">
            <a:avLst/>
          </a:prstGeom>
        </p:spPr>
      </p:pic>
      <p:pic>
        <p:nvPicPr>
          <p:cNvPr id="13" name="图片 12" descr="D:\A汉教英雄会\拼音\图片8.png图片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87600" y="1199515"/>
            <a:ext cx="1160780" cy="1437640"/>
          </a:xfrm>
          <a:prstGeom prst="rect">
            <a:avLst/>
          </a:prstGeom>
        </p:spPr>
      </p:pic>
      <p:pic>
        <p:nvPicPr>
          <p:cNvPr id="14" name="图片 13" descr="饭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464185"/>
            <a:ext cx="1437640" cy="14376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94710" y="255270"/>
            <a:ext cx="614362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28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sz="28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数量）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28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9445" y="4224020"/>
            <a:ext cx="74923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endParaRPr lang="en-US" altLang="zh-CN" sz="4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96565" y="4224020"/>
            <a:ext cx="32232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图书馆。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61335" y="4224020"/>
            <a:ext cx="32232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一栋</a:t>
            </a:r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教学楼。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82595" y="4240530"/>
            <a:ext cx="32232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体育馆。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03550" y="4231640"/>
            <a:ext cx="3887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一栋</a:t>
            </a:r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留学生</a:t>
            </a:r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楼。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23235" y="4233545"/>
            <a:ext cx="3887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超市。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93085" y="4240530"/>
            <a:ext cx="3887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饭馆。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 descr="D:\A汉教英雄会\拼音\图片13.png图片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67445" y="4951095"/>
            <a:ext cx="1866900" cy="1857375"/>
          </a:xfrm>
          <a:prstGeom prst="rect">
            <a:avLst/>
          </a:prstGeom>
        </p:spPr>
      </p:pic>
      <p:pic>
        <p:nvPicPr>
          <p:cNvPr id="22" name="图片 21" descr="D:\A汉教英雄会\拼音\图片10.png图片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84035" y="835660"/>
            <a:ext cx="2042160" cy="201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1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6065" y="81915"/>
            <a:ext cx="11780520" cy="66732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超市"/>
          <p:cNvPicPr>
            <a:picLocks noChangeAspect="1"/>
          </p:cNvPicPr>
          <p:nvPr/>
        </p:nvPicPr>
        <p:blipFill>
          <a:blip r:embed="rId1"/>
          <a:srcRect r="10610"/>
          <a:stretch>
            <a:fillRect/>
          </a:stretch>
        </p:blipFill>
        <p:spPr>
          <a:xfrm>
            <a:off x="4433570" y="1030605"/>
            <a:ext cx="1713865" cy="1558290"/>
          </a:xfrm>
          <a:prstGeom prst="rect">
            <a:avLst/>
          </a:prstGeom>
        </p:spPr>
      </p:pic>
      <p:pic>
        <p:nvPicPr>
          <p:cNvPr id="7" name="图片 6" descr="饭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" y="369570"/>
            <a:ext cx="1548130" cy="1548130"/>
          </a:xfrm>
          <a:prstGeom prst="rect">
            <a:avLst/>
          </a:prstGeom>
        </p:spPr>
      </p:pic>
      <p:pic>
        <p:nvPicPr>
          <p:cNvPr id="8" name="图片 7" descr="教学楼"/>
          <p:cNvPicPr>
            <a:picLocks noChangeAspect="1"/>
          </p:cNvPicPr>
          <p:nvPr/>
        </p:nvPicPr>
        <p:blipFill>
          <a:blip r:embed="rId3"/>
          <a:srcRect l="8828" t="21950" r="10587" b="17375"/>
          <a:stretch>
            <a:fillRect/>
          </a:stretch>
        </p:blipFill>
        <p:spPr>
          <a:xfrm>
            <a:off x="8512175" y="4594225"/>
            <a:ext cx="1651000" cy="1522730"/>
          </a:xfrm>
          <a:prstGeom prst="rect">
            <a:avLst/>
          </a:prstGeom>
        </p:spPr>
      </p:pic>
      <p:pic>
        <p:nvPicPr>
          <p:cNvPr id="9" name="图片 8" descr="留学生楼"/>
          <p:cNvPicPr>
            <a:picLocks noChangeAspect="1"/>
          </p:cNvPicPr>
          <p:nvPr/>
        </p:nvPicPr>
        <p:blipFill>
          <a:blip r:embed="rId4"/>
          <a:srcRect b="-10722"/>
          <a:stretch>
            <a:fillRect/>
          </a:stretch>
        </p:blipFill>
        <p:spPr>
          <a:xfrm>
            <a:off x="6459220" y="1010920"/>
            <a:ext cx="1730375" cy="1737360"/>
          </a:xfrm>
          <a:prstGeom prst="rect">
            <a:avLst/>
          </a:prstGeom>
        </p:spPr>
      </p:pic>
      <p:pic>
        <p:nvPicPr>
          <p:cNvPr id="10" name="图片 9" descr="体育馆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0" y="2748280"/>
            <a:ext cx="1617345" cy="1617345"/>
          </a:xfrm>
          <a:prstGeom prst="rect">
            <a:avLst/>
          </a:prstGeom>
        </p:spPr>
      </p:pic>
      <p:pic>
        <p:nvPicPr>
          <p:cNvPr id="11" name="图片 10" descr="图书馆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380" y="2748280"/>
            <a:ext cx="1733550" cy="1737995"/>
          </a:xfrm>
          <a:prstGeom prst="rect">
            <a:avLst/>
          </a:prstGeom>
        </p:spPr>
      </p:pic>
      <p:pic>
        <p:nvPicPr>
          <p:cNvPr id="13" name="图片 12" descr="饭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5" y="1162050"/>
            <a:ext cx="1586230" cy="1586230"/>
          </a:xfrm>
          <a:prstGeom prst="rect">
            <a:avLst/>
          </a:prstGeom>
        </p:spPr>
      </p:pic>
      <p:pic>
        <p:nvPicPr>
          <p:cNvPr id="15" name="图片 14" descr="饭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80" y="1917700"/>
            <a:ext cx="1529080" cy="15290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60410" y="2588895"/>
            <a:ext cx="2015490" cy="18973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93310" y="204470"/>
            <a:ext cx="2975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图书馆在哪儿？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0767" y="550353"/>
            <a:ext cx="11430868" cy="6059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+mn-ea"/>
              <a:sym typeface="字魂36号-正文宋楷" panose="00000500000000000000" pitchFamily="2" charset="-122"/>
            </a:endParaRPr>
          </a:p>
        </p:txBody>
      </p:sp>
      <p:pic>
        <p:nvPicPr>
          <p:cNvPr id="4" name="635b9e36909ae994325f1c61290d331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D:\A汉教英雄会\拼音\图片3.pn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61330" y="5451475"/>
            <a:ext cx="2269490" cy="1292860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6223000" y="2843530"/>
            <a:ext cx="2444115" cy="131445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上箭头 4"/>
          <p:cNvSpPr/>
          <p:nvPr/>
        </p:nvSpPr>
        <p:spPr>
          <a:xfrm>
            <a:off x="5847080" y="1425575"/>
            <a:ext cx="1454785" cy="1767205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flipH="1">
            <a:off x="4466590" y="2833370"/>
            <a:ext cx="2080895" cy="132461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上箭头 6"/>
          <p:cNvSpPr/>
          <p:nvPr/>
        </p:nvSpPr>
        <p:spPr>
          <a:xfrm flipV="1">
            <a:off x="5906770" y="3565525"/>
            <a:ext cx="1394460" cy="2050415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D:\A汉教英雄会\拼音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61330" y="105410"/>
            <a:ext cx="2269490" cy="1323340"/>
          </a:xfrm>
          <a:prstGeom prst="rect">
            <a:avLst/>
          </a:prstGeom>
        </p:spPr>
      </p:pic>
      <p:pic>
        <p:nvPicPr>
          <p:cNvPr id="8" name="图片 7" descr="D:\A汉教英雄会\拼音\图片2.png图片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98255" y="2729230"/>
            <a:ext cx="2286635" cy="1398905"/>
          </a:xfrm>
          <a:prstGeom prst="rect">
            <a:avLst/>
          </a:prstGeom>
        </p:spPr>
      </p:pic>
      <p:pic>
        <p:nvPicPr>
          <p:cNvPr id="9" name="图片 8" descr="D:\A汉教英雄会\拼音\图片4.png图片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13585" y="2628900"/>
            <a:ext cx="2237105" cy="1325245"/>
          </a:xfrm>
          <a:prstGeom prst="rect">
            <a:avLst/>
          </a:prstGeom>
        </p:spPr>
      </p:pic>
      <p:pic>
        <p:nvPicPr>
          <p:cNvPr id="12" name="图片 11" descr="D:\A汉教英雄会\拼音\图片5.png图片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2285" y="105410"/>
            <a:ext cx="2428240" cy="108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75260" y="564515"/>
            <a:ext cx="5903595" cy="5306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48940" y="758190"/>
            <a:ext cx="2452370" cy="47320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48960" y="5628640"/>
            <a:ext cx="6533515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40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Sb./Sth.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Positions</a:t>
            </a:r>
            <a:endParaRPr sz="40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6780" y="1362075"/>
            <a:ext cx="63042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图书馆</a:t>
            </a:r>
            <a:r>
              <a:rPr lang="zh-CN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</a:t>
            </a:r>
            <a:r>
              <a:rPr lang="zh-CN" sz="4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教学楼北边。</a:t>
            </a:r>
            <a:endParaRPr lang="zh-CN" altLang="en-US" sz="48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86780" y="2708910"/>
            <a:ext cx="63068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体育馆</a:t>
            </a:r>
            <a:r>
              <a:rPr lang="zh-CN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</a:t>
            </a:r>
            <a:r>
              <a:rPr lang="zh-CN" sz="4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图书馆西边。</a:t>
            </a:r>
            <a:endParaRPr lang="zh-CN" altLang="en-US" sz="48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1065" y="758190"/>
            <a:ext cx="4500245" cy="215519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8470" y="3041650"/>
            <a:ext cx="2322195" cy="23221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5" y="781050"/>
            <a:ext cx="1855470" cy="19926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1608"/>
          <a:stretch>
            <a:fillRect/>
          </a:stretch>
        </p:blipFill>
        <p:spPr>
          <a:xfrm>
            <a:off x="3326130" y="781050"/>
            <a:ext cx="1861820" cy="2098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78855" y="4168775"/>
            <a:ext cx="59182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老师</a:t>
            </a:r>
            <a:r>
              <a:rPr lang="zh-CN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</a:t>
            </a:r>
            <a:r>
              <a:rPr lang="zh-CN" altLang="en-US" sz="4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桌子</a:t>
            </a:r>
            <a:r>
              <a:rPr lang="zh-CN" sz="4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左边。</a:t>
            </a:r>
            <a:endParaRPr lang="zh-CN" altLang="en-US" sz="48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7" name="图片 6" descr="D:\A汉教英雄会\拼音\图片6.png图片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6610" y="3475355"/>
            <a:ext cx="2044065" cy="146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4" grpId="0"/>
      <p:bldP spid="14" grpId="1"/>
      <p:bldP spid="2" grpId="2" bldLvl="0" animBg="1"/>
      <p:bldP spid="17" grpId="0" bldLvl="0" animBg="1"/>
      <p:bldP spid="17" grpId="1" animBg="1"/>
      <p:bldP spid="16" grpId="0"/>
      <p:bldP spid="16" grpId="1"/>
      <p:bldP spid="5" grpId="0" bldLvl="0" animBg="1"/>
      <p:bldP spid="5" grpId="1" animBg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/>
          <a:stretch>
            <a:fillRect/>
          </a:stretch>
        </p:blipFill>
        <p:spPr>
          <a:xfrm>
            <a:off x="344805" y="4787900"/>
            <a:ext cx="1263015" cy="14249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01875" y="3244850"/>
            <a:ext cx="7321550" cy="7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Sb./Sth.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Positions</a:t>
            </a:r>
            <a:endParaRPr sz="4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39155" y="1539875"/>
            <a:ext cx="1014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72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/>
          <a:stretch>
            <a:fillRect/>
          </a:stretch>
        </p:blipFill>
        <p:spPr>
          <a:xfrm>
            <a:off x="10852785" y="4798060"/>
            <a:ext cx="1263015" cy="142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288290"/>
            <a:ext cx="9817735" cy="55289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V="1">
            <a:off x="5260975" y="494665"/>
            <a:ext cx="1992630" cy="389191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5900" y="5691505"/>
            <a:ext cx="77266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留学生楼</a:t>
            </a:r>
            <a:r>
              <a:rPr lang="zh-CN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zh-CN" sz="5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体育馆北边。</a:t>
            </a:r>
            <a:endParaRPr lang="zh-CN" altLang="en-US" sz="5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D:\A汉教英雄会\拼音\图片6.png图片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30030" y="288290"/>
            <a:ext cx="2889250" cy="20720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13375" y="605790"/>
            <a:ext cx="1540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留学生楼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40070" y="3926205"/>
            <a:ext cx="1778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体育馆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/>
      <p:bldP spid="6" grpId="1"/>
      <p:bldP spid="9" grpId="0"/>
      <p:bldP spid="9" grpId="1"/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585" y="87630"/>
            <a:ext cx="10131425" cy="57842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V="1">
            <a:off x="3415665" y="398780"/>
            <a:ext cx="4071620" cy="195389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01620" y="5767705"/>
            <a:ext cx="70408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超市</a:t>
            </a:r>
            <a:r>
              <a:rPr lang="zh-CN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zh-CN" sz="5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留学生楼西边。</a:t>
            </a:r>
            <a:endParaRPr lang="zh-CN" altLang="en-US" sz="5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D:\A汉教英雄会\拼音\图片6.png图片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92945" y="339408"/>
            <a:ext cx="2437130" cy="1747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865" y="466090"/>
            <a:ext cx="1847850" cy="1819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90" y="466090"/>
            <a:ext cx="1800860" cy="181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765" y="168275"/>
            <a:ext cx="10134600" cy="57848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V="1">
            <a:off x="1099820" y="400050"/>
            <a:ext cx="4766945" cy="28803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72510" y="5868670"/>
            <a:ext cx="56946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5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饭馆</a:t>
            </a:r>
            <a:r>
              <a:rPr lang="zh-CN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zh-CN" sz="5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rPr>
              <a:t>超市西边。</a:t>
            </a:r>
            <a:endParaRPr lang="zh-CN" altLang="en-US" sz="5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D:\A汉教英雄会\拼音\图片6.png图片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92945" y="362585"/>
            <a:ext cx="2372995" cy="1701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5" y="869315"/>
            <a:ext cx="1332230" cy="16484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955" y="828040"/>
            <a:ext cx="1746885" cy="1712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042978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94935" y="2382520"/>
            <a:ext cx="7291070" cy="7683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p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Sb./Sth.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 </a:t>
            </a:r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Positions</a:t>
            </a:r>
            <a:endParaRPr lang="zh-CN" altLang="en-US" sz="4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94935" y="3585845"/>
            <a:ext cx="69189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体育馆</a:t>
            </a:r>
            <a:r>
              <a:rPr lang="en-US" sz="4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</a:t>
            </a:r>
            <a:r>
              <a:rPr 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sz="4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图书馆西边。</a:t>
            </a:r>
            <a:endParaRPr lang="zh-CN" altLang="en-US" sz="48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750" y="2223135"/>
            <a:ext cx="2242185" cy="2263775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895" y="2250440"/>
            <a:ext cx="1953895" cy="2097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15" y="2223135"/>
            <a:ext cx="2098040" cy="2326005"/>
          </a:xfrm>
          <a:prstGeom prst="rect">
            <a:avLst/>
          </a:prstGeom>
        </p:spPr>
      </p:pic>
      <p:pic>
        <p:nvPicPr>
          <p:cNvPr id="10" name="图片 9" descr="D:\A汉教英雄会\拼音\图片6.png图片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86585" y="53023"/>
            <a:ext cx="2438400" cy="174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7" grpId="0" bldLvl="0" animBg="1"/>
      <p:bldP spid="7" grpId="1" animBg="1"/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A汉教英雄会\拼音\图片6.png图片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372745"/>
            <a:ext cx="2740025" cy="1965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372745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351905"/>
            <a:ext cx="12192000" cy="505460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725795" y="699770"/>
            <a:ext cx="6819265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9875" indent="-269875" fontAlgn="auto">
              <a:lnSpc>
                <a:spcPct val="150000"/>
              </a:lnSpc>
            </a:pP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看图完成句子：</a:t>
            </a:r>
            <a:endParaRPr lang="zh-CN" sz="3600" b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endParaRPr lang="zh-CN" altLang="en-US" sz="3600" b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8260" y="2458720"/>
            <a:ext cx="168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体育馆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98260" y="1838325"/>
            <a:ext cx="168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图书馆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40525" y="5066665"/>
            <a:ext cx="168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一个超市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21725" y="3163570"/>
            <a:ext cx="230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留学生楼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9905" y="3813175"/>
            <a:ext cx="168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运动场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5859780" y="1725930"/>
            <a:ext cx="622109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800" b="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</a:t>
            </a:r>
            <a:r>
              <a:rPr lang="zh-CN" sz="28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在教学一楼北边。</a:t>
            </a:r>
            <a:r>
              <a:rPr lang="en-US" sz="2800" b="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            </a:t>
            </a:r>
            <a:r>
              <a:rPr lang="zh-CN" sz="28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在教学一楼西边。超市和饭馆在</a:t>
            </a:r>
            <a:r>
              <a:rPr lang="en-US" sz="2800" b="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sz="28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西边。留学生楼在</a:t>
            </a:r>
            <a:r>
              <a:rPr lang="en-US" sz="2800" b="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</a:t>
            </a:r>
            <a:r>
              <a:rPr lang="zh-CN" sz="28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南边。留学生楼西边有</a:t>
            </a:r>
            <a:r>
              <a:rPr lang="en-US" sz="2800" b="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</a:t>
            </a:r>
            <a:r>
              <a:rPr lang="zh-CN" altLang="en-US" sz="28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endParaRPr lang="zh-CN" altLang="en-US" sz="28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8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还有</a:t>
            </a:r>
            <a:r>
              <a:rPr lang="en-US" sz="2800" b="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400" b="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</a:t>
            </a:r>
            <a:r>
              <a:rPr lang="zh-CN" sz="28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19515" y="4399280"/>
            <a:ext cx="168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一个饭馆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11655" y="2072005"/>
            <a:ext cx="1270000" cy="2193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6300" y="2280920"/>
            <a:ext cx="1270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</a:t>
            </a:r>
            <a:endParaRPr lang="zh-CN" altLang="en-US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</a:t>
            </a:r>
            <a:endParaRPr lang="zh-CN" altLang="en-US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场</a:t>
            </a:r>
            <a:endParaRPr lang="zh-CN" altLang="en-US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83585" y="2002155"/>
            <a:ext cx="671195" cy="233299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73425" y="2280920"/>
            <a:ext cx="6699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体育馆</a:t>
            </a:r>
            <a:endParaRPr lang="zh-CN" altLang="en-US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56075" y="2049780"/>
            <a:ext cx="1502410" cy="8483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24655" y="2181860"/>
            <a:ext cx="2863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图书馆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84955" y="3163570"/>
            <a:ext cx="1630045" cy="870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12260" y="3324860"/>
            <a:ext cx="286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教学一楼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4828540"/>
            <a:ext cx="854710" cy="8655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4710" y="4829175"/>
            <a:ext cx="889000" cy="8655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35150" y="4829810"/>
            <a:ext cx="1281430" cy="8655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5000625"/>
            <a:ext cx="286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超市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4710" y="5001260"/>
            <a:ext cx="108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饭馆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89430" y="5024120"/>
            <a:ext cx="1626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留学生楼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9" grpId="0"/>
      <p:bldP spid="9" grpId="1"/>
      <p:bldP spid="10" grpId="0"/>
      <p:bldP spid="10" grpId="1"/>
      <p:bldP spid="8" grpId="0"/>
      <p:bldP spid="8" grpId="1"/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042978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86157\Desktop\微信截图_20211116232003.png微信截图_202111162320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42655" y="1524000"/>
            <a:ext cx="3564890" cy="3407410"/>
          </a:xfrm>
          <a:prstGeom prst="rect">
            <a:avLst/>
          </a:prstGeom>
        </p:spPr>
      </p:pic>
      <p:pic>
        <p:nvPicPr>
          <p:cNvPr id="3" name="图片 2" descr="D:\A汉教英雄会\拼音\图片7.png图片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425" y="1384300"/>
            <a:ext cx="8334375" cy="392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054408"/>
            <a:ext cx="12192000" cy="814387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84275" y="5140325"/>
            <a:ext cx="7779385" cy="7683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Sb./Sth.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Positions</a:t>
            </a:r>
            <a:endParaRPr sz="4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4275" y="4225925"/>
            <a:ext cx="9754235" cy="7683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44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（数量）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18230" y="814070"/>
            <a:ext cx="5530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</a:rPr>
              <a:t>你们喜欢的学校</a:t>
            </a:r>
            <a:endParaRPr lang="zh-CN" altLang="en-US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184275" y="3013710"/>
            <a:ext cx="117944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3200" b="0">
                <a:latin typeface="楷体" panose="02010609060101010101" pitchFamily="49" charset="-122"/>
                <a:ea typeface="楷体" panose="02010609060101010101" pitchFamily="49" charset="-122"/>
              </a:rPr>
              <a:t>教学楼、留学生楼、体育馆、图书馆、超市、饭馆</a:t>
            </a:r>
            <a:endParaRPr lang="zh-CN" altLang="en-US" sz="32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D:\A汉教英雄会\拼音\图片6.png图片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420225" y="814070"/>
            <a:ext cx="2771775" cy="198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1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79755" y="504190"/>
            <a:ext cx="5165725" cy="5957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C:\Users\86157\Desktop\图片2.png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03720" y="2381885"/>
            <a:ext cx="4457065" cy="1811020"/>
          </a:xfrm>
          <a:prstGeom prst="rect">
            <a:avLst/>
          </a:prstGeom>
        </p:spPr>
      </p:pic>
      <p:pic>
        <p:nvPicPr>
          <p:cNvPr id="106" name="图片 105"/>
          <p:cNvPicPr/>
          <p:nvPr/>
        </p:nvPicPr>
        <p:blipFill>
          <a:blip r:embed="rId3"/>
          <a:srcRect b="10111"/>
          <a:stretch>
            <a:fillRect/>
          </a:stretch>
        </p:blipFill>
        <p:spPr>
          <a:xfrm>
            <a:off x="6047105" y="1637665"/>
            <a:ext cx="5574665" cy="2656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C:\Users\86157\Desktop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21400" y="4768215"/>
            <a:ext cx="6021070" cy="1214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2425" y="1065530"/>
            <a:ext cx="5991225" cy="157353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87705" y="1043940"/>
            <a:ext cx="3054350" cy="317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 rot="1800000">
            <a:off x="1696720" y="2967355"/>
            <a:ext cx="10363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留学生楼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8157845" y="2876550"/>
            <a:ext cx="3030855" cy="3164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275" y="4218940"/>
            <a:ext cx="6692265" cy="1757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350" y="-78105"/>
            <a:ext cx="2533650" cy="1905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35" y="168275"/>
            <a:ext cx="1153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20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1" name="图片 120"/>
          <p:cNvPicPr/>
          <p:nvPr/>
        </p:nvPicPr>
        <p:blipFill>
          <a:blip r:embed="rId1"/>
          <a:stretch>
            <a:fillRect/>
          </a:stretch>
        </p:blipFill>
        <p:spPr>
          <a:xfrm>
            <a:off x="871855" y="901065"/>
            <a:ext cx="6610985" cy="5236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60" y="2187575"/>
            <a:ext cx="8385810" cy="22028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" y="286385"/>
            <a:ext cx="11557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体育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2900" y="994410"/>
            <a:ext cx="3873500" cy="3873500"/>
          </a:xfrm>
          <a:prstGeom prst="rect">
            <a:avLst/>
          </a:prstGeom>
        </p:spPr>
      </p:pic>
      <p:pic>
        <p:nvPicPr>
          <p:cNvPr id="6" name="图片 5" descr="图书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15" y="1011555"/>
            <a:ext cx="3850005" cy="3856355"/>
          </a:xfrm>
          <a:prstGeom prst="rect">
            <a:avLst/>
          </a:prstGeom>
        </p:spPr>
      </p:pic>
      <p:pic>
        <p:nvPicPr>
          <p:cNvPr id="7" name="图片 6" descr="饭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" y="994410"/>
            <a:ext cx="3873500" cy="387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0" y="4930775"/>
            <a:ext cx="6627495" cy="1740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545" y="4903470"/>
            <a:ext cx="6801485" cy="17862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0" y="4869180"/>
            <a:ext cx="7008495" cy="18408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6395" y="87630"/>
            <a:ext cx="7270750" cy="1098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10" y="264795"/>
            <a:ext cx="11557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712710" y="60325"/>
            <a:ext cx="205803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u="sng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存在句</a:t>
            </a:r>
            <a:endParaRPr lang="zh-CN" altLang="en-US" sz="4400" b="1" u="sng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5370" y="2320925"/>
            <a:ext cx="4881880" cy="583565"/>
          </a:xfrm>
          <a:prstGeom prst="rect">
            <a:avLst/>
          </a:prstGeom>
          <a:noFill/>
          <a:ln>
            <a:solidFill>
              <a:srgbClr val="F4A17E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学校里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体育馆。</a:t>
            </a:r>
            <a:endParaRPr lang="zh-CN" altLang="en-US" sz="32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5370" y="5057140"/>
            <a:ext cx="4881880" cy="583565"/>
          </a:xfrm>
          <a:prstGeom prst="rect">
            <a:avLst/>
          </a:prstGeom>
          <a:noFill/>
          <a:ln>
            <a:solidFill>
              <a:srgbClr val="F4A17E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体育馆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图书馆西边。</a:t>
            </a:r>
            <a:endParaRPr lang="zh-CN" altLang="en-US" sz="32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33010" y="1452245"/>
            <a:ext cx="7086600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32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Positions</a:t>
            </a:r>
            <a:r>
              <a:rPr lang="en-US" sz="32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sz="3200" b="1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（数量）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Sb./Sth.</a:t>
            </a:r>
            <a:endParaRPr sz="32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67300" y="4255770"/>
            <a:ext cx="7052945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Sb./Sth.</a:t>
            </a:r>
            <a:r>
              <a:rPr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 </a:t>
            </a:r>
            <a:r>
              <a:rPr sz="32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Positions</a:t>
            </a:r>
            <a:endParaRPr sz="32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35370" y="3136900"/>
            <a:ext cx="4881880" cy="583565"/>
          </a:xfrm>
          <a:prstGeom prst="rect">
            <a:avLst/>
          </a:prstGeom>
          <a:noFill/>
          <a:ln>
            <a:solidFill>
              <a:srgbClr val="F4A17E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学校里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图书馆。</a:t>
            </a:r>
            <a:endParaRPr lang="zh-CN" altLang="en-US" sz="32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35370" y="5951220"/>
            <a:ext cx="4881880" cy="583565"/>
          </a:xfrm>
          <a:prstGeom prst="rect">
            <a:avLst/>
          </a:prstGeom>
          <a:noFill/>
          <a:ln>
            <a:solidFill>
              <a:srgbClr val="F4A17E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图书馆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体育馆东边。</a:t>
            </a:r>
            <a:endParaRPr lang="zh-CN" altLang="en-US" sz="32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2416175"/>
            <a:ext cx="4070350" cy="2025650"/>
          </a:xfrm>
          <a:prstGeom prst="rect">
            <a:avLst/>
          </a:prstGeom>
        </p:spPr>
      </p:pic>
      <p:pic>
        <p:nvPicPr>
          <p:cNvPr id="6" name="图片 5" descr="体育馆"/>
          <p:cNvPicPr>
            <a:picLocks noChangeAspect="1"/>
          </p:cNvPicPr>
          <p:nvPr/>
        </p:nvPicPr>
        <p:blipFill>
          <a:blip r:embed="rId2"/>
          <a:srcRect t="645" b="-3263"/>
          <a:stretch>
            <a:fillRect/>
          </a:stretch>
        </p:blipFill>
        <p:spPr>
          <a:xfrm>
            <a:off x="661035" y="2525395"/>
            <a:ext cx="1828800" cy="1817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" y="422275"/>
            <a:ext cx="2774950" cy="1993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" y="243205"/>
            <a:ext cx="11557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19" grpId="0" bldLvl="0" animBg="1"/>
      <p:bldP spid="19" grpId="1" animBg="1"/>
      <p:bldP spid="8" grpId="0" bldLvl="0" animBg="1"/>
      <p:bldP spid="8" grpId="1" animBg="1"/>
      <p:bldP spid="20" grpId="0" bldLvl="0" animBg="1"/>
      <p:bldP spid="20" grpId="1" animBg="1"/>
      <p:bldP spid="15" grpId="0" bldLvl="0" animBg="1"/>
      <p:bldP spid="15" grpId="1" animBg="1"/>
      <p:bldP spid="21" grpId="0" bldLvl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6395" y="399415"/>
            <a:ext cx="11678285" cy="6059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+mn-ea"/>
              <a:sym typeface="字魂36号-正文宋楷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40130" y="399415"/>
            <a:ext cx="2099310" cy="2085975"/>
          </a:xfrm>
          <a:prstGeom prst="ellipse">
            <a:avLst/>
          </a:prstGeom>
          <a:solidFill>
            <a:srgbClr val="F8E6C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13666" t="45800" r="15797" b="9080"/>
          <a:stretch>
            <a:fillRect/>
          </a:stretch>
        </p:blipFill>
        <p:spPr>
          <a:xfrm flipH="1">
            <a:off x="216535" y="399415"/>
            <a:ext cx="2192020" cy="2488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3666" t="45800" r="15797" b="9080"/>
          <a:stretch>
            <a:fillRect/>
          </a:stretch>
        </p:blipFill>
        <p:spPr>
          <a:xfrm flipH="1">
            <a:off x="1748790" y="351155"/>
            <a:ext cx="1471295" cy="167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0373" t="23479" r="15797" b="57931"/>
          <a:stretch>
            <a:fillRect/>
          </a:stretch>
        </p:blipFill>
        <p:spPr>
          <a:xfrm flipH="1">
            <a:off x="9663430" y="234315"/>
            <a:ext cx="2528570" cy="190373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0" flipH="1" flipV="1">
            <a:off x="2524760" y="5150485"/>
            <a:ext cx="695325" cy="266700"/>
            <a:chOff x="7371093" y="1241498"/>
            <a:chExt cx="2853649" cy="1127720"/>
          </a:xfrm>
          <a:solidFill>
            <a:schemeClr val="bg1"/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7371093" y="1241498"/>
              <a:ext cx="1712725" cy="2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弧形 15"/>
            <p:cNvSpPr/>
            <p:nvPr/>
          </p:nvSpPr>
          <p:spPr>
            <a:xfrm>
              <a:off x="8964061" y="1241498"/>
              <a:ext cx="225561" cy="225561"/>
            </a:xfrm>
            <a:prstGeom prst="arc">
              <a:avLst>
                <a:gd name="adj1" fmla="val 16200000"/>
                <a:gd name="adj2" fmla="val 5266871"/>
              </a:avLst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8A8C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7784257" y="1467334"/>
              <a:ext cx="1301942" cy="2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弧形 17"/>
            <p:cNvSpPr/>
            <p:nvPr/>
          </p:nvSpPr>
          <p:spPr>
            <a:xfrm flipH="1">
              <a:off x="7673857" y="1467609"/>
              <a:ext cx="225561" cy="225561"/>
            </a:xfrm>
            <a:prstGeom prst="arc">
              <a:avLst>
                <a:gd name="adj1" fmla="val 16200000"/>
                <a:gd name="adj2" fmla="val 5266871"/>
              </a:avLst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E8A8C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endParaRPr>
            </a:p>
          </p:txBody>
        </p:sp>
        <p:cxnSp>
          <p:nvCxnSpPr>
            <p:cNvPr id="19" name="直接连接符 18"/>
            <p:cNvCxnSpPr>
              <a:endCxn id="20" idx="0"/>
            </p:cNvCxnSpPr>
            <p:nvPr/>
          </p:nvCxnSpPr>
          <p:spPr>
            <a:xfrm>
              <a:off x="7768762" y="1692891"/>
              <a:ext cx="2343199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弧形 19"/>
            <p:cNvSpPr/>
            <p:nvPr/>
          </p:nvSpPr>
          <p:spPr>
            <a:xfrm>
              <a:off x="9999181" y="1692891"/>
              <a:ext cx="225561" cy="225561"/>
            </a:xfrm>
            <a:prstGeom prst="arc">
              <a:avLst>
                <a:gd name="adj1" fmla="val 16200000"/>
                <a:gd name="adj2" fmla="val 5266871"/>
              </a:avLst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8A8C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endParaRPr>
            </a:p>
          </p:txBody>
        </p:sp>
        <p:sp>
          <p:nvSpPr>
            <p:cNvPr id="32" name="弧形 31"/>
            <p:cNvSpPr/>
            <p:nvPr/>
          </p:nvSpPr>
          <p:spPr>
            <a:xfrm>
              <a:off x="9949175" y="1692891"/>
              <a:ext cx="225561" cy="225561"/>
            </a:xfrm>
            <a:prstGeom prst="arc">
              <a:avLst>
                <a:gd name="adj1" fmla="val 16200000"/>
                <a:gd name="adj2" fmla="val 5266871"/>
              </a:avLst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8A8C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539163" y="1918274"/>
              <a:ext cx="1596497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弧形 34"/>
            <p:cNvSpPr/>
            <p:nvPr/>
          </p:nvSpPr>
          <p:spPr>
            <a:xfrm flipH="1">
              <a:off x="8498005" y="1918174"/>
              <a:ext cx="225561" cy="225561"/>
            </a:xfrm>
            <a:prstGeom prst="arc">
              <a:avLst>
                <a:gd name="adj1" fmla="val 16200000"/>
                <a:gd name="adj2" fmla="val 5266871"/>
              </a:avLst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8A8C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flipH="1">
              <a:off x="8428951" y="1918174"/>
              <a:ext cx="225561" cy="225561"/>
            </a:xfrm>
            <a:prstGeom prst="arc">
              <a:avLst>
                <a:gd name="adj1" fmla="val 16200000"/>
                <a:gd name="adj2" fmla="val 5266871"/>
              </a:avLst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8A8C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8529122" y="2143657"/>
              <a:ext cx="1044677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弧形 37"/>
            <p:cNvSpPr/>
            <p:nvPr/>
          </p:nvSpPr>
          <p:spPr>
            <a:xfrm>
              <a:off x="9461019" y="2143657"/>
              <a:ext cx="225561" cy="225561"/>
            </a:xfrm>
            <a:prstGeom prst="arc">
              <a:avLst>
                <a:gd name="adj1" fmla="val 16200000"/>
                <a:gd name="adj2" fmla="val 5266871"/>
              </a:avLst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8A8C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sym typeface="字魂36号-正文宋楷" panose="00000500000000000000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8903494" y="2367368"/>
              <a:ext cx="693304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2408603" y="2026030"/>
            <a:ext cx="2804238" cy="706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作业</a:t>
            </a:r>
            <a:endParaRPr 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2408555" y="2733040"/>
            <a:ext cx="932815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画出你喜欢的房间，下节课向同学介绍你喜欢的房间。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Positions+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+（数量）+Sb./Sth.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房间里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一张床、一个书柜、一把椅子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Sb./Sth.+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+Positions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桌子左边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右边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455"/>
            <a:ext cx="12192000" cy="591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265"/>
            <a:ext cx="12192000" cy="591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6162" y="399223"/>
            <a:ext cx="11430868" cy="6059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cs typeface="+mn-ea"/>
              <a:sym typeface="字魂36号-正文宋楷" panose="000005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rot="0">
            <a:off x="4487545" y="1805940"/>
            <a:ext cx="2479675" cy="3797935"/>
            <a:chOff x="7975" y="2546"/>
            <a:chExt cx="3905" cy="5981"/>
          </a:xfrm>
        </p:grpSpPr>
        <p:grpSp>
          <p:nvGrpSpPr>
            <p:cNvPr id="23" name="组合 22"/>
            <p:cNvGrpSpPr/>
            <p:nvPr/>
          </p:nvGrpSpPr>
          <p:grpSpPr>
            <a:xfrm>
              <a:off x="7975" y="2546"/>
              <a:ext cx="3903" cy="5981"/>
              <a:chOff x="7975" y="2546"/>
              <a:chExt cx="3903" cy="5981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7975" y="2546"/>
                <a:ext cx="2636" cy="2324"/>
              </a:xfrm>
              <a:custGeom>
                <a:avLst/>
                <a:gdLst>
                  <a:gd name="connisteX0" fmla="*/ 2063750 w 2063750"/>
                  <a:gd name="connsiteY0" fmla="*/ 0 h 1708150"/>
                  <a:gd name="connisteX1" fmla="*/ 0 w 2063750"/>
                  <a:gd name="connsiteY1" fmla="*/ 0 h 1708150"/>
                  <a:gd name="connisteX2" fmla="*/ 0 w 2063750"/>
                  <a:gd name="connsiteY2" fmla="*/ 1708150 h 17081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2063750" h="1708150">
                    <a:moveTo>
                      <a:pt x="2063750" y="0"/>
                    </a:moveTo>
                    <a:lnTo>
                      <a:pt x="0" y="0"/>
                    </a:lnTo>
                    <a:lnTo>
                      <a:pt x="0" y="1708150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r>
                  <a:rPr lang="en-US" altLang="zh-CN" dirty="0">
                    <a:latin typeface="字魂36号-正文宋楷" panose="00000500000000000000" pitchFamily="2" charset="-122"/>
                    <a:ea typeface="字魂36号-正文宋楷" panose="00000500000000000000" pitchFamily="2" charset="-122"/>
                    <a:cs typeface="+mn-ea"/>
                    <a:sym typeface="字魂36号-正文宋楷" panose="00000500000000000000" pitchFamily="2" charset="-122"/>
                  </a:rPr>
                  <a:t> </a:t>
                </a:r>
                <a:endParaRPr lang="en-US" altLang="zh-CN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+mn-ea"/>
                  <a:sym typeface="字魂36号-正文宋楷" panose="00000500000000000000" pitchFamily="2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7976" y="7225"/>
                <a:ext cx="3902" cy="1302"/>
              </a:xfrm>
              <a:custGeom>
                <a:avLst/>
                <a:gdLst>
                  <a:gd name="connisteX0" fmla="*/ 0 w 2585720"/>
                  <a:gd name="connsiteY0" fmla="*/ 0 h 972820"/>
                  <a:gd name="connisteX1" fmla="*/ 0 w 2585720"/>
                  <a:gd name="connsiteY1" fmla="*/ 972820 h 972820"/>
                  <a:gd name="connisteX2" fmla="*/ 2585720 w 2585720"/>
                  <a:gd name="connsiteY2" fmla="*/ 972820 h 9728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2585720" h="972820">
                    <a:moveTo>
                      <a:pt x="0" y="0"/>
                    </a:moveTo>
                    <a:lnTo>
                      <a:pt x="0" y="972820"/>
                    </a:lnTo>
                    <a:lnTo>
                      <a:pt x="2585720" y="972820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字魂36号-正文宋楷" panose="00000500000000000000" pitchFamily="2" charset="-122"/>
                  <a:ea typeface="字魂36号-正文宋楷" panose="00000500000000000000" pitchFamily="2" charset="-122"/>
                  <a:cs typeface="+mn-ea"/>
                  <a:sym typeface="字魂36号-正文宋楷" panose="00000500000000000000" pitchFamily="2" charset="-122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 flipV="1">
              <a:off x="11880" y="6613"/>
              <a:ext cx="0" cy="19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任意多边形 26"/>
          <p:cNvSpPr/>
          <p:nvPr/>
        </p:nvSpPr>
        <p:spPr>
          <a:xfrm>
            <a:off x="2085340" y="2950210"/>
            <a:ext cx="3372485" cy="1826895"/>
          </a:xfrm>
          <a:custGeom>
            <a:avLst/>
            <a:gdLst>
              <a:gd name="connsiteX0" fmla="*/ 0 w 3034"/>
              <a:gd name="connsiteY0" fmla="*/ 1511 h 1510"/>
              <a:gd name="connsiteX1" fmla="*/ 770 w 3034"/>
              <a:gd name="connsiteY1" fmla="*/ 17 h 1510"/>
              <a:gd name="connsiteX2" fmla="*/ 1655 w 3034"/>
              <a:gd name="connsiteY2" fmla="*/ 546 h 1510"/>
              <a:gd name="connsiteX3" fmla="*/ 2309 w 3034"/>
              <a:gd name="connsiteY3" fmla="*/ 356 h 1510"/>
              <a:gd name="connsiteX4" fmla="*/ 3034 w 3034"/>
              <a:gd name="connsiteY4" fmla="*/ 1126 h 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" h="1511">
                <a:moveTo>
                  <a:pt x="0" y="1511"/>
                </a:moveTo>
                <a:cubicBezTo>
                  <a:pt x="134" y="1195"/>
                  <a:pt x="417" y="139"/>
                  <a:pt x="770" y="17"/>
                </a:cubicBezTo>
                <a:cubicBezTo>
                  <a:pt x="1123" y="-105"/>
                  <a:pt x="1347" y="478"/>
                  <a:pt x="1655" y="546"/>
                </a:cubicBezTo>
                <a:cubicBezTo>
                  <a:pt x="1963" y="614"/>
                  <a:pt x="2055" y="311"/>
                  <a:pt x="2309" y="356"/>
                </a:cubicBezTo>
                <a:cubicBezTo>
                  <a:pt x="2563" y="401"/>
                  <a:pt x="2900" y="961"/>
                  <a:pt x="3034" y="1126"/>
                </a:cubicBezTo>
              </a:path>
            </a:pathLst>
          </a:custGeom>
          <a:gradFill>
            <a:gsLst>
              <a:gs pos="0">
                <a:srgbClr val="D89748"/>
              </a:gs>
              <a:gs pos="64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3831590" y="3777615"/>
            <a:ext cx="2433955" cy="1148715"/>
          </a:xfrm>
          <a:custGeom>
            <a:avLst/>
            <a:gdLst>
              <a:gd name="connsiteX0" fmla="*/ 0 w 3034"/>
              <a:gd name="connsiteY0" fmla="*/ 1511 h 1510"/>
              <a:gd name="connsiteX1" fmla="*/ 770 w 3034"/>
              <a:gd name="connsiteY1" fmla="*/ 17 h 1510"/>
              <a:gd name="connsiteX2" fmla="*/ 1655 w 3034"/>
              <a:gd name="connsiteY2" fmla="*/ 546 h 1510"/>
              <a:gd name="connsiteX3" fmla="*/ 2309 w 3034"/>
              <a:gd name="connsiteY3" fmla="*/ 356 h 1510"/>
              <a:gd name="connsiteX4" fmla="*/ 3034 w 3034"/>
              <a:gd name="connsiteY4" fmla="*/ 1126 h 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" h="1511">
                <a:moveTo>
                  <a:pt x="0" y="1511"/>
                </a:moveTo>
                <a:cubicBezTo>
                  <a:pt x="134" y="1195"/>
                  <a:pt x="417" y="139"/>
                  <a:pt x="770" y="17"/>
                </a:cubicBezTo>
                <a:cubicBezTo>
                  <a:pt x="1123" y="-105"/>
                  <a:pt x="1347" y="478"/>
                  <a:pt x="1655" y="546"/>
                </a:cubicBezTo>
                <a:cubicBezTo>
                  <a:pt x="1963" y="614"/>
                  <a:pt x="2055" y="311"/>
                  <a:pt x="2309" y="356"/>
                </a:cubicBezTo>
                <a:cubicBezTo>
                  <a:pt x="2563" y="401"/>
                  <a:pt x="2900" y="961"/>
                  <a:pt x="3034" y="1126"/>
                </a:cubicBezTo>
              </a:path>
            </a:pathLst>
          </a:custGeom>
          <a:gradFill>
            <a:gsLst>
              <a:gs pos="0">
                <a:srgbClr val="D89748"/>
              </a:gs>
              <a:gs pos="64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265545" y="2091690"/>
            <a:ext cx="1455420" cy="1446530"/>
          </a:xfrm>
          <a:prstGeom prst="ellipse">
            <a:avLst/>
          </a:prstGeom>
          <a:solidFill>
            <a:srgbClr val="F8E6C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rcRect l="16926" r="18235"/>
          <a:stretch>
            <a:fillRect/>
          </a:stretch>
        </p:blipFill>
        <p:spPr>
          <a:xfrm>
            <a:off x="5975985" y="399415"/>
            <a:ext cx="2430145" cy="30003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743450" y="2146935"/>
            <a:ext cx="14179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谢</a:t>
            </a:r>
            <a:endParaRPr lang="zh-CN" altLang="en-US" sz="115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72735" y="3538220"/>
            <a:ext cx="14179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谢</a:t>
            </a:r>
            <a:endParaRPr lang="zh-CN" altLang="en-US" sz="115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335" y="4645025"/>
            <a:ext cx="533400" cy="5048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83505" y="5214620"/>
            <a:ext cx="274320" cy="25971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9" b="44888"/>
          <a:stretch>
            <a:fillRect/>
          </a:stretch>
        </p:blipFill>
        <p:spPr>
          <a:xfrm>
            <a:off x="1975485" y="4757420"/>
            <a:ext cx="2511425" cy="71691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9" b="44888"/>
          <a:stretch>
            <a:fillRect/>
          </a:stretch>
        </p:blipFill>
        <p:spPr>
          <a:xfrm flipH="1">
            <a:off x="6688455" y="3676015"/>
            <a:ext cx="2877820" cy="71247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7885" y="4363720"/>
            <a:ext cx="1441450" cy="56261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5" y="2564130"/>
            <a:ext cx="1032510" cy="403225"/>
          </a:xfrm>
          <a:prstGeom prst="rect">
            <a:avLst/>
          </a:prstGeom>
        </p:spPr>
      </p:pic>
      <p:pic>
        <p:nvPicPr>
          <p:cNvPr id="53" name="图片 52" descr="5be6af4400738d2b5ef08511b0b478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245" y="2234565"/>
            <a:ext cx="1123950" cy="16865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86157\Desktop\图片5.png图片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85280" y="2642870"/>
            <a:ext cx="4998720" cy="1510665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01980" y="388620"/>
            <a:ext cx="5651500" cy="577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 rot="1800000">
            <a:off x="2753995" y="4018915"/>
            <a:ext cx="1347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留学生楼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7129145" y="760095"/>
            <a:ext cx="3937635" cy="4163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C:\Users\86157\Desktop\图片4.png图片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45630" y="5020310"/>
            <a:ext cx="4596130" cy="92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1" name="图片 120"/>
          <p:cNvPicPr/>
          <p:nvPr/>
        </p:nvPicPr>
        <p:blipFill>
          <a:blip r:embed="rId1"/>
          <a:stretch>
            <a:fillRect/>
          </a:stretch>
        </p:blipFill>
        <p:spPr>
          <a:xfrm>
            <a:off x="871855" y="901065"/>
            <a:ext cx="6610985" cy="5236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C:\Users\86157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0230" y="2251075"/>
            <a:ext cx="3231515" cy="1864360"/>
          </a:xfrm>
          <a:prstGeom prst="rect">
            <a:avLst/>
          </a:prstGeom>
        </p:spPr>
      </p:pic>
      <p:pic>
        <p:nvPicPr>
          <p:cNvPr id="5" name="图片 4" descr="C:\Users\86157\Desktop\图片6.png图片6"/>
          <p:cNvPicPr>
            <a:picLocks noChangeAspect="1"/>
          </p:cNvPicPr>
          <p:nvPr/>
        </p:nvPicPr>
        <p:blipFill>
          <a:blip r:embed="rId3"/>
          <a:srcRect r="30588"/>
          <a:stretch>
            <a:fillRect/>
          </a:stretch>
        </p:blipFill>
        <p:spPr>
          <a:xfrm>
            <a:off x="8023225" y="4487545"/>
            <a:ext cx="3596640" cy="1045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57\Desktop\图片8.png图片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20205" y="2302510"/>
            <a:ext cx="4739005" cy="18465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/>
          <a:srcRect r="-1133" b="9427"/>
          <a:stretch>
            <a:fillRect/>
          </a:stretch>
        </p:blipFill>
        <p:spPr>
          <a:xfrm>
            <a:off x="6015355" y="1160145"/>
            <a:ext cx="5562600" cy="3486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290830" y="457200"/>
            <a:ext cx="5542915" cy="5792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86157\Desktop\图片7.png图片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03085" y="4844415"/>
            <a:ext cx="4135120" cy="998855"/>
          </a:xfrm>
          <a:prstGeom prst="rect">
            <a:avLst/>
          </a:prstGeom>
        </p:spPr>
      </p:pic>
      <p:pic>
        <p:nvPicPr>
          <p:cNvPr id="124" name="图片 123"/>
          <p:cNvPicPr/>
          <p:nvPr/>
        </p:nvPicPr>
        <p:blipFill>
          <a:blip r:embed="rId5"/>
          <a:stretch>
            <a:fillRect/>
          </a:stretch>
        </p:blipFill>
        <p:spPr>
          <a:xfrm>
            <a:off x="6813550" y="1160145"/>
            <a:ext cx="3709035" cy="3642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723265" y="507365"/>
            <a:ext cx="5433695" cy="5843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C:\Users\86157\Desktop\图片9.png图片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86905" y="2439035"/>
            <a:ext cx="4722495" cy="1840230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7261225" y="1331595"/>
            <a:ext cx="3689350" cy="3366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C:\Users\86157\Desktop\图片10.png图片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80935" y="4935220"/>
            <a:ext cx="3606165" cy="87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645795" y="780415"/>
            <a:ext cx="5770245" cy="5296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C:\Users\86157\Desktop\图片11.png图片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0985" y="2216785"/>
            <a:ext cx="3277235" cy="1779905"/>
          </a:xfrm>
          <a:prstGeom prst="rect">
            <a:avLst/>
          </a:prstGeom>
        </p:spPr>
      </p:pic>
      <p:pic>
        <p:nvPicPr>
          <p:cNvPr id="5" name="图片 4" descr="C:\Users\86157\Desktop\图片12.png图片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04455" y="4606290"/>
            <a:ext cx="3453765" cy="100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227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89944"/>
            <a:ext cx="12192000" cy="178283"/>
          </a:xfrm>
          <a:prstGeom prst="rect">
            <a:avLst/>
          </a:prstGeom>
          <a:solidFill>
            <a:srgbClr val="F4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体育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2900" y="994410"/>
            <a:ext cx="3873500" cy="3873500"/>
          </a:xfrm>
          <a:prstGeom prst="rect">
            <a:avLst/>
          </a:prstGeom>
        </p:spPr>
      </p:pic>
      <p:pic>
        <p:nvPicPr>
          <p:cNvPr id="6" name="图片 5" descr="图书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15" y="1002665"/>
            <a:ext cx="3850005" cy="3865245"/>
          </a:xfrm>
          <a:prstGeom prst="rect">
            <a:avLst/>
          </a:prstGeom>
        </p:spPr>
      </p:pic>
      <p:pic>
        <p:nvPicPr>
          <p:cNvPr id="7" name="图片 6" descr="饭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" y="994410"/>
            <a:ext cx="3873500" cy="3873500"/>
          </a:xfrm>
          <a:prstGeom prst="rect">
            <a:avLst/>
          </a:prstGeom>
        </p:spPr>
      </p:pic>
      <p:pic>
        <p:nvPicPr>
          <p:cNvPr id="8" name="图片 7" descr="C:\Users\86157\Desktop\图片11.png图片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600" y="5080000"/>
            <a:ext cx="2655570" cy="1442085"/>
          </a:xfrm>
          <a:prstGeom prst="rect">
            <a:avLst/>
          </a:prstGeom>
        </p:spPr>
      </p:pic>
      <p:pic>
        <p:nvPicPr>
          <p:cNvPr id="9" name="图片 8" descr="C:\Users\86157\Desktop\图片9.png图片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37050" y="5080000"/>
            <a:ext cx="3478530" cy="1355725"/>
          </a:xfrm>
          <a:prstGeom prst="rect">
            <a:avLst/>
          </a:prstGeom>
        </p:spPr>
      </p:pic>
      <p:pic>
        <p:nvPicPr>
          <p:cNvPr id="10" name="图片 9" descr="C:\Users\86157\Desktop\图片8.png图片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60715" y="5080000"/>
            <a:ext cx="3500755" cy="1364615"/>
          </a:xfrm>
          <a:prstGeom prst="rect">
            <a:avLst/>
          </a:prstGeom>
        </p:spPr>
      </p:pic>
      <p:pic>
        <p:nvPicPr>
          <p:cNvPr id="11" name="图片 10" descr="C:\Users\86157\Desktop\图片13.png图片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22215" y="227965"/>
            <a:ext cx="1920240" cy="74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181*4981*837*837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4.xml><?xml version="1.0" encoding="utf-8"?>
<p:tagLst xmlns:p="http://schemas.openxmlformats.org/presentationml/2006/main">
  <p:tag name="KSO_WM_UNIT_PLACING_PICTURE_USER_VIEWPORT" val="{&quot;height&quot;:6820,&quot;width&quot;:6100}"/>
</p:tagLst>
</file>

<file path=ppt/tags/tag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WPS 演示</Application>
  <PresentationFormat>宽屏</PresentationFormat>
  <Paragraphs>194</Paragraphs>
  <Slides>35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宋体</vt:lpstr>
      <vt:lpstr>Wingdings</vt:lpstr>
      <vt:lpstr>字魂36号-正文宋楷</vt:lpstr>
      <vt:lpstr>微软雅黑</vt:lpstr>
      <vt:lpstr>楷体</vt:lpstr>
      <vt:lpstr>Calibri</vt:lpstr>
      <vt:lpstr>Arial Unicode MS</vt:lpstr>
      <vt:lpstr>Calibri Light</vt:lpstr>
      <vt:lpstr>黑体</vt:lpstr>
      <vt:lpstr>Open Sans</vt:lpstr>
      <vt:lpstr>Segoe Print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81218</cp:lastModifiedBy>
  <cp:revision>62</cp:revision>
  <dcterms:created xsi:type="dcterms:W3CDTF">2015-05-05T08:02:00Z</dcterms:created>
  <dcterms:modified xsi:type="dcterms:W3CDTF">2021-11-20T02:51:44Z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F7E3220B428646188A56127040571D5D</vt:lpwstr>
  </property>
</Properties>
</file>