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2.svg" ContentType="image/svg+xml"/>
  <Override PartName="/ppt/media/image3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3"/>
  </p:sldMasterIdLst>
  <p:notesMasterIdLst>
    <p:notesMasterId r:id="rId8"/>
  </p:notesMasterIdLst>
  <p:sldIdLst>
    <p:sldId id="310" r:id="rId4"/>
    <p:sldId id="258" r:id="rId5"/>
    <p:sldId id="259" r:id="rId6"/>
    <p:sldId id="268" r:id="rId7"/>
    <p:sldId id="280" r:id="rId9"/>
    <p:sldId id="285" r:id="rId10"/>
    <p:sldId id="265" r:id="rId11"/>
    <p:sldId id="305" r:id="rId12"/>
    <p:sldId id="260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579" autoAdjust="0"/>
    <p:restoredTop sz="94660"/>
  </p:normalViewPr>
  <p:slideViewPr>
    <p:cSldViewPr snapToGrid="0">
      <p:cViewPr>
        <p:scale>
          <a:sx n="66" d="100"/>
          <a:sy n="66" d="100"/>
        </p:scale>
        <p:origin x="654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2EFC04-8BFF-49B4-845A-A8856927551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93EFF-F684-474F-95F5-C2E7C475779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>
                <a:sym typeface="+mn-ea"/>
              </a:rPr>
              <a:t>新经济”一词最早出现于美国《商业周刊》1996年文章中，是指在经济全球化背景下，信息技术（IT）革命以及由信息技术革命带动的、以高新科技产业为龙头的经济</a:t>
            </a:r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82688-F8B4-4AA7-B8B7-3F4F349331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82688-F8B4-4AA7-B8B7-3F4F349331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新一轮科技革命和产业变革带来颠覆式技术创新，互联网思维、技术、产品、模式等变革升级时间远远短于传播普及时间，快速迭代倒逼我们要更加专精、更加开放、更加主动高效适应，否则就顾此失彼、被动应对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技术创新推动新技术、新产品、新业态、新模式爆发式井喷，促进新经济以指数型增长。企业不再是缓慢由小及大，而是跃迁式快速成长，在独角兽群体中3-5年就会成长出一个引领世界的企业。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82688-F8B4-4AA7-B8B7-3F4F349331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84E0B-D574-4F15-876E-6AFBFDCF79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FFE6-EE05-47EC-9F07-3BB21CDB7D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84E0B-D574-4F15-876E-6AFBFDCF79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FFE6-EE05-47EC-9F07-3BB21CDB7D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84E0B-D574-4F15-876E-6AFBFDCF79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FFE6-EE05-47EC-9F07-3BB21CDB7D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84E0B-D574-4F15-876E-6AFBFDCF79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FFE6-EE05-47EC-9F07-3BB21CDB7D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84E0B-D574-4F15-876E-6AFBFDCF79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FFE6-EE05-47EC-9F07-3BB21CDB7D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84E0B-D574-4F15-876E-6AFBFDCF79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FFE6-EE05-47EC-9F07-3BB21CDB7D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84E0B-D574-4F15-876E-6AFBFDCF79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FFE6-EE05-47EC-9F07-3BB21CDB7D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23250" cy="6858000"/>
          </a:xfrm>
          <a:prstGeom prst="rect">
            <a:avLst/>
          </a:prstGeom>
        </p:spPr>
      </p:pic>
      <p:sp>
        <p:nvSpPr>
          <p:cNvPr id="6" name="îṩľîḍe"/>
          <p:cNvSpPr/>
          <p:nvPr userDrawn="1"/>
        </p:nvSpPr>
        <p:spPr>
          <a:xfrm>
            <a:off x="653329" y="917586"/>
            <a:ext cx="10785173" cy="5018302"/>
          </a:xfrm>
          <a:prstGeom prst="rect">
            <a:avLst/>
          </a:prstGeom>
          <a:solidFill>
            <a:schemeClr val="accent6">
              <a:alpha val="18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403075" y="753390"/>
            <a:ext cx="11221771" cy="5351219"/>
            <a:chOff x="403075" y="753390"/>
            <a:chExt cx="11221771" cy="5351219"/>
          </a:xfrm>
        </p:grpSpPr>
        <p:sp>
          <p:nvSpPr>
            <p:cNvPr id="8" name="í$ḻíḍè"/>
            <p:cNvSpPr/>
            <p:nvPr userDrawn="1"/>
          </p:nvSpPr>
          <p:spPr>
            <a:xfrm rot="5400000">
              <a:off x="10886432" y="675750"/>
              <a:ext cx="660774" cy="816055"/>
            </a:xfrm>
            <a:custGeom>
              <a:avLst/>
              <a:gdLst>
                <a:gd name="connsiteX0" fmla="*/ 0 w 402772"/>
                <a:gd name="connsiteY0" fmla="*/ 446315 h 446315"/>
                <a:gd name="connsiteX1" fmla="*/ 0 w 402772"/>
                <a:gd name="connsiteY1" fmla="*/ 0 h 446315"/>
                <a:gd name="connsiteX2" fmla="*/ 402772 w 402772"/>
                <a:gd name="connsiteY2" fmla="*/ 0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2772" h="446315">
                  <a:moveTo>
                    <a:pt x="0" y="446315"/>
                  </a:moveTo>
                  <a:lnTo>
                    <a:pt x="0" y="0"/>
                  </a:lnTo>
                  <a:lnTo>
                    <a:pt x="402772" y="0"/>
                  </a:lnTo>
                </a:path>
              </a:pathLst>
            </a:custGeom>
            <a:noFill/>
            <a:ln w="476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 userDrawn="1"/>
          </p:nvGrpSpPr>
          <p:grpSpPr>
            <a:xfrm>
              <a:off x="403075" y="753390"/>
              <a:ext cx="816924" cy="5351219"/>
              <a:chOff x="3114429" y="1643742"/>
              <a:chExt cx="403200" cy="3261815"/>
            </a:xfrm>
          </p:grpSpPr>
          <p:sp>
            <p:nvSpPr>
              <p:cNvPr id="11" name="ïslïḍê"/>
              <p:cNvSpPr/>
              <p:nvPr userDrawn="1"/>
            </p:nvSpPr>
            <p:spPr>
              <a:xfrm>
                <a:off x="3114429" y="1643742"/>
                <a:ext cx="402772" cy="403200"/>
              </a:xfrm>
              <a:custGeom>
                <a:avLst/>
                <a:gdLst>
                  <a:gd name="connsiteX0" fmla="*/ 0 w 402772"/>
                  <a:gd name="connsiteY0" fmla="*/ 446315 h 446315"/>
                  <a:gd name="connsiteX1" fmla="*/ 0 w 402772"/>
                  <a:gd name="connsiteY1" fmla="*/ 0 h 446315"/>
                  <a:gd name="connsiteX2" fmla="*/ 402772 w 402772"/>
                  <a:gd name="connsiteY2" fmla="*/ 0 h 446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2772" h="446315">
                    <a:moveTo>
                      <a:pt x="0" y="446315"/>
                    </a:moveTo>
                    <a:lnTo>
                      <a:pt x="0" y="0"/>
                    </a:lnTo>
                    <a:lnTo>
                      <a:pt x="402772" y="0"/>
                    </a:lnTo>
                  </a:path>
                </a:pathLst>
              </a:custGeom>
              <a:noFill/>
              <a:ln w="476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iṡ1iḓe"/>
              <p:cNvSpPr/>
              <p:nvPr userDrawn="1"/>
            </p:nvSpPr>
            <p:spPr>
              <a:xfrm rot="16200000">
                <a:off x="3114643" y="4502571"/>
                <a:ext cx="402772" cy="403200"/>
              </a:xfrm>
              <a:custGeom>
                <a:avLst/>
                <a:gdLst>
                  <a:gd name="connsiteX0" fmla="*/ 0 w 402772"/>
                  <a:gd name="connsiteY0" fmla="*/ 446315 h 446315"/>
                  <a:gd name="connsiteX1" fmla="*/ 0 w 402772"/>
                  <a:gd name="connsiteY1" fmla="*/ 0 h 446315"/>
                  <a:gd name="connsiteX2" fmla="*/ 402772 w 402772"/>
                  <a:gd name="connsiteY2" fmla="*/ 0 h 446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2772" h="446315">
                    <a:moveTo>
                      <a:pt x="0" y="446315"/>
                    </a:moveTo>
                    <a:lnTo>
                      <a:pt x="0" y="0"/>
                    </a:lnTo>
                    <a:lnTo>
                      <a:pt x="402772" y="0"/>
                    </a:lnTo>
                  </a:path>
                </a:pathLst>
              </a:custGeom>
              <a:noFill/>
              <a:ln w="476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ïṣḷïḋe"/>
            <p:cNvSpPr/>
            <p:nvPr userDrawn="1"/>
          </p:nvSpPr>
          <p:spPr>
            <a:xfrm rot="10800000">
              <a:off x="10808782" y="5443835"/>
              <a:ext cx="816057" cy="660772"/>
            </a:xfrm>
            <a:custGeom>
              <a:avLst/>
              <a:gdLst>
                <a:gd name="connsiteX0" fmla="*/ 0 w 402772"/>
                <a:gd name="connsiteY0" fmla="*/ 446315 h 446315"/>
                <a:gd name="connsiteX1" fmla="*/ 0 w 402772"/>
                <a:gd name="connsiteY1" fmla="*/ 0 h 446315"/>
                <a:gd name="connsiteX2" fmla="*/ 402772 w 402772"/>
                <a:gd name="connsiteY2" fmla="*/ 0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2772" h="446315">
                  <a:moveTo>
                    <a:pt x="0" y="446315"/>
                  </a:moveTo>
                  <a:lnTo>
                    <a:pt x="0" y="0"/>
                  </a:lnTo>
                  <a:lnTo>
                    <a:pt x="402772" y="0"/>
                  </a:lnTo>
                </a:path>
              </a:pathLst>
            </a:custGeom>
            <a:noFill/>
            <a:ln w="476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923043" y="1125164"/>
            <a:ext cx="4253364" cy="4353979"/>
          </a:xfrm>
          <a:prstGeom prst="rect">
            <a:avLst/>
          </a:prstGeom>
        </p:spPr>
      </p:pic>
      <p:sp>
        <p:nvSpPr>
          <p:cNvPr id="9802" name="标题 9801"/>
          <p:cNvSpPr>
            <a:spLocks noGrp="1"/>
          </p:cNvSpPr>
          <p:nvPr userDrawn="1">
            <p:ph type="ctrTitle"/>
          </p:nvPr>
        </p:nvSpPr>
        <p:spPr>
          <a:xfrm>
            <a:off x="5446121" y="1773937"/>
            <a:ext cx="6072778" cy="2718284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446121" y="4788492"/>
            <a:ext cx="6072778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5446121" y="5084763"/>
            <a:ext cx="6072778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9801" name="副标题 9800"/>
          <p:cNvSpPr>
            <a:spLocks noGrp="1"/>
          </p:cNvSpPr>
          <p:nvPr userDrawn="1">
            <p:ph type="subTitle" idx="1"/>
          </p:nvPr>
        </p:nvSpPr>
        <p:spPr>
          <a:xfrm>
            <a:off x="9107428" y="1147027"/>
            <a:ext cx="1876925" cy="96821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B5603-5837-4256-BDB9-84A3BFC2E5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08EB-2ACC-490B-831A-7C897650B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125164"/>
            <a:ext cx="12223250" cy="435397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502129" y="1125164"/>
            <a:ext cx="4253364" cy="4353979"/>
          </a:xfrm>
          <a:prstGeom prst="rect">
            <a:avLst/>
          </a:prstGeom>
        </p:spPr>
      </p:pic>
      <p:sp>
        <p:nvSpPr>
          <p:cNvPr id="20" name="标题 19"/>
          <p:cNvSpPr>
            <a:spLocks noGrp="1"/>
          </p:cNvSpPr>
          <p:nvPr userDrawn="1">
            <p:ph type="title"/>
          </p:nvPr>
        </p:nvSpPr>
        <p:spPr>
          <a:xfrm>
            <a:off x="6568498" y="2309586"/>
            <a:ext cx="5419185" cy="8953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0"/>
          <p:cNvSpPr>
            <a:spLocks noGrp="1"/>
          </p:cNvSpPr>
          <p:nvPr userDrawn="1">
            <p:ph type="body" idx="1"/>
          </p:nvPr>
        </p:nvSpPr>
        <p:spPr>
          <a:xfrm>
            <a:off x="6569614" y="3204936"/>
            <a:ext cx="5419185" cy="101562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23250" cy="6858000"/>
          </a:xfrm>
          <a:prstGeom prst="rect">
            <a:avLst/>
          </a:prstGeom>
        </p:spPr>
      </p:pic>
      <p:sp>
        <p:nvSpPr>
          <p:cNvPr id="7" name="îṧļïḓè"/>
          <p:cNvSpPr/>
          <p:nvPr userDrawn="1"/>
        </p:nvSpPr>
        <p:spPr>
          <a:xfrm>
            <a:off x="653329" y="917586"/>
            <a:ext cx="10785173" cy="5018302"/>
          </a:xfrm>
          <a:prstGeom prst="rect">
            <a:avLst/>
          </a:prstGeom>
          <a:solidFill>
            <a:schemeClr val="accent6">
              <a:alpha val="18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403075" y="753390"/>
            <a:ext cx="11221771" cy="5351219"/>
            <a:chOff x="403075" y="753390"/>
            <a:chExt cx="11221771" cy="5351219"/>
          </a:xfrm>
        </p:grpSpPr>
        <p:sp>
          <p:nvSpPr>
            <p:cNvPr id="9" name="íṧlïḑê"/>
            <p:cNvSpPr/>
            <p:nvPr userDrawn="1"/>
          </p:nvSpPr>
          <p:spPr>
            <a:xfrm rot="5400000">
              <a:off x="10886432" y="675750"/>
              <a:ext cx="660774" cy="816055"/>
            </a:xfrm>
            <a:custGeom>
              <a:avLst/>
              <a:gdLst>
                <a:gd name="connsiteX0" fmla="*/ 0 w 402772"/>
                <a:gd name="connsiteY0" fmla="*/ 446315 h 446315"/>
                <a:gd name="connsiteX1" fmla="*/ 0 w 402772"/>
                <a:gd name="connsiteY1" fmla="*/ 0 h 446315"/>
                <a:gd name="connsiteX2" fmla="*/ 402772 w 402772"/>
                <a:gd name="connsiteY2" fmla="*/ 0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2772" h="446315">
                  <a:moveTo>
                    <a:pt x="0" y="446315"/>
                  </a:moveTo>
                  <a:lnTo>
                    <a:pt x="0" y="0"/>
                  </a:lnTo>
                  <a:lnTo>
                    <a:pt x="402772" y="0"/>
                  </a:lnTo>
                </a:path>
              </a:pathLst>
            </a:custGeom>
            <a:noFill/>
            <a:ln w="476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 userDrawn="1"/>
          </p:nvGrpSpPr>
          <p:grpSpPr>
            <a:xfrm>
              <a:off x="403075" y="753390"/>
              <a:ext cx="816924" cy="5351219"/>
              <a:chOff x="3114429" y="1643742"/>
              <a:chExt cx="403200" cy="3261815"/>
            </a:xfrm>
          </p:grpSpPr>
          <p:sp>
            <p:nvSpPr>
              <p:cNvPr id="12" name="íṣḷîḍê"/>
              <p:cNvSpPr/>
              <p:nvPr userDrawn="1"/>
            </p:nvSpPr>
            <p:spPr>
              <a:xfrm>
                <a:off x="3114429" y="1643742"/>
                <a:ext cx="402772" cy="403200"/>
              </a:xfrm>
              <a:custGeom>
                <a:avLst/>
                <a:gdLst>
                  <a:gd name="connsiteX0" fmla="*/ 0 w 402772"/>
                  <a:gd name="connsiteY0" fmla="*/ 446315 h 446315"/>
                  <a:gd name="connsiteX1" fmla="*/ 0 w 402772"/>
                  <a:gd name="connsiteY1" fmla="*/ 0 h 446315"/>
                  <a:gd name="connsiteX2" fmla="*/ 402772 w 402772"/>
                  <a:gd name="connsiteY2" fmla="*/ 0 h 446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2772" h="446315">
                    <a:moveTo>
                      <a:pt x="0" y="446315"/>
                    </a:moveTo>
                    <a:lnTo>
                      <a:pt x="0" y="0"/>
                    </a:lnTo>
                    <a:lnTo>
                      <a:pt x="402772" y="0"/>
                    </a:lnTo>
                  </a:path>
                </a:pathLst>
              </a:custGeom>
              <a:noFill/>
              <a:ln w="476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iṥļiḓê"/>
              <p:cNvSpPr/>
              <p:nvPr userDrawn="1"/>
            </p:nvSpPr>
            <p:spPr>
              <a:xfrm rot="16200000">
                <a:off x="3114643" y="4502571"/>
                <a:ext cx="402772" cy="403200"/>
              </a:xfrm>
              <a:custGeom>
                <a:avLst/>
                <a:gdLst>
                  <a:gd name="connsiteX0" fmla="*/ 0 w 402772"/>
                  <a:gd name="connsiteY0" fmla="*/ 446315 h 446315"/>
                  <a:gd name="connsiteX1" fmla="*/ 0 w 402772"/>
                  <a:gd name="connsiteY1" fmla="*/ 0 h 446315"/>
                  <a:gd name="connsiteX2" fmla="*/ 402772 w 402772"/>
                  <a:gd name="connsiteY2" fmla="*/ 0 h 446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2772" h="446315">
                    <a:moveTo>
                      <a:pt x="0" y="446315"/>
                    </a:moveTo>
                    <a:lnTo>
                      <a:pt x="0" y="0"/>
                    </a:lnTo>
                    <a:lnTo>
                      <a:pt x="402772" y="0"/>
                    </a:lnTo>
                  </a:path>
                </a:pathLst>
              </a:custGeom>
              <a:noFill/>
              <a:ln w="476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íṡḻîḓê"/>
            <p:cNvSpPr/>
            <p:nvPr userDrawn="1"/>
          </p:nvSpPr>
          <p:spPr>
            <a:xfrm rot="10800000">
              <a:off x="10808782" y="5443835"/>
              <a:ext cx="816057" cy="660772"/>
            </a:xfrm>
            <a:custGeom>
              <a:avLst/>
              <a:gdLst>
                <a:gd name="connsiteX0" fmla="*/ 0 w 402772"/>
                <a:gd name="connsiteY0" fmla="*/ 446315 h 446315"/>
                <a:gd name="connsiteX1" fmla="*/ 0 w 402772"/>
                <a:gd name="connsiteY1" fmla="*/ 0 h 446315"/>
                <a:gd name="connsiteX2" fmla="*/ 402772 w 402772"/>
                <a:gd name="connsiteY2" fmla="*/ 0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2772" h="446315">
                  <a:moveTo>
                    <a:pt x="0" y="446315"/>
                  </a:moveTo>
                  <a:lnTo>
                    <a:pt x="0" y="0"/>
                  </a:lnTo>
                  <a:lnTo>
                    <a:pt x="402772" y="0"/>
                  </a:lnTo>
                </a:path>
              </a:pathLst>
            </a:custGeom>
            <a:noFill/>
            <a:ln w="476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标题 12"/>
          <p:cNvSpPr>
            <a:spLocks noGrp="1"/>
          </p:cNvSpPr>
          <p:nvPr userDrawn="1">
            <p:ph type="ctrTitle" hasCustomPrompt="1"/>
          </p:nvPr>
        </p:nvSpPr>
        <p:spPr>
          <a:xfrm>
            <a:off x="673100" y="2022103"/>
            <a:ext cx="10845798" cy="1621509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73100" y="4328339"/>
            <a:ext cx="10845798" cy="310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4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Data</a:t>
            </a:r>
            <a:endParaRPr lang="en-US" altLang="zh-CN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673102" y="4032068"/>
            <a:ext cx="10845798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6" t="16444" r="35794"/>
          <a:stretch>
            <a:fillRect/>
          </a:stretch>
        </p:blipFill>
        <p:spPr>
          <a:xfrm>
            <a:off x="138393" y="627889"/>
            <a:ext cx="5191760" cy="6230112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6413500" y="0"/>
            <a:ext cx="5778500" cy="6858000"/>
          </a:xfrm>
          <a:prstGeom prst="rect">
            <a:avLst/>
          </a:prstGeom>
          <a:gradFill>
            <a:gsLst>
              <a:gs pos="0">
                <a:srgbClr val="002542">
                  <a:alpha val="0"/>
                </a:srgbClr>
              </a:gs>
              <a:gs pos="100000">
                <a:srgbClr val="01203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8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6261735" y="0"/>
            <a:ext cx="5036820" cy="6858000"/>
          </a:xfrm>
          <a:prstGeom prst="rect">
            <a:avLst/>
          </a:prstGeom>
          <a:solidFill>
            <a:srgbClr val="01203C">
              <a:alpha val="73000"/>
            </a:srgbClr>
          </a:solidFill>
          <a:ln>
            <a:gradFill>
              <a:gsLst>
                <a:gs pos="0">
                  <a:srgbClr val="002542">
                    <a:alpha val="99000"/>
                  </a:srgbClr>
                </a:gs>
                <a:gs pos="51000">
                  <a:srgbClr val="04A1D9"/>
                </a:gs>
                <a:gs pos="100000">
                  <a:srgbClr val="04FCFE"/>
                </a:gs>
              </a:gsLst>
              <a:lin ang="66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002542"/>
                  </a:gs>
                  <a:gs pos="63000">
                    <a:srgbClr val="04FCFE"/>
                  </a:gs>
                  <a:gs pos="100000">
                    <a:srgbClr val="04A1D9"/>
                  </a:gs>
                </a:gsLst>
                <a:lin ang="600000" scaled="0"/>
              </a:gra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8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6413500" y="0"/>
            <a:ext cx="5778500" cy="6858000"/>
          </a:xfrm>
          <a:prstGeom prst="rect">
            <a:avLst/>
          </a:prstGeom>
          <a:gradFill>
            <a:gsLst>
              <a:gs pos="0">
                <a:srgbClr val="002542">
                  <a:alpha val="0"/>
                </a:srgbClr>
              </a:gs>
              <a:gs pos="100000">
                <a:srgbClr val="01203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8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2542">
                  <a:alpha val="74000"/>
                </a:srgbClr>
              </a:gs>
              <a:gs pos="90000">
                <a:srgbClr val="01203C">
                  <a:alpha val="82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04" r="58070"/>
          <a:stretch>
            <a:fillRect/>
          </a:stretch>
        </p:blipFill>
        <p:spPr>
          <a:xfrm flipH="1">
            <a:off x="0" y="63499"/>
            <a:ext cx="3573048" cy="10248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84E0B-D574-4F15-876E-6AFBFDCF79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BFFE6-EE05-47EC-9F07-3BB21CDB7D0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hemeOverride" Target="../theme/themeOverride1.xml"/><Relationship Id="rId2" Type="http://schemas.openxmlformats.org/officeDocument/2006/relationships/image" Target="../media/image7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3.xml"/><Relationship Id="rId4" Type="http://schemas.openxmlformats.org/officeDocument/2006/relationships/themeOverride" Target="../theme/themeOverride3.xml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Relationship Id="rId3" Type="http://schemas.openxmlformats.org/officeDocument/2006/relationships/themeOverride" Target="../theme/themeOverride4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3.xml"/><Relationship Id="rId7" Type="http://schemas.openxmlformats.org/officeDocument/2006/relationships/themeOverride" Target="../theme/themeOverride6.xml"/><Relationship Id="rId6" Type="http://schemas.openxmlformats.org/officeDocument/2006/relationships/image" Target="../media/image3.svg"/><Relationship Id="rId5" Type="http://schemas.openxmlformats.org/officeDocument/2006/relationships/image" Target="../media/image15.png"/><Relationship Id="rId4" Type="http://schemas.openxmlformats.org/officeDocument/2006/relationships/image" Target="../media/image2.svg"/><Relationship Id="rId3" Type="http://schemas.openxmlformats.org/officeDocument/2006/relationships/image" Target="../media/image14.png"/><Relationship Id="rId2" Type="http://schemas.openxmlformats.org/officeDocument/2006/relationships/image" Target="../media/image1.sv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7.png"/><Relationship Id="rId2" Type="http://schemas.openxmlformats.org/officeDocument/2006/relationships/hyperlink" Target="&#19977;&#26032;&#32463;&#27982;.mp4" TargetMode="Externa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5.xml"/><Relationship Id="rId5" Type="http://schemas.openxmlformats.org/officeDocument/2006/relationships/themeOverride" Target="../theme/themeOverride7.xml"/><Relationship Id="rId4" Type="http://schemas.openxmlformats.org/officeDocument/2006/relationships/tags" Target="../tags/tag3.xml"/><Relationship Id="rId3" Type="http://schemas.openxmlformats.org/officeDocument/2006/relationships/image" Target="../media/image18.emf"/><Relationship Id="rId2" Type="http://schemas.openxmlformats.org/officeDocument/2006/relationships/oleObject" Target="../embeddings/oleObject1.bin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5695569" y="3997056"/>
            <a:ext cx="5053366" cy="437003"/>
          </a:xfrm>
          <a:prstGeom prst="rect">
            <a:avLst/>
          </a:prstGeom>
          <a:gradFill>
            <a:gsLst>
              <a:gs pos="0">
                <a:srgbClr val="04A1D9"/>
              </a:gs>
              <a:gs pos="100000">
                <a:srgbClr val="04FCFE"/>
              </a:gs>
            </a:gsLst>
            <a:lin ang="6600000" scaled="0"/>
          </a:gradFill>
          <a:ln>
            <a:gradFill>
              <a:gsLst>
                <a:gs pos="0">
                  <a:srgbClr val="002542">
                    <a:alpha val="99000"/>
                  </a:srgbClr>
                </a:gs>
                <a:gs pos="51000">
                  <a:srgbClr val="04A1D9"/>
                </a:gs>
                <a:gs pos="100000">
                  <a:srgbClr val="04FCFE"/>
                </a:gs>
              </a:gsLst>
              <a:lin ang="6600000" scaled="0"/>
            </a:gradFill>
          </a:ln>
          <a:effectLst>
            <a:outerShdw blurRad="88900" dist="63500" dir="2700000" algn="tl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002542"/>
                  </a:gs>
                  <a:gs pos="63000">
                    <a:srgbClr val="04FCFE"/>
                  </a:gs>
                  <a:gs pos="100000">
                    <a:srgbClr val="04A1D9"/>
                  </a:gs>
                </a:gsLst>
                <a:lin ang="600000" scaled="0"/>
              </a:gra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933387" y="4077644"/>
            <a:ext cx="4577731" cy="276860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华南师范大学国际文化学院</a:t>
            </a: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054506" y="4676136"/>
            <a:ext cx="2024343" cy="276860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中国概况课程组</a:t>
            </a: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7205345" y="2382520"/>
            <a:ext cx="0" cy="808355"/>
          </a:xfrm>
          <a:prstGeom prst="line">
            <a:avLst/>
          </a:prstGeom>
          <a:ln>
            <a:gradFill>
              <a:gsLst>
                <a:gs pos="0">
                  <a:srgbClr val="04FCFE"/>
                </a:gs>
                <a:gs pos="48000">
                  <a:srgbClr val="002542"/>
                </a:gs>
                <a:gs pos="100000">
                  <a:srgbClr val="04A1D9"/>
                </a:gs>
              </a:gsLst>
              <a:lin ang="3000000" scaled="0"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5400000">
            <a:off x="4640580" y="1766570"/>
            <a:ext cx="1231900" cy="0"/>
          </a:xfrm>
          <a:prstGeom prst="line">
            <a:avLst/>
          </a:prstGeom>
          <a:ln>
            <a:gradFill>
              <a:gsLst>
                <a:gs pos="0">
                  <a:srgbClr val="04FCFE"/>
                </a:gs>
                <a:gs pos="48000">
                  <a:srgbClr val="002542"/>
                </a:gs>
                <a:gs pos="100000">
                  <a:srgbClr val="04A1D9"/>
                </a:gs>
              </a:gsLst>
              <a:lin ang="0" scaled="0"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6200000" flipV="1">
            <a:off x="4620260" y="2568575"/>
            <a:ext cx="1231900" cy="0"/>
          </a:xfrm>
          <a:prstGeom prst="line">
            <a:avLst/>
          </a:prstGeom>
          <a:ln>
            <a:gradFill>
              <a:gsLst>
                <a:gs pos="0">
                  <a:srgbClr val="04FCFE"/>
                </a:gs>
                <a:gs pos="48000">
                  <a:srgbClr val="002542"/>
                </a:gs>
                <a:gs pos="100000">
                  <a:srgbClr val="04A1D9"/>
                </a:gs>
              </a:gsLst>
              <a:lin ang="0" scaled="0"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4097020" y="1647825"/>
            <a:ext cx="1231900" cy="0"/>
          </a:xfrm>
          <a:prstGeom prst="line">
            <a:avLst/>
          </a:prstGeom>
          <a:ln>
            <a:gradFill>
              <a:gsLst>
                <a:gs pos="0">
                  <a:srgbClr val="04FCFE"/>
                </a:gs>
                <a:gs pos="48000">
                  <a:srgbClr val="002542"/>
                </a:gs>
                <a:gs pos="100000">
                  <a:srgbClr val="04A1D9"/>
                </a:gs>
              </a:gsLst>
              <a:lin ang="0" scaled="0"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5400000">
            <a:off x="5844540" y="2326640"/>
            <a:ext cx="1231900" cy="0"/>
          </a:xfrm>
          <a:prstGeom prst="line">
            <a:avLst/>
          </a:prstGeom>
          <a:ln>
            <a:gradFill>
              <a:gsLst>
                <a:gs pos="0">
                  <a:srgbClr val="04FCFE"/>
                </a:gs>
                <a:gs pos="48000">
                  <a:srgbClr val="002542"/>
                </a:gs>
                <a:gs pos="100000">
                  <a:srgbClr val="04A1D9"/>
                </a:gs>
              </a:gsLst>
              <a:lin ang="0" scaled="0"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0800000">
            <a:off x="8754745" y="2932430"/>
            <a:ext cx="1231900" cy="0"/>
          </a:xfrm>
          <a:prstGeom prst="line">
            <a:avLst/>
          </a:prstGeom>
          <a:ln>
            <a:gradFill>
              <a:gsLst>
                <a:gs pos="0">
                  <a:srgbClr val="04FCFE"/>
                </a:gs>
                <a:gs pos="48000">
                  <a:srgbClr val="002542"/>
                </a:gs>
                <a:gs pos="100000">
                  <a:srgbClr val="04A1D9"/>
                </a:gs>
              </a:gsLst>
              <a:lin ang="0" scaled="0"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0800000">
            <a:off x="7450455" y="1902460"/>
            <a:ext cx="1231900" cy="0"/>
          </a:xfrm>
          <a:prstGeom prst="line">
            <a:avLst/>
          </a:prstGeom>
          <a:ln>
            <a:gradFill>
              <a:gsLst>
                <a:gs pos="0">
                  <a:srgbClr val="04FCFE"/>
                </a:gs>
                <a:gs pos="48000">
                  <a:srgbClr val="002542"/>
                </a:gs>
                <a:gs pos="100000">
                  <a:srgbClr val="04A1D9"/>
                </a:gs>
              </a:gsLst>
              <a:lin ang="0" scaled="0"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6852285" y="1630680"/>
            <a:ext cx="1509395" cy="1477010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defPPr>
              <a:defRPr lang="zh-CN"/>
            </a:defPPr>
            <a:lvl1pPr marR="0" lvl="0" indent="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1500" b="1" i="0" u="none" strike="noStrike" cap="none" spc="0" normalizeH="0" baseline="0">
                <a:ln w="12700">
                  <a:noFill/>
                </a:ln>
                <a:gradFill>
                  <a:gsLst>
                    <a:gs pos="0">
                      <a:srgbClr val="002542"/>
                    </a:gs>
                    <a:gs pos="54000">
                      <a:srgbClr val="04A1D9"/>
                    </a:gs>
                    <a:gs pos="100000">
                      <a:srgbClr val="04FCFE"/>
                    </a:gs>
                  </a:gsLst>
                  <a:lin ang="4200000" scaled="0"/>
                </a:gradFill>
                <a:effectLst>
                  <a:outerShdw blurRad="50800" dist="88900" dir="2700000" algn="tl" rotWithShape="0">
                    <a:prstClr val="black">
                      <a:alpha val="48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9600">
                <a:ln w="12700">
                  <a:gradFill>
                    <a:gsLst>
                      <a:gs pos="0">
                        <a:srgbClr val="002542"/>
                      </a:gs>
                      <a:gs pos="63000">
                        <a:srgbClr val="04FCFE"/>
                      </a:gs>
                      <a:gs pos="100000">
                        <a:srgbClr val="04A1D9"/>
                      </a:gs>
                    </a:gsLst>
                    <a:lin ang="600000" scaled="0"/>
                  </a:gradFill>
                </a:ln>
              </a:rPr>
              <a:t>新</a:t>
            </a:r>
            <a:endParaRPr lang="zh-CN" altLang="en-US" sz="9600">
              <a:ln w="12700">
                <a:gradFill>
                  <a:gsLst>
                    <a:gs pos="0">
                      <a:srgbClr val="002542"/>
                    </a:gs>
                    <a:gs pos="63000">
                      <a:srgbClr val="04FCFE"/>
                    </a:gs>
                    <a:gs pos="100000">
                      <a:srgbClr val="04A1D9"/>
                    </a:gs>
                  </a:gsLst>
                  <a:lin ang="600000" scaled="0"/>
                </a:gradFill>
              </a:ln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05960" y="1150620"/>
            <a:ext cx="1509395" cy="176974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1200" cap="none" spc="0" normalizeH="0" baseline="0" noProof="0">
                <a:ln w="12700">
                  <a:gradFill>
                    <a:gsLst>
                      <a:gs pos="0">
                        <a:srgbClr val="002542"/>
                      </a:gs>
                      <a:gs pos="63000">
                        <a:srgbClr val="04FCFE"/>
                      </a:gs>
                      <a:gs pos="100000">
                        <a:srgbClr val="04A1D9"/>
                      </a:gs>
                    </a:gsLst>
                    <a:lin ang="600000" scaled="0"/>
                  </a:gradFill>
                </a:ln>
                <a:gradFill>
                  <a:gsLst>
                    <a:gs pos="0">
                      <a:srgbClr val="002542"/>
                    </a:gs>
                    <a:gs pos="54000">
                      <a:srgbClr val="04A1D9"/>
                    </a:gs>
                    <a:gs pos="100000">
                      <a:srgbClr val="04FCFE"/>
                    </a:gs>
                  </a:gsLst>
                  <a:lin ang="4200000" scaled="0"/>
                </a:gradFill>
                <a:effectLst>
                  <a:outerShdw blurRad="50800" dist="88900" dir="2700000" algn="tl" rotWithShape="0">
                    <a:prstClr val="black">
                      <a:alpha val="48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endParaRPr kumimoji="0" lang="zh-CN" altLang="en-US" sz="11500" b="1" i="0" u="none" strike="noStrike" kern="1200" cap="none" spc="0" normalizeH="0" baseline="0" noProof="0">
              <a:ln w="12700">
                <a:gradFill>
                  <a:gsLst>
                    <a:gs pos="0">
                      <a:srgbClr val="002542"/>
                    </a:gs>
                    <a:gs pos="63000">
                      <a:srgbClr val="04FCFE"/>
                    </a:gs>
                    <a:gs pos="100000">
                      <a:srgbClr val="04A1D9"/>
                    </a:gs>
                  </a:gsLst>
                  <a:lin ang="600000" scaled="0"/>
                </a:gradFill>
              </a:ln>
              <a:gradFill>
                <a:gsLst>
                  <a:gs pos="0">
                    <a:srgbClr val="002542"/>
                  </a:gs>
                  <a:gs pos="54000">
                    <a:srgbClr val="04A1D9"/>
                  </a:gs>
                  <a:gs pos="100000">
                    <a:srgbClr val="04FCFE"/>
                  </a:gs>
                </a:gsLst>
                <a:lin ang="4200000" scaled="0"/>
              </a:gradFill>
              <a:effectLst>
                <a:outerShdw blurRad="50800" dist="88900" dir="2700000" algn="tl" rotWithShape="0">
                  <a:prstClr val="black">
                    <a:alpha val="48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95315" y="2018030"/>
            <a:ext cx="1509395" cy="1477010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defPPr>
              <a:defRPr lang="zh-CN"/>
            </a:defPPr>
            <a:lvl1pPr marR="0" lvl="0" indent="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1500" b="1" i="0" u="none" strike="noStrike" cap="none" spc="0" normalizeH="0" baseline="0">
                <a:ln w="12700">
                  <a:noFill/>
                </a:ln>
                <a:gradFill>
                  <a:gsLst>
                    <a:gs pos="0">
                      <a:srgbClr val="002542"/>
                    </a:gs>
                    <a:gs pos="54000">
                      <a:srgbClr val="04A1D9"/>
                    </a:gs>
                    <a:gs pos="100000">
                      <a:srgbClr val="04FCFE"/>
                    </a:gs>
                  </a:gsLst>
                  <a:lin ang="4200000" scaled="0"/>
                </a:gradFill>
                <a:effectLst>
                  <a:outerShdw blurRad="50800" dist="88900" dir="2700000" algn="tl" rotWithShape="0">
                    <a:prstClr val="black">
                      <a:alpha val="48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9600">
                <a:ln w="12700">
                  <a:gradFill>
                    <a:gsLst>
                      <a:gs pos="0">
                        <a:srgbClr val="002542"/>
                      </a:gs>
                      <a:gs pos="63000">
                        <a:srgbClr val="04FCFE"/>
                      </a:gs>
                      <a:gs pos="100000">
                        <a:srgbClr val="04A1D9"/>
                      </a:gs>
                    </a:gsLst>
                    <a:lin ang="600000" scaled="0"/>
                  </a:gradFill>
                </a:ln>
              </a:rPr>
              <a:t>国</a:t>
            </a:r>
            <a:endParaRPr lang="zh-CN" altLang="en-US" sz="9600">
              <a:ln w="12700">
                <a:gradFill>
                  <a:gsLst>
                    <a:gs pos="0">
                      <a:srgbClr val="002542"/>
                    </a:gs>
                    <a:gs pos="63000">
                      <a:srgbClr val="04FCFE"/>
                    </a:gs>
                    <a:gs pos="100000">
                      <a:srgbClr val="04A1D9"/>
                    </a:gs>
                  </a:gsLst>
                  <a:lin ang="600000" scaled="0"/>
                </a:gradFill>
              </a:ln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66405" y="2018030"/>
            <a:ext cx="1509395" cy="176974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defPPr>
              <a:defRPr lang="zh-CN"/>
            </a:defPPr>
            <a:lvl1pPr marR="0" lvl="0" indent="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1500" b="1" i="0" u="none" strike="noStrike" cap="none" spc="0" normalizeH="0" baseline="0">
                <a:ln w="12700">
                  <a:noFill/>
                </a:ln>
                <a:gradFill>
                  <a:gsLst>
                    <a:gs pos="0">
                      <a:srgbClr val="002542"/>
                    </a:gs>
                    <a:gs pos="54000">
                      <a:srgbClr val="04A1D9"/>
                    </a:gs>
                    <a:gs pos="100000">
                      <a:srgbClr val="04FCFE"/>
                    </a:gs>
                  </a:gsLst>
                  <a:lin ang="4200000" scaled="0"/>
                </a:gradFill>
                <a:effectLst>
                  <a:outerShdw blurRad="50800" dist="88900" dir="2700000" algn="tl" rotWithShape="0">
                    <a:prstClr val="black">
                      <a:alpha val="48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>
                <a:ln w="12700">
                  <a:gradFill>
                    <a:gsLst>
                      <a:gs pos="0">
                        <a:srgbClr val="002542"/>
                      </a:gs>
                      <a:gs pos="63000">
                        <a:srgbClr val="04FCFE"/>
                      </a:gs>
                      <a:gs pos="100000">
                        <a:srgbClr val="04A1D9"/>
                      </a:gs>
                    </a:gsLst>
                    <a:lin ang="600000" scaled="0"/>
                  </a:gradFill>
                </a:ln>
              </a:rPr>
              <a:t>经</a:t>
            </a:r>
            <a:endParaRPr lang="zh-CN" altLang="en-US">
              <a:ln w="12700">
                <a:gradFill>
                  <a:gsLst>
                    <a:gs pos="0">
                      <a:srgbClr val="002542"/>
                    </a:gs>
                    <a:gs pos="63000">
                      <a:srgbClr val="04FCFE"/>
                    </a:gs>
                    <a:gs pos="100000">
                      <a:srgbClr val="04A1D9"/>
                    </a:gs>
                  </a:gsLst>
                  <a:lin ang="600000" scaled="0"/>
                </a:gradFill>
              </a:ln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576435" y="1337945"/>
            <a:ext cx="1510030" cy="176974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1200" cap="none" spc="0" normalizeH="0" baseline="0" noProof="0">
                <a:ln w="12700">
                  <a:gradFill>
                    <a:gsLst>
                      <a:gs pos="0">
                        <a:srgbClr val="002542"/>
                      </a:gs>
                      <a:gs pos="63000">
                        <a:srgbClr val="04FCFE"/>
                      </a:gs>
                      <a:gs pos="100000">
                        <a:srgbClr val="04A1D9"/>
                      </a:gs>
                    </a:gsLst>
                    <a:lin ang="600000" scaled="0"/>
                  </a:gradFill>
                </a:ln>
                <a:gradFill>
                  <a:gsLst>
                    <a:gs pos="0">
                      <a:srgbClr val="002542"/>
                    </a:gs>
                    <a:gs pos="54000">
                      <a:srgbClr val="04A1D9"/>
                    </a:gs>
                    <a:gs pos="100000">
                      <a:srgbClr val="04FCFE"/>
                    </a:gs>
                  </a:gsLst>
                  <a:lin ang="4200000" scaled="0"/>
                </a:gradFill>
                <a:effectLst>
                  <a:outerShdw blurRad="50800" dist="88900" dir="2700000" algn="tl" rotWithShape="0">
                    <a:prstClr val="black">
                      <a:alpha val="48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济</a:t>
            </a:r>
            <a:endParaRPr kumimoji="0" lang="zh-CN" altLang="en-US" sz="11500" b="1" i="0" u="none" strike="noStrike" kern="1200" cap="none" spc="0" normalizeH="0" baseline="0" noProof="0">
              <a:ln w="12700">
                <a:gradFill>
                  <a:gsLst>
                    <a:gs pos="0">
                      <a:srgbClr val="002542"/>
                    </a:gs>
                    <a:gs pos="63000">
                      <a:srgbClr val="04FCFE"/>
                    </a:gs>
                    <a:gs pos="100000">
                      <a:srgbClr val="04A1D9"/>
                    </a:gs>
                  </a:gsLst>
                  <a:lin ang="600000" scaled="0"/>
                </a:gradFill>
              </a:ln>
              <a:gradFill>
                <a:gsLst>
                  <a:gs pos="0">
                    <a:srgbClr val="002542"/>
                  </a:gs>
                  <a:gs pos="54000">
                    <a:srgbClr val="04A1D9"/>
                  </a:gs>
                  <a:gs pos="100000">
                    <a:srgbClr val="04FCFE"/>
                  </a:gs>
                </a:gsLst>
                <a:lin ang="4200000" scaled="0"/>
              </a:gradFill>
              <a:effectLst>
                <a:outerShdw blurRad="50800" dist="88900" dir="2700000" algn="tl" rotWithShape="0">
                  <a:prstClr val="black">
                    <a:alpha val="48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360046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639453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423287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68822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9067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318148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0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366806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735677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4322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318148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4078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42328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0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423287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78546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49343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29680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909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40194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8588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34546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0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32412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84739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5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43148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29680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2903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40194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2393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34546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72351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42328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84739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3241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7" grpId="1"/>
      <p:bldP spid="8" grpId="0"/>
      <p:bldP spid="7" grpId="2"/>
      <p:bldP spid="6" grpId="1"/>
      <p:bldP spid="11" grpId="0"/>
      <p:bldP spid="7" grpId="3"/>
      <p:bldP spid="6" grpId="2"/>
      <p:bldP spid="8" grpId="1"/>
      <p:bldP spid="2" grpId="0"/>
      <p:bldP spid="7" grpId="4"/>
      <p:bldP spid="6" grpId="3"/>
      <p:bldP spid="8" grpId="2"/>
      <p:bldP spid="11" grpId="1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ṣliḓ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ïṥlïdé"/>
          <p:cNvGrpSpPr/>
          <p:nvPr/>
        </p:nvGrpSpPr>
        <p:grpSpPr>
          <a:xfrm>
            <a:off x="4759687" y="755928"/>
            <a:ext cx="10763840" cy="4114088"/>
            <a:chOff x="756647" y="1670328"/>
            <a:chExt cx="10763840" cy="4114088"/>
          </a:xfrm>
        </p:grpSpPr>
        <p:grpSp>
          <p:nvGrpSpPr>
            <p:cNvPr id="6" name="ïSļiḓ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756647" y="1670328"/>
              <a:ext cx="10763840" cy="4114088"/>
              <a:chOff x="1175133" y="1670328"/>
              <a:chExt cx="10345354" cy="4114088"/>
            </a:xfrm>
          </p:grpSpPr>
          <p:sp>
            <p:nvSpPr>
              <p:cNvPr id="7" name="ïsḻîḓé"/>
              <p:cNvSpPr txBox="1"/>
              <p:nvPr/>
            </p:nvSpPr>
            <p:spPr bwMode="auto">
              <a:xfrm>
                <a:off x="3822192" y="1780800"/>
                <a:ext cx="7698295" cy="4003616"/>
              </a:xfrm>
              <a:prstGeom prst="rect">
                <a:avLst/>
              </a:prstGeom>
              <a:noFill/>
            </p:spPr>
            <p:txBody>
              <a:bodyPr wrap="square" tIns="0" anchor="t">
                <a:noAutofit/>
              </a:bodyPr>
              <a:lstStyle>
                <a:defPPr>
                  <a:defRPr lang="zh-CN"/>
                </a:defPPr>
                <a:lvl1pPr>
                  <a:defRPr sz="1600" b="1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  <a:lvl2pPr marL="742950" indent="-285750">
                  <a:defRPr sz="3200" b="1">
                    <a:solidFill>
                      <a:srgbClr val="4D4D4D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2pPr>
                <a:lvl3pPr marL="1143000" indent="-228600">
                  <a:defRPr sz="3200" b="1">
                    <a:solidFill>
                      <a:srgbClr val="4D4D4D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3pPr>
                <a:lvl4pPr marL="1600200" indent="-228600">
                  <a:defRPr sz="3200" b="1">
                    <a:solidFill>
                      <a:srgbClr val="4D4D4D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4pPr>
                <a:lvl5pPr marL="2057400" indent="-228600">
                  <a:defRPr sz="3200" b="1">
                    <a:solidFill>
                      <a:srgbClr val="4D4D4D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4D4D4D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4D4D4D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4D4D4D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4D4D4D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9pPr>
              </a:lstStyle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endParaRPr lang="zh-CN" altLang="en-US" sz="2400" b="0" dirty="0">
                  <a:solidFill>
                    <a:schemeClr val="bg1"/>
                  </a:solidFill>
                  <a:latin typeface="+mn-lt"/>
                  <a:sym typeface="+mn-lt"/>
                </a:endParaRP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zh-CN" altLang="en-US" sz="2400" b="0" dirty="0">
                    <a:solidFill>
                      <a:schemeClr val="bg1"/>
                    </a:solidFill>
                    <a:latin typeface="+mn-lt"/>
                    <a:sym typeface="+mn-lt"/>
                  </a:rPr>
                  <a:t>新经济的定义</a:t>
                </a:r>
                <a:endParaRPr lang="zh-CN" altLang="en-US" sz="2400" b="0" dirty="0">
                  <a:solidFill>
                    <a:schemeClr val="bg1"/>
                  </a:solidFill>
                  <a:latin typeface="+mn-lt"/>
                  <a:sym typeface="+mn-lt"/>
                </a:endParaRP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zh-CN" altLang="en-US" sz="2400" b="0" dirty="0">
                    <a:solidFill>
                      <a:schemeClr val="bg1"/>
                    </a:solidFill>
                    <a:sym typeface="+mn-lt"/>
                  </a:rPr>
                  <a:t>中国新经济</a:t>
                </a:r>
                <a:r>
                  <a:rPr lang="en-US" altLang="zh-CN" sz="2400" b="0" dirty="0">
                    <a:solidFill>
                      <a:schemeClr val="bg1"/>
                    </a:solidFill>
                    <a:sym typeface="+mn-lt"/>
                  </a:rPr>
                  <a:t>“</a:t>
                </a:r>
                <a:r>
                  <a:rPr lang="zh-CN" altLang="en-US" sz="2400" b="0" dirty="0">
                    <a:solidFill>
                      <a:schemeClr val="bg1"/>
                    </a:solidFill>
                    <a:sym typeface="+mn-lt"/>
                  </a:rPr>
                  <a:t>新</a:t>
                </a:r>
                <a:r>
                  <a:rPr lang="en-US" altLang="zh-CN" sz="2400" b="0" dirty="0">
                    <a:solidFill>
                      <a:schemeClr val="bg1"/>
                    </a:solidFill>
                    <a:sym typeface="+mn-lt"/>
                  </a:rPr>
                  <a:t>”</a:t>
                </a:r>
                <a:r>
                  <a:rPr lang="zh-CN" altLang="en-US" sz="2400" b="0" dirty="0">
                    <a:solidFill>
                      <a:schemeClr val="bg1"/>
                    </a:solidFill>
                    <a:sym typeface="+mn-lt"/>
                  </a:rPr>
                  <a:t>的表现</a:t>
                </a:r>
                <a:endParaRPr lang="zh-CN" altLang="en-US" sz="2400" b="0" dirty="0">
                  <a:solidFill>
                    <a:schemeClr val="bg1"/>
                  </a:solidFill>
                  <a:sym typeface="+mn-lt"/>
                </a:endParaRP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zh-CN" altLang="en-US" sz="2400" b="0" dirty="0">
                    <a:solidFill>
                      <a:schemeClr val="bg1"/>
                    </a:solidFill>
                    <a:sym typeface="+mn-lt"/>
                  </a:rPr>
                  <a:t>中国新经济的主要形态</a:t>
                </a:r>
                <a:endParaRPr lang="zh-CN" altLang="en-US" sz="2400" b="0" dirty="0">
                  <a:solidFill>
                    <a:schemeClr val="bg1"/>
                  </a:solidFill>
                  <a:sym typeface="+mn-lt"/>
                </a:endParaRP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zh-CN" altLang="en-US" sz="2400" b="0" dirty="0">
                    <a:solidFill>
                      <a:schemeClr val="bg1"/>
                    </a:solidFill>
                    <a:sym typeface="+mn-lt"/>
                  </a:rPr>
                  <a:t>中国新经济的应用场景</a:t>
                </a:r>
                <a:endParaRPr lang="zh-CN" altLang="en-US" sz="2400" b="0" dirty="0">
                  <a:solidFill>
                    <a:schemeClr val="bg1"/>
                  </a:solidFill>
                  <a:sym typeface="+mn-lt"/>
                </a:endParaRP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zh-CN" altLang="en-US" sz="2400" b="0" dirty="0">
                    <a:solidFill>
                      <a:schemeClr val="bg1"/>
                    </a:solidFill>
                    <a:sym typeface="+mn-lt"/>
                  </a:rPr>
                  <a:t>中国新经济发展的特点</a:t>
                </a:r>
                <a:endParaRPr lang="zh-CN" altLang="en-US" sz="2400" b="0" dirty="0">
                  <a:solidFill>
                    <a:schemeClr val="bg1"/>
                  </a:solidFill>
                  <a:sym typeface="+mn-lt"/>
                </a:endParaRPr>
              </a:p>
            </p:txBody>
          </p:sp>
          <p:cxnSp>
            <p:nvCxnSpPr>
              <p:cNvPr id="8" name="iśḻiďê"/>
              <p:cNvCxnSpPr/>
              <p:nvPr/>
            </p:nvCxnSpPr>
            <p:spPr>
              <a:xfrm>
                <a:off x="3696888" y="1780800"/>
                <a:ext cx="0" cy="4003616"/>
              </a:xfrm>
              <a:prstGeom prst="line">
                <a:avLst/>
              </a:prstGeom>
              <a:solidFill>
                <a:srgbClr val="FFCC00"/>
              </a:solidFill>
              <a:ln w="317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" name="îṧľide"/>
              <p:cNvSpPr txBox="1"/>
              <p:nvPr/>
            </p:nvSpPr>
            <p:spPr>
              <a:xfrm>
                <a:off x="1175133" y="1670328"/>
                <a:ext cx="25211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tr-TR" sz="2800" b="1" dirty="0">
                    <a:solidFill>
                      <a:schemeClr val="bg1"/>
                    </a:solidFill>
                    <a:ea typeface="微软雅黑" panose="020B0503020204020204" pitchFamily="34" charset="-122"/>
                    <a:cs typeface="+mn-ea"/>
                    <a:sym typeface="+mn-lt"/>
                  </a:rPr>
                  <a:t>CONTENTS</a:t>
                </a:r>
                <a:endParaRPr lang="tr-TR" sz="2800" b="1" dirty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0" name="íṣ1iḓé"/>
            <p:cNvSpPr>
              <a:spLocks noChangeAspect="1"/>
            </p:cNvSpPr>
            <p:nvPr/>
          </p:nvSpPr>
          <p:spPr bwMode="auto">
            <a:xfrm>
              <a:off x="2379533" y="4867348"/>
              <a:ext cx="870506" cy="915667"/>
            </a:xfrm>
            <a:custGeom>
              <a:avLst/>
              <a:gdLst>
                <a:gd name="T0" fmla="*/ 3353 w 5127"/>
                <a:gd name="T1" fmla="*/ 1728 h 5401"/>
                <a:gd name="T2" fmla="*/ 2183 w 5127"/>
                <a:gd name="T3" fmla="*/ 1608 h 5401"/>
                <a:gd name="T4" fmla="*/ 3353 w 5127"/>
                <a:gd name="T5" fmla="*/ 1488 h 5401"/>
                <a:gd name="T6" fmla="*/ 3103 w 5127"/>
                <a:gd name="T7" fmla="*/ 2231 h 5401"/>
                <a:gd name="T8" fmla="*/ 3103 w 5127"/>
                <a:gd name="T9" fmla="*/ 1991 h 5401"/>
                <a:gd name="T10" fmla="*/ 2432 w 5127"/>
                <a:gd name="T11" fmla="*/ 2111 h 5401"/>
                <a:gd name="T12" fmla="*/ 3103 w 5127"/>
                <a:gd name="T13" fmla="*/ 2231 h 5401"/>
                <a:gd name="T14" fmla="*/ 3353 w 5127"/>
                <a:gd name="T15" fmla="*/ 2648 h 5401"/>
                <a:gd name="T16" fmla="*/ 2183 w 5127"/>
                <a:gd name="T17" fmla="*/ 2768 h 5401"/>
                <a:gd name="T18" fmla="*/ 3353 w 5127"/>
                <a:gd name="T19" fmla="*/ 2888 h 5401"/>
                <a:gd name="T20" fmla="*/ 2552 w 5127"/>
                <a:gd name="T21" fmla="*/ 3151 h 5401"/>
                <a:gd name="T22" fmla="*/ 2552 w 5127"/>
                <a:gd name="T23" fmla="*/ 3391 h 5401"/>
                <a:gd name="T24" fmla="*/ 3223 w 5127"/>
                <a:gd name="T25" fmla="*/ 3271 h 5401"/>
                <a:gd name="T26" fmla="*/ 2552 w 5127"/>
                <a:gd name="T27" fmla="*/ 3151 h 5401"/>
                <a:gd name="T28" fmla="*/ 4448 w 5127"/>
                <a:gd name="T29" fmla="*/ 1442 h 5401"/>
                <a:gd name="T30" fmla="*/ 4688 w 5127"/>
                <a:gd name="T31" fmla="*/ 1442 h 5401"/>
                <a:gd name="T32" fmla="*/ 3988 w 5127"/>
                <a:gd name="T33" fmla="*/ 0 h 5401"/>
                <a:gd name="T34" fmla="*/ 0 w 5127"/>
                <a:gd name="T35" fmla="*/ 604 h 5401"/>
                <a:gd name="T36" fmla="*/ 120 w 5127"/>
                <a:gd name="T37" fmla="*/ 1792 h 5401"/>
                <a:gd name="T38" fmla="*/ 686 w 5127"/>
                <a:gd name="T39" fmla="*/ 1672 h 5401"/>
                <a:gd name="T40" fmla="*/ 240 w 5127"/>
                <a:gd name="T41" fmla="*/ 1552 h 5401"/>
                <a:gd name="T42" fmla="*/ 604 w 5127"/>
                <a:gd name="T43" fmla="*/ 240 h 5401"/>
                <a:gd name="T44" fmla="*/ 968 w 5127"/>
                <a:gd name="T45" fmla="*/ 4179 h 5401"/>
                <a:gd name="T46" fmla="*/ 3904 w 5127"/>
                <a:gd name="T47" fmla="*/ 4879 h 5401"/>
                <a:gd name="T48" fmla="*/ 3904 w 5127"/>
                <a:gd name="T49" fmla="*/ 4639 h 5401"/>
                <a:gd name="T50" fmla="*/ 1208 w 5127"/>
                <a:gd name="T51" fmla="*/ 4179 h 5401"/>
                <a:gd name="T52" fmla="*/ 1086 w 5127"/>
                <a:gd name="T53" fmla="*/ 240 h 5401"/>
                <a:gd name="T54" fmla="*/ 4448 w 5127"/>
                <a:gd name="T55" fmla="*/ 700 h 5401"/>
                <a:gd name="T56" fmla="*/ 4568 w 5127"/>
                <a:gd name="T57" fmla="*/ 2000 h 5401"/>
                <a:gd name="T58" fmla="*/ 4568 w 5127"/>
                <a:gd name="T59" fmla="*/ 2240 h 5401"/>
                <a:gd name="T60" fmla="*/ 4887 w 5127"/>
                <a:gd name="T61" fmla="*/ 2340 h 5401"/>
                <a:gd name="T62" fmla="*/ 5007 w 5127"/>
                <a:gd name="T63" fmla="*/ 3838 h 5401"/>
                <a:gd name="T64" fmla="*/ 5127 w 5127"/>
                <a:gd name="T65" fmla="*/ 2340 h 5401"/>
                <a:gd name="T66" fmla="*/ 4568 w 5127"/>
                <a:gd name="T67" fmla="*/ 5139 h 5401"/>
                <a:gd name="T68" fmla="*/ 4448 w 5127"/>
                <a:gd name="T69" fmla="*/ 5281 h 5401"/>
                <a:gd name="T70" fmla="*/ 4688 w 5127"/>
                <a:gd name="T71" fmla="*/ 5281 h 5401"/>
                <a:gd name="T72" fmla="*/ 4568 w 5127"/>
                <a:gd name="T73" fmla="*/ 5139 h 5401"/>
                <a:gd name="T74" fmla="*/ 4448 w 5127"/>
                <a:gd name="T75" fmla="*/ 2559 h 5401"/>
                <a:gd name="T76" fmla="*/ 4568 w 5127"/>
                <a:gd name="T77" fmla="*/ 4974 h 5401"/>
                <a:gd name="T78" fmla="*/ 4688 w 5127"/>
                <a:gd name="T79" fmla="*/ 2559 h 5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27" h="5401">
                  <a:moveTo>
                    <a:pt x="3473" y="1608"/>
                  </a:moveTo>
                  <a:cubicBezTo>
                    <a:pt x="3473" y="1674"/>
                    <a:pt x="3419" y="1728"/>
                    <a:pt x="3353" y="1728"/>
                  </a:cubicBezTo>
                  <a:lnTo>
                    <a:pt x="2303" y="1728"/>
                  </a:lnTo>
                  <a:cubicBezTo>
                    <a:pt x="2236" y="1728"/>
                    <a:pt x="2183" y="1674"/>
                    <a:pt x="2183" y="1608"/>
                  </a:cubicBezTo>
                  <a:cubicBezTo>
                    <a:pt x="2183" y="1542"/>
                    <a:pt x="2236" y="1488"/>
                    <a:pt x="2303" y="1488"/>
                  </a:cubicBezTo>
                  <a:lnTo>
                    <a:pt x="3353" y="1488"/>
                  </a:lnTo>
                  <a:cubicBezTo>
                    <a:pt x="3419" y="1488"/>
                    <a:pt x="3473" y="1542"/>
                    <a:pt x="3473" y="1608"/>
                  </a:cubicBezTo>
                  <a:close/>
                  <a:moveTo>
                    <a:pt x="3103" y="2231"/>
                  </a:moveTo>
                  <a:cubicBezTo>
                    <a:pt x="3170" y="2231"/>
                    <a:pt x="3223" y="2178"/>
                    <a:pt x="3223" y="2111"/>
                  </a:cubicBezTo>
                  <a:cubicBezTo>
                    <a:pt x="3223" y="2045"/>
                    <a:pt x="3170" y="1991"/>
                    <a:pt x="3103" y="1991"/>
                  </a:cubicBezTo>
                  <a:lnTo>
                    <a:pt x="2552" y="1991"/>
                  </a:lnTo>
                  <a:cubicBezTo>
                    <a:pt x="2486" y="1991"/>
                    <a:pt x="2432" y="2045"/>
                    <a:pt x="2432" y="2111"/>
                  </a:cubicBezTo>
                  <a:cubicBezTo>
                    <a:pt x="2432" y="2178"/>
                    <a:pt x="2486" y="2231"/>
                    <a:pt x="2552" y="2231"/>
                  </a:cubicBezTo>
                  <a:lnTo>
                    <a:pt x="3103" y="2231"/>
                  </a:lnTo>
                  <a:close/>
                  <a:moveTo>
                    <a:pt x="3473" y="2768"/>
                  </a:moveTo>
                  <a:cubicBezTo>
                    <a:pt x="3473" y="2701"/>
                    <a:pt x="3419" y="2648"/>
                    <a:pt x="3353" y="2648"/>
                  </a:cubicBezTo>
                  <a:lnTo>
                    <a:pt x="2303" y="2648"/>
                  </a:lnTo>
                  <a:cubicBezTo>
                    <a:pt x="2236" y="2648"/>
                    <a:pt x="2183" y="2701"/>
                    <a:pt x="2183" y="2768"/>
                  </a:cubicBezTo>
                  <a:cubicBezTo>
                    <a:pt x="2183" y="2834"/>
                    <a:pt x="2236" y="2888"/>
                    <a:pt x="2303" y="2888"/>
                  </a:cubicBezTo>
                  <a:lnTo>
                    <a:pt x="3353" y="2888"/>
                  </a:lnTo>
                  <a:cubicBezTo>
                    <a:pt x="3419" y="2888"/>
                    <a:pt x="3473" y="2834"/>
                    <a:pt x="3473" y="2768"/>
                  </a:cubicBezTo>
                  <a:close/>
                  <a:moveTo>
                    <a:pt x="2552" y="3151"/>
                  </a:moveTo>
                  <a:cubicBezTo>
                    <a:pt x="2486" y="3151"/>
                    <a:pt x="2432" y="3205"/>
                    <a:pt x="2432" y="3271"/>
                  </a:cubicBezTo>
                  <a:cubicBezTo>
                    <a:pt x="2432" y="3338"/>
                    <a:pt x="2486" y="3391"/>
                    <a:pt x="2552" y="3391"/>
                  </a:cubicBezTo>
                  <a:lnTo>
                    <a:pt x="3103" y="3391"/>
                  </a:lnTo>
                  <a:cubicBezTo>
                    <a:pt x="3170" y="3391"/>
                    <a:pt x="3223" y="3338"/>
                    <a:pt x="3223" y="3271"/>
                  </a:cubicBezTo>
                  <a:cubicBezTo>
                    <a:pt x="3223" y="3205"/>
                    <a:pt x="3170" y="3151"/>
                    <a:pt x="3103" y="3151"/>
                  </a:cubicBezTo>
                  <a:lnTo>
                    <a:pt x="2552" y="3151"/>
                  </a:lnTo>
                  <a:close/>
                  <a:moveTo>
                    <a:pt x="4448" y="700"/>
                  </a:moveTo>
                  <a:lnTo>
                    <a:pt x="4448" y="1442"/>
                  </a:lnTo>
                  <a:cubicBezTo>
                    <a:pt x="4448" y="1509"/>
                    <a:pt x="4501" y="1562"/>
                    <a:pt x="4568" y="1562"/>
                  </a:cubicBezTo>
                  <a:cubicBezTo>
                    <a:pt x="4634" y="1562"/>
                    <a:pt x="4688" y="1509"/>
                    <a:pt x="4688" y="1442"/>
                  </a:cubicBezTo>
                  <a:lnTo>
                    <a:pt x="4688" y="700"/>
                  </a:lnTo>
                  <a:cubicBezTo>
                    <a:pt x="4688" y="314"/>
                    <a:pt x="4374" y="0"/>
                    <a:pt x="3988" y="0"/>
                  </a:cubicBezTo>
                  <a:lnTo>
                    <a:pt x="604" y="0"/>
                  </a:lnTo>
                  <a:cubicBezTo>
                    <a:pt x="271" y="0"/>
                    <a:pt x="0" y="271"/>
                    <a:pt x="0" y="604"/>
                  </a:cubicBezTo>
                  <a:lnTo>
                    <a:pt x="0" y="1672"/>
                  </a:lnTo>
                  <a:cubicBezTo>
                    <a:pt x="0" y="1738"/>
                    <a:pt x="53" y="1792"/>
                    <a:pt x="120" y="1792"/>
                  </a:cubicBezTo>
                  <a:lnTo>
                    <a:pt x="566" y="1792"/>
                  </a:lnTo>
                  <a:cubicBezTo>
                    <a:pt x="632" y="1792"/>
                    <a:pt x="686" y="1738"/>
                    <a:pt x="686" y="1672"/>
                  </a:cubicBezTo>
                  <a:cubicBezTo>
                    <a:pt x="686" y="1606"/>
                    <a:pt x="632" y="1552"/>
                    <a:pt x="566" y="1552"/>
                  </a:cubicBezTo>
                  <a:lnTo>
                    <a:pt x="240" y="1552"/>
                  </a:lnTo>
                  <a:lnTo>
                    <a:pt x="240" y="604"/>
                  </a:lnTo>
                  <a:cubicBezTo>
                    <a:pt x="240" y="403"/>
                    <a:pt x="403" y="240"/>
                    <a:pt x="604" y="240"/>
                  </a:cubicBezTo>
                  <a:cubicBezTo>
                    <a:pt x="805" y="240"/>
                    <a:pt x="968" y="403"/>
                    <a:pt x="968" y="604"/>
                  </a:cubicBezTo>
                  <a:lnTo>
                    <a:pt x="968" y="4179"/>
                  </a:lnTo>
                  <a:cubicBezTo>
                    <a:pt x="968" y="4565"/>
                    <a:pt x="1282" y="4879"/>
                    <a:pt x="1668" y="4879"/>
                  </a:cubicBezTo>
                  <a:lnTo>
                    <a:pt x="3904" y="4879"/>
                  </a:lnTo>
                  <a:cubicBezTo>
                    <a:pt x="3970" y="4879"/>
                    <a:pt x="4024" y="4825"/>
                    <a:pt x="4024" y="4759"/>
                  </a:cubicBezTo>
                  <a:cubicBezTo>
                    <a:pt x="4024" y="4693"/>
                    <a:pt x="3970" y="4639"/>
                    <a:pt x="3904" y="4639"/>
                  </a:cubicBezTo>
                  <a:lnTo>
                    <a:pt x="1668" y="4639"/>
                  </a:lnTo>
                  <a:cubicBezTo>
                    <a:pt x="1415" y="4639"/>
                    <a:pt x="1208" y="4433"/>
                    <a:pt x="1208" y="4179"/>
                  </a:cubicBezTo>
                  <a:lnTo>
                    <a:pt x="1208" y="604"/>
                  </a:lnTo>
                  <a:cubicBezTo>
                    <a:pt x="1208" y="468"/>
                    <a:pt x="1163" y="341"/>
                    <a:pt x="1086" y="240"/>
                  </a:cubicBezTo>
                  <a:lnTo>
                    <a:pt x="3988" y="240"/>
                  </a:lnTo>
                  <a:cubicBezTo>
                    <a:pt x="4241" y="240"/>
                    <a:pt x="4448" y="446"/>
                    <a:pt x="4448" y="700"/>
                  </a:cubicBezTo>
                  <a:close/>
                  <a:moveTo>
                    <a:pt x="4787" y="2000"/>
                  </a:moveTo>
                  <a:lnTo>
                    <a:pt x="4568" y="2000"/>
                  </a:lnTo>
                  <a:cubicBezTo>
                    <a:pt x="4501" y="2000"/>
                    <a:pt x="4448" y="2054"/>
                    <a:pt x="4448" y="2120"/>
                  </a:cubicBezTo>
                  <a:cubicBezTo>
                    <a:pt x="4448" y="2187"/>
                    <a:pt x="4501" y="2240"/>
                    <a:pt x="4568" y="2240"/>
                  </a:cubicBezTo>
                  <a:lnTo>
                    <a:pt x="4787" y="2240"/>
                  </a:lnTo>
                  <a:cubicBezTo>
                    <a:pt x="4842" y="2240"/>
                    <a:pt x="4887" y="2285"/>
                    <a:pt x="4887" y="2340"/>
                  </a:cubicBezTo>
                  <a:lnTo>
                    <a:pt x="4887" y="3718"/>
                  </a:lnTo>
                  <a:cubicBezTo>
                    <a:pt x="4887" y="3785"/>
                    <a:pt x="4941" y="3838"/>
                    <a:pt x="5007" y="3838"/>
                  </a:cubicBezTo>
                  <a:cubicBezTo>
                    <a:pt x="5073" y="3838"/>
                    <a:pt x="5127" y="3785"/>
                    <a:pt x="5127" y="3718"/>
                  </a:cubicBezTo>
                  <a:lnTo>
                    <a:pt x="5127" y="2340"/>
                  </a:lnTo>
                  <a:cubicBezTo>
                    <a:pt x="5127" y="2153"/>
                    <a:pt x="4975" y="2000"/>
                    <a:pt x="4787" y="2000"/>
                  </a:cubicBezTo>
                  <a:close/>
                  <a:moveTo>
                    <a:pt x="4568" y="5139"/>
                  </a:moveTo>
                  <a:cubicBezTo>
                    <a:pt x="4501" y="5139"/>
                    <a:pt x="4448" y="5193"/>
                    <a:pt x="4448" y="5259"/>
                  </a:cubicBezTo>
                  <a:lnTo>
                    <a:pt x="4448" y="5281"/>
                  </a:lnTo>
                  <a:cubicBezTo>
                    <a:pt x="4448" y="5347"/>
                    <a:pt x="4501" y="5401"/>
                    <a:pt x="4568" y="5401"/>
                  </a:cubicBezTo>
                  <a:cubicBezTo>
                    <a:pt x="4634" y="5401"/>
                    <a:pt x="4688" y="5347"/>
                    <a:pt x="4688" y="5281"/>
                  </a:cubicBezTo>
                  <a:lnTo>
                    <a:pt x="4688" y="5259"/>
                  </a:lnTo>
                  <a:cubicBezTo>
                    <a:pt x="4688" y="5193"/>
                    <a:pt x="4634" y="5139"/>
                    <a:pt x="4568" y="5139"/>
                  </a:cubicBezTo>
                  <a:close/>
                  <a:moveTo>
                    <a:pt x="4568" y="2439"/>
                  </a:moveTo>
                  <a:cubicBezTo>
                    <a:pt x="4501" y="2439"/>
                    <a:pt x="4448" y="2492"/>
                    <a:pt x="4448" y="2559"/>
                  </a:cubicBezTo>
                  <a:lnTo>
                    <a:pt x="4448" y="4854"/>
                  </a:lnTo>
                  <a:cubicBezTo>
                    <a:pt x="4448" y="4920"/>
                    <a:pt x="4501" y="4974"/>
                    <a:pt x="4568" y="4974"/>
                  </a:cubicBezTo>
                  <a:cubicBezTo>
                    <a:pt x="4634" y="4974"/>
                    <a:pt x="4688" y="4920"/>
                    <a:pt x="4688" y="4854"/>
                  </a:cubicBezTo>
                  <a:lnTo>
                    <a:pt x="4688" y="2559"/>
                  </a:lnTo>
                  <a:cubicBezTo>
                    <a:pt x="4688" y="2492"/>
                    <a:pt x="4634" y="2439"/>
                    <a:pt x="4568" y="24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25" y="1214661"/>
            <a:ext cx="7065876" cy="548077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513955" y="1339215"/>
            <a:ext cx="3945890" cy="1338580"/>
          </a:xfrm>
          <a:prstGeom prst="rect">
            <a:avLst/>
          </a:prstGeom>
          <a:solidFill>
            <a:schemeClr val="bg1">
              <a:alpha val="34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Sľíḋ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ṥľîḓ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新经济的定义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íṥḻîḓè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什么是新经济？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iṧļidè"/>
          <p:cNvSpPr txBox="1"/>
          <p:nvPr/>
        </p:nvSpPr>
        <p:spPr>
          <a:xfrm>
            <a:off x="5427204" y="2822838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V="1">
            <a:off x="8022202" y="1415781"/>
            <a:ext cx="2033301" cy="1186033"/>
          </a:xfrm>
          <a:prstGeom prst="line">
            <a:avLst/>
          </a:prstGeom>
          <a:ln w="12700">
            <a:gradFill>
              <a:gsLst>
                <a:gs pos="50000">
                  <a:srgbClr val="62FFFF">
                    <a:alpha val="2000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6824378" y="4127759"/>
            <a:ext cx="2546154" cy="1485182"/>
          </a:xfrm>
          <a:prstGeom prst="line">
            <a:avLst/>
          </a:prstGeom>
          <a:ln w="12700">
            <a:gradFill>
              <a:gsLst>
                <a:gs pos="50000">
                  <a:srgbClr val="62FFFF">
                    <a:alpha val="2000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8804380" y="1211174"/>
            <a:ext cx="4080735" cy="2380309"/>
          </a:xfrm>
          <a:prstGeom prst="line">
            <a:avLst/>
          </a:prstGeom>
          <a:ln w="12700">
            <a:gradFill>
              <a:gsLst>
                <a:gs pos="50000">
                  <a:srgbClr val="62FFFF">
                    <a:alpha val="2000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702300" y="2300684"/>
            <a:ext cx="2033301" cy="1186033"/>
          </a:xfrm>
          <a:prstGeom prst="line">
            <a:avLst/>
          </a:prstGeom>
          <a:ln w="12700">
            <a:gradFill>
              <a:gsLst>
                <a:gs pos="50000">
                  <a:srgbClr val="62FFFF">
                    <a:alpha val="2000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504476" y="5012662"/>
            <a:ext cx="2546154" cy="1485182"/>
          </a:xfrm>
          <a:prstGeom prst="line">
            <a:avLst/>
          </a:prstGeom>
          <a:ln w="12700">
            <a:gradFill>
              <a:gsLst>
                <a:gs pos="50000">
                  <a:srgbClr val="62FFFF">
                    <a:alpha val="2000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2484478" y="2083377"/>
            <a:ext cx="4080735" cy="2380309"/>
          </a:xfrm>
          <a:prstGeom prst="line">
            <a:avLst/>
          </a:prstGeom>
          <a:ln w="12700">
            <a:gradFill>
              <a:gsLst>
                <a:gs pos="50000">
                  <a:srgbClr val="62FFFF">
                    <a:alpha val="2000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204595" y="3848100"/>
            <a:ext cx="2400935" cy="186118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建立在</a:t>
            </a:r>
            <a:r>
              <a:rPr lang="zh-CN" altLang="en-US" sz="160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rPr>
              <a:t>传统工业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（</a:t>
            </a:r>
            <a:r>
              <a:rPr lang="zh-CN" altLang="en-US" sz="160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rPr>
              <a:t>制造业）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基础之上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依靠自然资源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有形贸易（商品、物流）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讲求</a:t>
            </a:r>
            <a:r>
              <a:rPr lang="zh-CN" altLang="en-US" sz="160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rPr>
              <a:t>标准化、规模化、模式化、效率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和</a:t>
            </a:r>
            <a:r>
              <a:rPr lang="zh-CN" altLang="en-US" sz="160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rPr>
              <a:t>层次化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70405" y="3411855"/>
            <a:ext cx="868680" cy="4235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旧经济</a:t>
            </a:r>
            <a:endParaRPr lang="zh-CN" altLang="en-US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 rot="5400000" flipH="1">
            <a:off x="2068195" y="2571750"/>
            <a:ext cx="674370" cy="674370"/>
          </a:xfrm>
          <a:prstGeom prst="ellipse">
            <a:avLst/>
          </a:prstGeom>
          <a:noFill/>
          <a:ln>
            <a:gradFill>
              <a:gsLst>
                <a:gs pos="0">
                  <a:srgbClr val="0D69FF"/>
                </a:gs>
                <a:gs pos="68000">
                  <a:srgbClr val="62FFFF"/>
                </a:gs>
                <a:gs pos="43000">
                  <a:srgbClr val="62FFFF"/>
                </a:gs>
                <a:gs pos="100000">
                  <a:srgbClr val="0D69F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椭圆 24"/>
          <p:cNvSpPr/>
          <p:nvPr/>
        </p:nvSpPr>
        <p:spPr>
          <a:xfrm flipH="1">
            <a:off x="10228580" y="2708275"/>
            <a:ext cx="359410" cy="403225"/>
          </a:xfrm>
          <a:custGeom>
            <a:avLst/>
            <a:gdLst>
              <a:gd name="connsiteX0" fmla="*/ 199932 w 300038"/>
              <a:gd name="connsiteY0" fmla="*/ 273051 h 336551"/>
              <a:gd name="connsiteX1" fmla="*/ 192088 w 300038"/>
              <a:gd name="connsiteY1" fmla="*/ 280989 h 336551"/>
              <a:gd name="connsiteX2" fmla="*/ 192088 w 300038"/>
              <a:gd name="connsiteY2" fmla="*/ 306124 h 336551"/>
              <a:gd name="connsiteX3" fmla="*/ 199932 w 300038"/>
              <a:gd name="connsiteY3" fmla="*/ 312739 h 336551"/>
              <a:gd name="connsiteX4" fmla="*/ 250919 w 300038"/>
              <a:gd name="connsiteY4" fmla="*/ 312739 h 336551"/>
              <a:gd name="connsiteX5" fmla="*/ 258763 w 300038"/>
              <a:gd name="connsiteY5" fmla="*/ 306124 h 336551"/>
              <a:gd name="connsiteX6" fmla="*/ 258763 w 300038"/>
              <a:gd name="connsiteY6" fmla="*/ 280989 h 336551"/>
              <a:gd name="connsiteX7" fmla="*/ 250919 w 300038"/>
              <a:gd name="connsiteY7" fmla="*/ 273051 h 336551"/>
              <a:gd name="connsiteX8" fmla="*/ 199932 w 300038"/>
              <a:gd name="connsiteY8" fmla="*/ 273051 h 336551"/>
              <a:gd name="connsiteX9" fmla="*/ 101328 w 300038"/>
              <a:gd name="connsiteY9" fmla="*/ 196851 h 336551"/>
              <a:gd name="connsiteX10" fmla="*/ 107908 w 300038"/>
              <a:gd name="connsiteY10" fmla="*/ 196851 h 336551"/>
              <a:gd name="connsiteX11" fmla="*/ 111856 w 300038"/>
              <a:gd name="connsiteY11" fmla="*/ 202123 h 336551"/>
              <a:gd name="connsiteX12" fmla="*/ 128964 w 300038"/>
              <a:gd name="connsiteY12" fmla="*/ 248250 h 336551"/>
              <a:gd name="connsiteX13" fmla="*/ 131595 w 300038"/>
              <a:gd name="connsiteY13" fmla="*/ 239025 h 336551"/>
              <a:gd name="connsiteX14" fmla="*/ 126332 w 300038"/>
              <a:gd name="connsiteY14" fmla="*/ 225845 h 336551"/>
              <a:gd name="connsiteX15" fmla="*/ 127648 w 300038"/>
              <a:gd name="connsiteY15" fmla="*/ 217938 h 336551"/>
              <a:gd name="connsiteX16" fmla="*/ 132911 w 300038"/>
              <a:gd name="connsiteY16" fmla="*/ 215302 h 336551"/>
              <a:gd name="connsiteX17" fmla="*/ 167126 w 300038"/>
              <a:gd name="connsiteY17" fmla="*/ 215302 h 336551"/>
              <a:gd name="connsiteX18" fmla="*/ 172390 w 300038"/>
              <a:gd name="connsiteY18" fmla="*/ 217938 h 336551"/>
              <a:gd name="connsiteX19" fmla="*/ 173706 w 300038"/>
              <a:gd name="connsiteY19" fmla="*/ 225845 h 336551"/>
              <a:gd name="connsiteX20" fmla="*/ 168442 w 300038"/>
              <a:gd name="connsiteY20" fmla="*/ 239025 h 336551"/>
              <a:gd name="connsiteX21" fmla="*/ 171074 w 300038"/>
              <a:gd name="connsiteY21" fmla="*/ 248250 h 336551"/>
              <a:gd name="connsiteX22" fmla="*/ 188182 w 300038"/>
              <a:gd name="connsiteY22" fmla="*/ 202123 h 336551"/>
              <a:gd name="connsiteX23" fmla="*/ 192130 w 300038"/>
              <a:gd name="connsiteY23" fmla="*/ 196851 h 336551"/>
              <a:gd name="connsiteX24" fmla="*/ 198710 w 300038"/>
              <a:gd name="connsiteY24" fmla="*/ 196851 h 336551"/>
              <a:gd name="connsiteX25" fmla="*/ 265823 w 300038"/>
              <a:gd name="connsiteY25" fmla="*/ 224527 h 336551"/>
              <a:gd name="connsiteX26" fmla="*/ 300038 w 300038"/>
              <a:gd name="connsiteY26" fmla="*/ 274609 h 336551"/>
              <a:gd name="connsiteX27" fmla="*/ 300038 w 300038"/>
              <a:gd name="connsiteY27" fmla="*/ 328643 h 336551"/>
              <a:gd name="connsiteX28" fmla="*/ 292142 w 300038"/>
              <a:gd name="connsiteY28" fmla="*/ 336551 h 336551"/>
              <a:gd name="connsiteX29" fmla="*/ 7896 w 300038"/>
              <a:gd name="connsiteY29" fmla="*/ 336551 h 336551"/>
              <a:gd name="connsiteX30" fmla="*/ 0 w 300038"/>
              <a:gd name="connsiteY30" fmla="*/ 328643 h 336551"/>
              <a:gd name="connsiteX31" fmla="*/ 0 w 300038"/>
              <a:gd name="connsiteY31" fmla="*/ 274609 h 336551"/>
              <a:gd name="connsiteX32" fmla="*/ 34215 w 300038"/>
              <a:gd name="connsiteY32" fmla="*/ 224527 h 336551"/>
              <a:gd name="connsiteX33" fmla="*/ 101328 w 300038"/>
              <a:gd name="connsiteY33" fmla="*/ 196851 h 336551"/>
              <a:gd name="connsiteX34" fmla="*/ 155328 w 300038"/>
              <a:gd name="connsiteY34" fmla="*/ 0 h 336551"/>
              <a:gd name="connsiteX35" fmla="*/ 201775 w 300038"/>
              <a:gd name="connsiteY35" fmla="*/ 15854 h 336551"/>
              <a:gd name="connsiteX36" fmla="*/ 223008 w 300038"/>
              <a:gd name="connsiteY36" fmla="*/ 79268 h 336551"/>
              <a:gd name="connsiteX37" fmla="*/ 224335 w 300038"/>
              <a:gd name="connsiteY37" fmla="*/ 93801 h 336551"/>
              <a:gd name="connsiteX38" fmla="*/ 229643 w 300038"/>
              <a:gd name="connsiteY38" fmla="*/ 100407 h 336551"/>
              <a:gd name="connsiteX39" fmla="*/ 232297 w 300038"/>
              <a:gd name="connsiteY39" fmla="*/ 125508 h 336551"/>
              <a:gd name="connsiteX40" fmla="*/ 208410 w 300038"/>
              <a:gd name="connsiteY40" fmla="*/ 151931 h 336551"/>
              <a:gd name="connsiteX41" fmla="*/ 185850 w 300038"/>
              <a:gd name="connsiteY41" fmla="*/ 183639 h 336551"/>
              <a:gd name="connsiteX42" fmla="*/ 172579 w 300038"/>
              <a:gd name="connsiteY42" fmla="*/ 192887 h 336551"/>
              <a:gd name="connsiteX43" fmla="*/ 150019 w 300038"/>
              <a:gd name="connsiteY43" fmla="*/ 196850 h 336551"/>
              <a:gd name="connsiteX44" fmla="*/ 127459 w 300038"/>
              <a:gd name="connsiteY44" fmla="*/ 192887 h 336551"/>
              <a:gd name="connsiteX45" fmla="*/ 114189 w 300038"/>
              <a:gd name="connsiteY45" fmla="*/ 183639 h 336551"/>
              <a:gd name="connsiteX46" fmla="*/ 91629 w 300038"/>
              <a:gd name="connsiteY46" fmla="*/ 151931 h 336551"/>
              <a:gd name="connsiteX47" fmla="*/ 67742 w 300038"/>
              <a:gd name="connsiteY47" fmla="*/ 125508 h 336551"/>
              <a:gd name="connsiteX48" fmla="*/ 70396 w 300038"/>
              <a:gd name="connsiteY48" fmla="*/ 100407 h 336551"/>
              <a:gd name="connsiteX49" fmla="*/ 75704 w 300038"/>
              <a:gd name="connsiteY49" fmla="*/ 93801 h 336551"/>
              <a:gd name="connsiteX50" fmla="*/ 77031 w 300038"/>
              <a:gd name="connsiteY50" fmla="*/ 85874 h 336551"/>
              <a:gd name="connsiteX51" fmla="*/ 74377 w 300038"/>
              <a:gd name="connsiteY51" fmla="*/ 50203 h 336551"/>
              <a:gd name="connsiteX52" fmla="*/ 103572 w 300038"/>
              <a:gd name="connsiteY52" fmla="*/ 27744 h 336551"/>
              <a:gd name="connsiteX53" fmla="*/ 119497 w 300038"/>
              <a:gd name="connsiteY53" fmla="*/ 10569 h 336551"/>
              <a:gd name="connsiteX54" fmla="*/ 155328 w 300038"/>
              <a:gd name="connsiteY54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00038" h="336551">
                <a:moveTo>
                  <a:pt x="199932" y="273051"/>
                </a:moveTo>
                <a:cubicBezTo>
                  <a:pt x="194703" y="273051"/>
                  <a:pt x="192088" y="277020"/>
                  <a:pt x="192088" y="280989"/>
                </a:cubicBezTo>
                <a:cubicBezTo>
                  <a:pt x="192088" y="306124"/>
                  <a:pt x="192088" y="306124"/>
                  <a:pt x="192088" y="306124"/>
                </a:cubicBezTo>
                <a:cubicBezTo>
                  <a:pt x="192088" y="310093"/>
                  <a:pt x="194703" y="312739"/>
                  <a:pt x="199932" y="312739"/>
                </a:cubicBezTo>
                <a:cubicBezTo>
                  <a:pt x="250919" y="312739"/>
                  <a:pt x="250919" y="312739"/>
                  <a:pt x="250919" y="312739"/>
                </a:cubicBezTo>
                <a:cubicBezTo>
                  <a:pt x="254841" y="312739"/>
                  <a:pt x="258763" y="310093"/>
                  <a:pt x="258763" y="306124"/>
                </a:cubicBezTo>
                <a:lnTo>
                  <a:pt x="258763" y="280989"/>
                </a:lnTo>
                <a:cubicBezTo>
                  <a:pt x="258763" y="277020"/>
                  <a:pt x="254841" y="273051"/>
                  <a:pt x="250919" y="273051"/>
                </a:cubicBezTo>
                <a:cubicBezTo>
                  <a:pt x="199932" y="273051"/>
                  <a:pt x="199932" y="273051"/>
                  <a:pt x="199932" y="273051"/>
                </a:cubicBezTo>
                <a:close/>
                <a:moveTo>
                  <a:pt x="101328" y="196851"/>
                </a:moveTo>
                <a:cubicBezTo>
                  <a:pt x="103960" y="196851"/>
                  <a:pt x="105276" y="196851"/>
                  <a:pt x="107908" y="196851"/>
                </a:cubicBezTo>
                <a:cubicBezTo>
                  <a:pt x="109224" y="198169"/>
                  <a:pt x="110540" y="199487"/>
                  <a:pt x="111856" y="202123"/>
                </a:cubicBezTo>
                <a:cubicBezTo>
                  <a:pt x="128964" y="248250"/>
                  <a:pt x="128964" y="248250"/>
                  <a:pt x="128964" y="248250"/>
                </a:cubicBezTo>
                <a:cubicBezTo>
                  <a:pt x="131595" y="239025"/>
                  <a:pt x="131595" y="239025"/>
                  <a:pt x="131595" y="239025"/>
                </a:cubicBezTo>
                <a:cubicBezTo>
                  <a:pt x="126332" y="225845"/>
                  <a:pt x="126332" y="225845"/>
                  <a:pt x="126332" y="225845"/>
                </a:cubicBezTo>
                <a:cubicBezTo>
                  <a:pt x="125016" y="223209"/>
                  <a:pt x="126332" y="220574"/>
                  <a:pt x="127648" y="217938"/>
                </a:cubicBezTo>
                <a:cubicBezTo>
                  <a:pt x="128964" y="216620"/>
                  <a:pt x="131595" y="215302"/>
                  <a:pt x="132911" y="215302"/>
                </a:cubicBezTo>
                <a:cubicBezTo>
                  <a:pt x="167126" y="215302"/>
                  <a:pt x="167126" y="215302"/>
                  <a:pt x="167126" y="215302"/>
                </a:cubicBezTo>
                <a:cubicBezTo>
                  <a:pt x="168442" y="215302"/>
                  <a:pt x="171074" y="216620"/>
                  <a:pt x="172390" y="217938"/>
                </a:cubicBezTo>
                <a:cubicBezTo>
                  <a:pt x="173706" y="220574"/>
                  <a:pt x="175022" y="223209"/>
                  <a:pt x="173706" y="225845"/>
                </a:cubicBezTo>
                <a:cubicBezTo>
                  <a:pt x="168442" y="239025"/>
                  <a:pt x="168442" y="239025"/>
                  <a:pt x="168442" y="239025"/>
                </a:cubicBezTo>
                <a:cubicBezTo>
                  <a:pt x="171074" y="248250"/>
                  <a:pt x="171074" y="248250"/>
                  <a:pt x="171074" y="248250"/>
                </a:cubicBezTo>
                <a:cubicBezTo>
                  <a:pt x="188182" y="202123"/>
                  <a:pt x="188182" y="202123"/>
                  <a:pt x="188182" y="202123"/>
                </a:cubicBezTo>
                <a:cubicBezTo>
                  <a:pt x="189498" y="199487"/>
                  <a:pt x="190814" y="198169"/>
                  <a:pt x="192130" y="196851"/>
                </a:cubicBezTo>
                <a:cubicBezTo>
                  <a:pt x="194762" y="196851"/>
                  <a:pt x="196078" y="196851"/>
                  <a:pt x="198710" y="196851"/>
                </a:cubicBezTo>
                <a:cubicBezTo>
                  <a:pt x="265823" y="224527"/>
                  <a:pt x="265823" y="224527"/>
                  <a:pt x="265823" y="224527"/>
                </a:cubicBezTo>
                <a:cubicBezTo>
                  <a:pt x="286879" y="232435"/>
                  <a:pt x="300038" y="252204"/>
                  <a:pt x="300038" y="274609"/>
                </a:cubicBezTo>
                <a:cubicBezTo>
                  <a:pt x="300038" y="328643"/>
                  <a:pt x="300038" y="328643"/>
                  <a:pt x="300038" y="328643"/>
                </a:cubicBezTo>
                <a:cubicBezTo>
                  <a:pt x="300038" y="332597"/>
                  <a:pt x="296090" y="336551"/>
                  <a:pt x="292142" y="336551"/>
                </a:cubicBezTo>
                <a:cubicBezTo>
                  <a:pt x="7896" y="336551"/>
                  <a:pt x="7896" y="336551"/>
                  <a:pt x="7896" y="336551"/>
                </a:cubicBezTo>
                <a:cubicBezTo>
                  <a:pt x="3948" y="336551"/>
                  <a:pt x="0" y="332597"/>
                  <a:pt x="0" y="328643"/>
                </a:cubicBezTo>
                <a:cubicBezTo>
                  <a:pt x="0" y="274609"/>
                  <a:pt x="0" y="274609"/>
                  <a:pt x="0" y="274609"/>
                </a:cubicBezTo>
                <a:cubicBezTo>
                  <a:pt x="0" y="252204"/>
                  <a:pt x="13159" y="232435"/>
                  <a:pt x="34215" y="224527"/>
                </a:cubicBezTo>
                <a:cubicBezTo>
                  <a:pt x="101328" y="196851"/>
                  <a:pt x="101328" y="196851"/>
                  <a:pt x="101328" y="196851"/>
                </a:cubicBezTo>
                <a:close/>
                <a:moveTo>
                  <a:pt x="155328" y="0"/>
                </a:moveTo>
                <a:cubicBezTo>
                  <a:pt x="171252" y="0"/>
                  <a:pt x="187177" y="5285"/>
                  <a:pt x="201775" y="15854"/>
                </a:cubicBezTo>
                <a:cubicBezTo>
                  <a:pt x="225662" y="34350"/>
                  <a:pt x="223008" y="72663"/>
                  <a:pt x="223008" y="79268"/>
                </a:cubicBezTo>
                <a:cubicBezTo>
                  <a:pt x="223008" y="84553"/>
                  <a:pt x="224335" y="89838"/>
                  <a:pt x="224335" y="93801"/>
                </a:cubicBezTo>
                <a:cubicBezTo>
                  <a:pt x="225662" y="95122"/>
                  <a:pt x="228316" y="96443"/>
                  <a:pt x="229643" y="100407"/>
                </a:cubicBezTo>
                <a:cubicBezTo>
                  <a:pt x="234951" y="107012"/>
                  <a:pt x="234951" y="114939"/>
                  <a:pt x="232297" y="125508"/>
                </a:cubicBezTo>
                <a:cubicBezTo>
                  <a:pt x="226989" y="146647"/>
                  <a:pt x="215045" y="150610"/>
                  <a:pt x="208410" y="151931"/>
                </a:cubicBezTo>
                <a:cubicBezTo>
                  <a:pt x="204429" y="159858"/>
                  <a:pt x="195139" y="175712"/>
                  <a:pt x="185850" y="183639"/>
                </a:cubicBezTo>
                <a:cubicBezTo>
                  <a:pt x="183196" y="187602"/>
                  <a:pt x="177888" y="190244"/>
                  <a:pt x="172579" y="192887"/>
                </a:cubicBezTo>
                <a:cubicBezTo>
                  <a:pt x="164617" y="195529"/>
                  <a:pt x="157982" y="196850"/>
                  <a:pt x="150019" y="196850"/>
                </a:cubicBezTo>
                <a:cubicBezTo>
                  <a:pt x="142057" y="196850"/>
                  <a:pt x="135422" y="195529"/>
                  <a:pt x="127459" y="192887"/>
                </a:cubicBezTo>
                <a:cubicBezTo>
                  <a:pt x="122151" y="190244"/>
                  <a:pt x="116843" y="187602"/>
                  <a:pt x="114189" y="183639"/>
                </a:cubicBezTo>
                <a:cubicBezTo>
                  <a:pt x="104900" y="175712"/>
                  <a:pt x="95610" y="159858"/>
                  <a:pt x="91629" y="151931"/>
                </a:cubicBezTo>
                <a:cubicBezTo>
                  <a:pt x="84994" y="150610"/>
                  <a:pt x="73050" y="146647"/>
                  <a:pt x="67742" y="125508"/>
                </a:cubicBezTo>
                <a:cubicBezTo>
                  <a:pt x="65088" y="114939"/>
                  <a:pt x="65088" y="107012"/>
                  <a:pt x="70396" y="100407"/>
                </a:cubicBezTo>
                <a:cubicBezTo>
                  <a:pt x="71723" y="96443"/>
                  <a:pt x="74377" y="95122"/>
                  <a:pt x="75704" y="93801"/>
                </a:cubicBezTo>
                <a:cubicBezTo>
                  <a:pt x="75704" y="91159"/>
                  <a:pt x="75704" y="88516"/>
                  <a:pt x="77031" y="85874"/>
                </a:cubicBezTo>
                <a:cubicBezTo>
                  <a:pt x="73050" y="80590"/>
                  <a:pt x="67742" y="68699"/>
                  <a:pt x="74377" y="50203"/>
                </a:cubicBezTo>
                <a:cubicBezTo>
                  <a:pt x="81013" y="30386"/>
                  <a:pt x="95610" y="27744"/>
                  <a:pt x="103572" y="27744"/>
                </a:cubicBezTo>
                <a:cubicBezTo>
                  <a:pt x="106227" y="22459"/>
                  <a:pt x="111535" y="17175"/>
                  <a:pt x="119497" y="10569"/>
                </a:cubicBezTo>
                <a:cubicBezTo>
                  <a:pt x="128786" y="3963"/>
                  <a:pt x="142057" y="0"/>
                  <a:pt x="15532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143365" y="3848100"/>
            <a:ext cx="2630170" cy="186118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建立在</a:t>
            </a:r>
            <a:r>
              <a:rPr lang="zh-CN" altLang="en-US" sz="160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rPr>
              <a:t>信息技术（</a:t>
            </a:r>
            <a:r>
              <a:rPr lang="en-US" altLang="zh-CN" sz="160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rPr>
              <a:t>IT</a:t>
            </a:r>
            <a:r>
              <a:rPr lang="zh-CN" altLang="en-US" sz="160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rPr>
              <a:t>）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基础之上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依靠智力资源（知识和科技）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无形贸易（知识产权）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追求的是</a:t>
            </a:r>
            <a:r>
              <a:rPr lang="zh-CN" altLang="en-US" sz="160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rPr>
              <a:t>差异化、个性化、网络化和速度化</a:t>
            </a:r>
            <a:endParaRPr lang="zh-CN" altLang="en-US" sz="1600" dirty="0">
              <a:solidFill>
                <a:srgbClr val="FF0000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871075" y="3495675"/>
            <a:ext cx="944880" cy="4603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新经济</a:t>
            </a:r>
            <a:endParaRPr lang="zh-CN" altLang="en-US" sz="2000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5" name="椭圆 44"/>
          <p:cNvSpPr/>
          <p:nvPr/>
        </p:nvSpPr>
        <p:spPr>
          <a:xfrm rot="5400000" flipH="1">
            <a:off x="10071100" y="2621280"/>
            <a:ext cx="674370" cy="674370"/>
          </a:xfrm>
          <a:prstGeom prst="ellipse">
            <a:avLst/>
          </a:prstGeom>
          <a:noFill/>
          <a:ln>
            <a:gradFill>
              <a:gsLst>
                <a:gs pos="0">
                  <a:srgbClr val="0D69FF"/>
                </a:gs>
                <a:gs pos="68000">
                  <a:srgbClr val="62FFFF"/>
                </a:gs>
                <a:gs pos="43000">
                  <a:srgbClr val="62FFFF"/>
                </a:gs>
                <a:gs pos="100000">
                  <a:srgbClr val="0D69F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6" name="椭圆 30"/>
          <p:cNvSpPr/>
          <p:nvPr/>
        </p:nvSpPr>
        <p:spPr>
          <a:xfrm>
            <a:off x="2236470" y="2691765"/>
            <a:ext cx="337820" cy="403225"/>
          </a:xfrm>
          <a:custGeom>
            <a:avLst/>
            <a:gdLst>
              <a:gd name="connsiteX0" fmla="*/ 132196 w 277813"/>
              <a:gd name="connsiteY0" fmla="*/ 133350 h 331788"/>
              <a:gd name="connsiteX1" fmla="*/ 132196 w 277813"/>
              <a:gd name="connsiteY1" fmla="*/ 152673 h 331788"/>
              <a:gd name="connsiteX2" fmla="*/ 99724 w 277813"/>
              <a:gd name="connsiteY2" fmla="*/ 186167 h 331788"/>
              <a:gd name="connsiteX3" fmla="*/ 134793 w 277813"/>
              <a:gd name="connsiteY3" fmla="*/ 220949 h 331788"/>
              <a:gd name="connsiteX4" fmla="*/ 154276 w 277813"/>
              <a:gd name="connsiteY4" fmla="*/ 237696 h 331788"/>
              <a:gd name="connsiteX5" fmla="*/ 136092 w 277813"/>
              <a:gd name="connsiteY5" fmla="*/ 249290 h 331788"/>
              <a:gd name="connsiteX6" fmla="*/ 104920 w 277813"/>
              <a:gd name="connsiteY6" fmla="*/ 241561 h 331788"/>
              <a:gd name="connsiteX7" fmla="*/ 98425 w 277813"/>
              <a:gd name="connsiteY7" fmla="*/ 263460 h 331788"/>
              <a:gd name="connsiteX8" fmla="*/ 130897 w 277813"/>
              <a:gd name="connsiteY8" fmla="*/ 272478 h 331788"/>
              <a:gd name="connsiteX9" fmla="*/ 130897 w 277813"/>
              <a:gd name="connsiteY9" fmla="*/ 290513 h 331788"/>
              <a:gd name="connsiteX10" fmla="*/ 150380 w 277813"/>
              <a:gd name="connsiteY10" fmla="*/ 290513 h 331788"/>
              <a:gd name="connsiteX11" fmla="*/ 150380 w 277813"/>
              <a:gd name="connsiteY11" fmla="*/ 271190 h 331788"/>
              <a:gd name="connsiteX12" fmla="*/ 184150 w 277813"/>
              <a:gd name="connsiteY12" fmla="*/ 235120 h 331788"/>
              <a:gd name="connsiteX13" fmla="*/ 152978 w 277813"/>
              <a:gd name="connsiteY13" fmla="*/ 199049 h 331788"/>
              <a:gd name="connsiteX14" fmla="*/ 129598 w 277813"/>
              <a:gd name="connsiteY14" fmla="*/ 182303 h 331788"/>
              <a:gd name="connsiteX15" fmla="*/ 146483 w 277813"/>
              <a:gd name="connsiteY15" fmla="*/ 171997 h 331788"/>
              <a:gd name="connsiteX16" fmla="*/ 173759 w 277813"/>
              <a:gd name="connsiteY16" fmla="*/ 178438 h 331788"/>
              <a:gd name="connsiteX17" fmla="*/ 178955 w 277813"/>
              <a:gd name="connsiteY17" fmla="*/ 156538 h 331788"/>
              <a:gd name="connsiteX18" fmla="*/ 151679 w 277813"/>
              <a:gd name="connsiteY18" fmla="*/ 151385 h 331788"/>
              <a:gd name="connsiteX19" fmla="*/ 151679 w 277813"/>
              <a:gd name="connsiteY19" fmla="*/ 133350 h 331788"/>
              <a:gd name="connsiteX20" fmla="*/ 132196 w 277813"/>
              <a:gd name="connsiteY20" fmla="*/ 133350 h 331788"/>
              <a:gd name="connsiteX21" fmla="*/ 136310 w 277813"/>
              <a:gd name="connsiteY21" fmla="*/ 0 h 331788"/>
              <a:gd name="connsiteX22" fmla="*/ 167467 w 277813"/>
              <a:gd name="connsiteY22" fmla="*/ 3888 h 331788"/>
              <a:gd name="connsiteX23" fmla="*/ 158380 w 277813"/>
              <a:gd name="connsiteY23" fmla="*/ 25921 h 331788"/>
              <a:gd name="connsiteX24" fmla="*/ 184343 w 277813"/>
              <a:gd name="connsiteY24" fmla="*/ 6480 h 331788"/>
              <a:gd name="connsiteX25" fmla="*/ 214202 w 277813"/>
              <a:gd name="connsiteY25" fmla="*/ 9072 h 331788"/>
              <a:gd name="connsiteX26" fmla="*/ 188238 w 277813"/>
              <a:gd name="connsiteY26" fmla="*/ 62210 h 331788"/>
              <a:gd name="connsiteX27" fmla="*/ 215500 w 277813"/>
              <a:gd name="connsiteY27" fmla="*/ 62210 h 331788"/>
              <a:gd name="connsiteX28" fmla="*/ 215500 w 277813"/>
              <a:gd name="connsiteY28" fmla="*/ 81651 h 331788"/>
              <a:gd name="connsiteX29" fmla="*/ 183045 w 277813"/>
              <a:gd name="connsiteY29" fmla="*/ 81651 h 331788"/>
              <a:gd name="connsiteX30" fmla="*/ 277813 w 277813"/>
              <a:gd name="connsiteY30" fmla="*/ 243657 h 331788"/>
              <a:gd name="connsiteX31" fmla="*/ 138907 w 277813"/>
              <a:gd name="connsiteY31" fmla="*/ 331788 h 331788"/>
              <a:gd name="connsiteX32" fmla="*/ 0 w 277813"/>
              <a:gd name="connsiteY32" fmla="*/ 243657 h 331788"/>
              <a:gd name="connsiteX33" fmla="*/ 94768 w 277813"/>
              <a:gd name="connsiteY33" fmla="*/ 81651 h 331788"/>
              <a:gd name="connsiteX34" fmla="*/ 68804 w 277813"/>
              <a:gd name="connsiteY34" fmla="*/ 81651 h 331788"/>
              <a:gd name="connsiteX35" fmla="*/ 68804 w 277813"/>
              <a:gd name="connsiteY35" fmla="*/ 60914 h 331788"/>
              <a:gd name="connsiteX36" fmla="*/ 96066 w 277813"/>
              <a:gd name="connsiteY36" fmla="*/ 62210 h 331788"/>
              <a:gd name="connsiteX37" fmla="*/ 66208 w 277813"/>
              <a:gd name="connsiteY37" fmla="*/ 5184 h 331788"/>
              <a:gd name="connsiteX38" fmla="*/ 110347 w 277813"/>
              <a:gd name="connsiteY38" fmla="*/ 6480 h 331788"/>
              <a:gd name="connsiteX39" fmla="*/ 127223 w 277813"/>
              <a:gd name="connsiteY39" fmla="*/ 28513 h 331788"/>
              <a:gd name="connsiteX40" fmla="*/ 136310 w 277813"/>
              <a:gd name="connsiteY4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77813" h="331788">
                <a:moveTo>
                  <a:pt x="132196" y="133350"/>
                </a:moveTo>
                <a:cubicBezTo>
                  <a:pt x="132196" y="133350"/>
                  <a:pt x="132196" y="133350"/>
                  <a:pt x="132196" y="152673"/>
                </a:cubicBezTo>
                <a:cubicBezTo>
                  <a:pt x="111414" y="156538"/>
                  <a:pt x="99724" y="169420"/>
                  <a:pt x="99724" y="186167"/>
                </a:cubicBezTo>
                <a:cubicBezTo>
                  <a:pt x="99724" y="204202"/>
                  <a:pt x="114012" y="214508"/>
                  <a:pt x="134793" y="220949"/>
                </a:cubicBezTo>
                <a:cubicBezTo>
                  <a:pt x="149081" y="226102"/>
                  <a:pt x="154276" y="231255"/>
                  <a:pt x="154276" y="237696"/>
                </a:cubicBezTo>
                <a:cubicBezTo>
                  <a:pt x="154276" y="245425"/>
                  <a:pt x="147782" y="249290"/>
                  <a:pt x="136092" y="249290"/>
                </a:cubicBezTo>
                <a:cubicBezTo>
                  <a:pt x="124403" y="249290"/>
                  <a:pt x="112713" y="245425"/>
                  <a:pt x="104920" y="241561"/>
                </a:cubicBezTo>
                <a:cubicBezTo>
                  <a:pt x="104920" y="241561"/>
                  <a:pt x="104920" y="241561"/>
                  <a:pt x="98425" y="263460"/>
                </a:cubicBezTo>
                <a:cubicBezTo>
                  <a:pt x="106218" y="267325"/>
                  <a:pt x="117908" y="271190"/>
                  <a:pt x="130897" y="272478"/>
                </a:cubicBezTo>
                <a:cubicBezTo>
                  <a:pt x="130897" y="272478"/>
                  <a:pt x="130897" y="272478"/>
                  <a:pt x="130897" y="290513"/>
                </a:cubicBezTo>
                <a:cubicBezTo>
                  <a:pt x="130897" y="290513"/>
                  <a:pt x="130897" y="290513"/>
                  <a:pt x="150380" y="290513"/>
                </a:cubicBezTo>
                <a:cubicBezTo>
                  <a:pt x="150380" y="290513"/>
                  <a:pt x="150380" y="290513"/>
                  <a:pt x="150380" y="271190"/>
                </a:cubicBezTo>
                <a:cubicBezTo>
                  <a:pt x="172460" y="267325"/>
                  <a:pt x="184150" y="251866"/>
                  <a:pt x="184150" y="235120"/>
                </a:cubicBezTo>
                <a:cubicBezTo>
                  <a:pt x="184150" y="218373"/>
                  <a:pt x="175058" y="208067"/>
                  <a:pt x="152978" y="199049"/>
                </a:cubicBezTo>
                <a:cubicBezTo>
                  <a:pt x="136092" y="193897"/>
                  <a:pt x="129598" y="188744"/>
                  <a:pt x="129598" y="182303"/>
                </a:cubicBezTo>
                <a:cubicBezTo>
                  <a:pt x="129598" y="177150"/>
                  <a:pt x="133495" y="171997"/>
                  <a:pt x="146483" y="171997"/>
                </a:cubicBezTo>
                <a:cubicBezTo>
                  <a:pt x="159472" y="171997"/>
                  <a:pt x="168564" y="177150"/>
                  <a:pt x="173759" y="178438"/>
                </a:cubicBezTo>
                <a:cubicBezTo>
                  <a:pt x="173759" y="178438"/>
                  <a:pt x="173759" y="178438"/>
                  <a:pt x="178955" y="156538"/>
                </a:cubicBezTo>
                <a:cubicBezTo>
                  <a:pt x="172460" y="153962"/>
                  <a:pt x="164667" y="151385"/>
                  <a:pt x="151679" y="151385"/>
                </a:cubicBezTo>
                <a:cubicBezTo>
                  <a:pt x="151679" y="151385"/>
                  <a:pt x="151679" y="151385"/>
                  <a:pt x="151679" y="133350"/>
                </a:cubicBezTo>
                <a:cubicBezTo>
                  <a:pt x="151679" y="133350"/>
                  <a:pt x="151679" y="133350"/>
                  <a:pt x="132196" y="133350"/>
                </a:cubicBezTo>
                <a:close/>
                <a:moveTo>
                  <a:pt x="136310" y="0"/>
                </a:moveTo>
                <a:cubicBezTo>
                  <a:pt x="136310" y="0"/>
                  <a:pt x="136310" y="0"/>
                  <a:pt x="167467" y="3888"/>
                </a:cubicBezTo>
                <a:cubicBezTo>
                  <a:pt x="167467" y="3888"/>
                  <a:pt x="167467" y="3888"/>
                  <a:pt x="158380" y="25921"/>
                </a:cubicBezTo>
                <a:cubicBezTo>
                  <a:pt x="158380" y="25921"/>
                  <a:pt x="158380" y="25921"/>
                  <a:pt x="184343" y="6480"/>
                </a:cubicBezTo>
                <a:cubicBezTo>
                  <a:pt x="184343" y="6480"/>
                  <a:pt x="184343" y="6480"/>
                  <a:pt x="214202" y="9072"/>
                </a:cubicBezTo>
                <a:cubicBezTo>
                  <a:pt x="214202" y="9072"/>
                  <a:pt x="214202" y="9072"/>
                  <a:pt x="188238" y="62210"/>
                </a:cubicBezTo>
                <a:cubicBezTo>
                  <a:pt x="188238" y="62210"/>
                  <a:pt x="188238" y="62210"/>
                  <a:pt x="215500" y="62210"/>
                </a:cubicBezTo>
                <a:cubicBezTo>
                  <a:pt x="215500" y="62210"/>
                  <a:pt x="215500" y="62210"/>
                  <a:pt x="215500" y="81651"/>
                </a:cubicBezTo>
                <a:cubicBezTo>
                  <a:pt x="215500" y="81651"/>
                  <a:pt x="215500" y="81651"/>
                  <a:pt x="183045" y="81651"/>
                </a:cubicBezTo>
                <a:cubicBezTo>
                  <a:pt x="237569" y="114052"/>
                  <a:pt x="277813" y="198295"/>
                  <a:pt x="277813" y="243657"/>
                </a:cubicBezTo>
                <a:cubicBezTo>
                  <a:pt x="277813" y="299387"/>
                  <a:pt x="215500" y="331788"/>
                  <a:pt x="138907" y="331788"/>
                </a:cubicBezTo>
                <a:cubicBezTo>
                  <a:pt x="62313" y="331788"/>
                  <a:pt x="0" y="299387"/>
                  <a:pt x="0" y="243657"/>
                </a:cubicBezTo>
                <a:cubicBezTo>
                  <a:pt x="0" y="198295"/>
                  <a:pt x="40244" y="114052"/>
                  <a:pt x="94768" y="81651"/>
                </a:cubicBezTo>
                <a:cubicBezTo>
                  <a:pt x="94768" y="81651"/>
                  <a:pt x="94768" y="81651"/>
                  <a:pt x="68804" y="81651"/>
                </a:cubicBezTo>
                <a:cubicBezTo>
                  <a:pt x="68804" y="81651"/>
                  <a:pt x="68804" y="81651"/>
                  <a:pt x="68804" y="60914"/>
                </a:cubicBezTo>
                <a:cubicBezTo>
                  <a:pt x="68804" y="60914"/>
                  <a:pt x="68804" y="60914"/>
                  <a:pt x="96066" y="62210"/>
                </a:cubicBezTo>
                <a:cubicBezTo>
                  <a:pt x="96066" y="62210"/>
                  <a:pt x="96066" y="62210"/>
                  <a:pt x="66208" y="5184"/>
                </a:cubicBezTo>
                <a:cubicBezTo>
                  <a:pt x="66208" y="5184"/>
                  <a:pt x="66208" y="5184"/>
                  <a:pt x="110347" y="6480"/>
                </a:cubicBezTo>
                <a:cubicBezTo>
                  <a:pt x="110347" y="6480"/>
                  <a:pt x="110347" y="6480"/>
                  <a:pt x="127223" y="28513"/>
                </a:cubicBezTo>
                <a:cubicBezTo>
                  <a:pt x="127223" y="28513"/>
                  <a:pt x="127223" y="28513"/>
                  <a:pt x="1363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20218" y="418450"/>
            <a:ext cx="5658081" cy="759226"/>
            <a:chOff x="520218" y="418450"/>
            <a:chExt cx="5658081" cy="759226"/>
          </a:xfrm>
        </p:grpSpPr>
        <p:sp>
          <p:nvSpPr>
            <p:cNvPr id="32" name="矩形: 圆角 3"/>
            <p:cNvSpPr/>
            <p:nvPr/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301959" y="418450"/>
              <a:ext cx="4876340" cy="759226"/>
              <a:chOff x="1292231" y="418450"/>
              <a:chExt cx="4876340" cy="759226"/>
            </a:xfrm>
          </p:grpSpPr>
          <p:sp>
            <p:nvSpPr>
              <p:cNvPr id="49" name="文本框 48"/>
              <p:cNvSpPr txBox="1"/>
              <p:nvPr/>
            </p:nvSpPr>
            <p:spPr>
              <a:xfrm>
                <a:off x="1292231" y="418450"/>
                <a:ext cx="3295074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新经济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VS</a:t>
                </a: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旧经济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1292231" y="902086"/>
                <a:ext cx="4876340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4" name="椭圆 106"/>
            <p:cNvSpPr/>
            <p:nvPr/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058795" y="2120265"/>
            <a:ext cx="6013450" cy="3627120"/>
            <a:chOff x="4865" y="3281"/>
            <a:chExt cx="9470" cy="5712"/>
          </a:xfrm>
        </p:grpSpPr>
        <p:grpSp>
          <p:nvGrpSpPr>
            <p:cNvPr id="2" name="组合 1"/>
            <p:cNvGrpSpPr/>
            <p:nvPr/>
          </p:nvGrpSpPr>
          <p:grpSpPr>
            <a:xfrm>
              <a:off x="4865" y="3281"/>
              <a:ext cx="9470" cy="5713"/>
              <a:chOff x="-1811545" y="1723904"/>
              <a:chExt cx="6745855" cy="4069814"/>
            </a:xfrm>
          </p:grpSpPr>
          <p:pic>
            <p:nvPicPr>
              <p:cNvPr id="3" name="Picture 10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221" t="29398" r="17922" b="13718"/>
              <a:stretch>
                <a:fillRect/>
              </a:stretch>
            </p:blipFill>
            <p:spPr>
              <a:xfrm>
                <a:off x="-1811545" y="1723904"/>
                <a:ext cx="6745855" cy="4069814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r="976" b="2090"/>
              <a:stretch>
                <a:fillRect/>
              </a:stretch>
            </p:blipFill>
            <p:spPr>
              <a:xfrm>
                <a:off x="-848309" y="2212456"/>
                <a:ext cx="4747210" cy="2933609"/>
              </a:xfrm>
              <a:prstGeom prst="rect">
                <a:avLst/>
              </a:prstGeom>
            </p:spPr>
          </p:pic>
        </p:grp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34" y="4020"/>
              <a:ext cx="6647" cy="3971"/>
            </a:xfrm>
            <a:prstGeom prst="rect">
              <a:avLst/>
            </a:prstGeom>
          </p:spPr>
        </p:pic>
      </p:grpSp>
      <p:sp>
        <p:nvSpPr>
          <p:cNvPr id="257" name="文本框 256"/>
          <p:cNvSpPr txBox="1"/>
          <p:nvPr/>
        </p:nvSpPr>
        <p:spPr>
          <a:xfrm>
            <a:off x="4494739" y="378846"/>
            <a:ext cx="4876340" cy="13220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在不同的历史时期，新经济有不同的含义。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当前的新经济指在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经济全球化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背景下，以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信息技术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（IT）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为基础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，由信息技术革命带动的，以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高新科技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产业为龙头的经济。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/>
      <p:bldP spid="48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876058" y="1556627"/>
            <a:ext cx="2343013" cy="4780287"/>
            <a:chOff x="8481848" y="1166648"/>
            <a:chExt cx="2474802" cy="504916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1848" y="1166648"/>
              <a:ext cx="2474802" cy="5049166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78" t="1093" r="35278" b="5307"/>
            <a:stretch>
              <a:fillRect/>
            </a:stretch>
          </p:blipFill>
          <p:spPr>
            <a:xfrm>
              <a:off x="8652449" y="1783604"/>
              <a:ext cx="2133600" cy="3815255"/>
            </a:xfrm>
            <a:custGeom>
              <a:avLst/>
              <a:gdLst>
                <a:gd name="connsiteX0" fmla="*/ 0 w 2133600"/>
                <a:gd name="connsiteY0" fmla="*/ 0 h 3815255"/>
                <a:gd name="connsiteX1" fmla="*/ 2133600 w 2133600"/>
                <a:gd name="connsiteY1" fmla="*/ 0 h 3815255"/>
                <a:gd name="connsiteX2" fmla="*/ 2133600 w 2133600"/>
                <a:gd name="connsiteY2" fmla="*/ 3815255 h 3815255"/>
                <a:gd name="connsiteX3" fmla="*/ 0 w 2133600"/>
                <a:gd name="connsiteY3" fmla="*/ 3815255 h 381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3600" h="3815255">
                  <a:moveTo>
                    <a:pt x="0" y="0"/>
                  </a:moveTo>
                  <a:lnTo>
                    <a:pt x="2133600" y="0"/>
                  </a:lnTo>
                  <a:lnTo>
                    <a:pt x="2133600" y="3815255"/>
                  </a:lnTo>
                  <a:lnTo>
                    <a:pt x="0" y="3815255"/>
                  </a:lnTo>
                  <a:close/>
                </a:path>
              </a:pathLst>
            </a:custGeom>
          </p:spPr>
        </p:pic>
      </p:grpSp>
      <p:grpSp>
        <p:nvGrpSpPr>
          <p:cNvPr id="5" name="组合 4"/>
          <p:cNvGrpSpPr/>
          <p:nvPr/>
        </p:nvGrpSpPr>
        <p:grpSpPr>
          <a:xfrm>
            <a:off x="9163904" y="2336313"/>
            <a:ext cx="579149" cy="579149"/>
            <a:chOff x="8877874" y="2079624"/>
            <a:chExt cx="579149" cy="579149"/>
          </a:xfrm>
        </p:grpSpPr>
        <p:grpSp>
          <p:nvGrpSpPr>
            <p:cNvPr id="6" name="组合 5"/>
            <p:cNvGrpSpPr/>
            <p:nvPr/>
          </p:nvGrpSpPr>
          <p:grpSpPr>
            <a:xfrm>
              <a:off x="8877874" y="2079624"/>
              <a:ext cx="579149" cy="579149"/>
              <a:chOff x="829915" y="1454033"/>
              <a:chExt cx="1010790" cy="1010792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885367" y="1509486"/>
                <a:ext cx="899888" cy="899886"/>
                <a:chOff x="4223654" y="2075543"/>
                <a:chExt cx="2786746" cy="2786743"/>
              </a:xfrm>
            </p:grpSpPr>
            <p:sp>
              <p:nvSpPr>
                <p:cNvPr id="12" name="弧形 11"/>
                <p:cNvSpPr/>
                <p:nvPr/>
              </p:nvSpPr>
              <p:spPr>
                <a:xfrm>
                  <a:off x="4223657" y="2075543"/>
                  <a:ext cx="2786743" cy="2786743"/>
                </a:xfrm>
                <a:prstGeom prst="arc">
                  <a:avLst>
                    <a:gd name="adj1" fmla="val 16515091"/>
                    <a:gd name="adj2" fmla="val 8042095"/>
                  </a:avLst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弧形 12"/>
                <p:cNvSpPr/>
                <p:nvPr/>
              </p:nvSpPr>
              <p:spPr>
                <a:xfrm flipH="1">
                  <a:off x="4223657" y="2075543"/>
                  <a:ext cx="2786743" cy="2786743"/>
                </a:xfrm>
                <a:prstGeom prst="arc">
                  <a:avLst>
                    <a:gd name="adj1" fmla="val 16221398"/>
                    <a:gd name="adj2" fmla="val 17074317"/>
                  </a:avLst>
                </a:prstGeom>
                <a:ln w="15875">
                  <a:solidFill>
                    <a:srgbClr val="01E2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4" name="弧形 13"/>
                <p:cNvSpPr/>
                <p:nvPr/>
              </p:nvSpPr>
              <p:spPr>
                <a:xfrm flipH="1">
                  <a:off x="4223654" y="2075543"/>
                  <a:ext cx="2786743" cy="2786743"/>
                </a:xfrm>
                <a:prstGeom prst="arc">
                  <a:avLst>
                    <a:gd name="adj1" fmla="val 19108016"/>
                    <a:gd name="adj2" fmla="val 947009"/>
                  </a:avLst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弧形 14"/>
                <p:cNvSpPr/>
                <p:nvPr/>
              </p:nvSpPr>
              <p:spPr>
                <a:xfrm flipH="1">
                  <a:off x="4223654" y="2075543"/>
                  <a:ext cx="2786743" cy="2786743"/>
                </a:xfrm>
                <a:prstGeom prst="arc">
                  <a:avLst>
                    <a:gd name="adj1" fmla="val 1732279"/>
                    <a:gd name="adj2" fmla="val 2508284"/>
                  </a:avLst>
                </a:prstGeom>
                <a:ln w="15875">
                  <a:solidFill>
                    <a:srgbClr val="01E2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1" name="椭圆 10"/>
              <p:cNvSpPr/>
              <p:nvPr/>
            </p:nvSpPr>
            <p:spPr>
              <a:xfrm rot="16200000">
                <a:off x="829914" y="1454034"/>
                <a:ext cx="1010792" cy="1010790"/>
              </a:xfrm>
              <a:prstGeom prst="ellipse">
                <a:avLst/>
              </a:prstGeom>
              <a:noFill/>
              <a:ln w="9525">
                <a:gradFill flip="none" rotWithShape="1">
                  <a:gsLst>
                    <a:gs pos="0">
                      <a:srgbClr val="01E2BC">
                        <a:alpha val="50000"/>
                      </a:srgbClr>
                    </a:gs>
                    <a:gs pos="82000">
                      <a:srgbClr val="01E2BC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8984825" y="2183365"/>
              <a:ext cx="371666" cy="371666"/>
              <a:chOff x="8969184" y="2183993"/>
              <a:chExt cx="371666" cy="371666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8969184" y="2369826"/>
                <a:ext cx="371666" cy="0"/>
              </a:xfrm>
              <a:prstGeom prst="line">
                <a:avLst/>
              </a:prstGeom>
              <a:ln>
                <a:gradFill flip="none" rotWithShape="1">
                  <a:gsLst>
                    <a:gs pos="50000">
                      <a:srgbClr val="01E2BC">
                        <a:alpha val="50000"/>
                      </a:srgbClr>
                    </a:gs>
                    <a:gs pos="0">
                      <a:srgbClr val="01E2BC">
                        <a:alpha val="0"/>
                      </a:srgbClr>
                    </a:gs>
                    <a:gs pos="100000">
                      <a:srgbClr val="01E2BC">
                        <a:alpha val="0"/>
                      </a:srgbClr>
                    </a:gs>
                  </a:gsLst>
                  <a:lin ang="0" scaled="1"/>
                  <a:tileRect/>
                </a:gradFill>
              </a:ln>
              <a:effectLst>
                <a:outerShdw blurRad="63500" sx="102000" sy="102000" algn="ctr" rotWithShape="0">
                  <a:srgbClr val="01E2BC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rot="5400000">
                <a:off x="8969184" y="2369826"/>
                <a:ext cx="371666" cy="0"/>
              </a:xfrm>
              <a:prstGeom prst="line">
                <a:avLst/>
              </a:prstGeom>
              <a:ln>
                <a:gradFill flip="none" rotWithShape="1">
                  <a:gsLst>
                    <a:gs pos="50000">
                      <a:srgbClr val="01E2BC">
                        <a:alpha val="50000"/>
                      </a:srgbClr>
                    </a:gs>
                    <a:gs pos="0">
                      <a:srgbClr val="01E2BC">
                        <a:alpha val="0"/>
                      </a:srgbClr>
                    </a:gs>
                    <a:gs pos="100000">
                      <a:srgbClr val="01E2BC">
                        <a:alpha val="0"/>
                      </a:srgbClr>
                    </a:gs>
                  </a:gsLst>
                  <a:lin ang="0" scaled="1"/>
                  <a:tileRect/>
                </a:gradFill>
              </a:ln>
              <a:effectLst>
                <a:outerShdw blurRad="63500" sx="102000" sy="102000" algn="ctr" rotWithShape="0">
                  <a:srgbClr val="01E2BC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6" name="直接连接符 15"/>
          <p:cNvCxnSpPr/>
          <p:nvPr/>
        </p:nvCxnSpPr>
        <p:spPr>
          <a:xfrm flipH="1">
            <a:off x="6115330" y="2625887"/>
            <a:ext cx="3048574" cy="0"/>
          </a:xfrm>
          <a:prstGeom prst="line">
            <a:avLst/>
          </a:prstGeom>
          <a:ln>
            <a:gradFill flip="none" rotWithShape="1">
              <a:gsLst>
                <a:gs pos="0">
                  <a:srgbClr val="62FFFF"/>
                </a:gs>
                <a:gs pos="100000">
                  <a:srgbClr val="62FFFF">
                    <a:alpha val="0"/>
                  </a:srgbClr>
                </a:gs>
              </a:gsLst>
              <a:lin ang="10800000" scaled="1"/>
              <a:tileRect/>
            </a:gradFill>
          </a:ln>
          <a:effectLst>
            <a:outerShdw blurRad="63500" sx="102000" sy="102000" algn="ctr" rotWithShape="0">
              <a:srgbClr val="01E2BC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10005279" y="3646583"/>
            <a:ext cx="579149" cy="579149"/>
            <a:chOff x="8877874" y="2079624"/>
            <a:chExt cx="579149" cy="579149"/>
          </a:xfrm>
        </p:grpSpPr>
        <p:grpSp>
          <p:nvGrpSpPr>
            <p:cNvPr id="18" name="组合 17"/>
            <p:cNvGrpSpPr/>
            <p:nvPr/>
          </p:nvGrpSpPr>
          <p:grpSpPr>
            <a:xfrm>
              <a:off x="8877874" y="2079624"/>
              <a:ext cx="579149" cy="579149"/>
              <a:chOff x="829915" y="1454033"/>
              <a:chExt cx="1010790" cy="1010792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885367" y="1509486"/>
                <a:ext cx="899888" cy="899886"/>
                <a:chOff x="4223654" y="2075543"/>
                <a:chExt cx="2786746" cy="2786743"/>
              </a:xfrm>
            </p:grpSpPr>
            <p:sp>
              <p:nvSpPr>
                <p:cNvPr id="24" name="弧形 23"/>
                <p:cNvSpPr/>
                <p:nvPr/>
              </p:nvSpPr>
              <p:spPr>
                <a:xfrm>
                  <a:off x="4223657" y="2075543"/>
                  <a:ext cx="2786743" cy="2786743"/>
                </a:xfrm>
                <a:prstGeom prst="arc">
                  <a:avLst>
                    <a:gd name="adj1" fmla="val 16515091"/>
                    <a:gd name="adj2" fmla="val 8042095"/>
                  </a:avLst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" name="弧形 24"/>
                <p:cNvSpPr/>
                <p:nvPr/>
              </p:nvSpPr>
              <p:spPr>
                <a:xfrm flipH="1">
                  <a:off x="4223657" y="2075543"/>
                  <a:ext cx="2786743" cy="2786743"/>
                </a:xfrm>
                <a:prstGeom prst="arc">
                  <a:avLst>
                    <a:gd name="adj1" fmla="val 16221398"/>
                    <a:gd name="adj2" fmla="val 17074317"/>
                  </a:avLst>
                </a:prstGeom>
                <a:ln w="15875">
                  <a:solidFill>
                    <a:srgbClr val="01E2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6" name="弧形 25"/>
                <p:cNvSpPr/>
                <p:nvPr/>
              </p:nvSpPr>
              <p:spPr>
                <a:xfrm flipH="1">
                  <a:off x="4223654" y="2075543"/>
                  <a:ext cx="2786743" cy="2786743"/>
                </a:xfrm>
                <a:prstGeom prst="arc">
                  <a:avLst>
                    <a:gd name="adj1" fmla="val 19108016"/>
                    <a:gd name="adj2" fmla="val 947009"/>
                  </a:avLst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" name="弧形 26"/>
                <p:cNvSpPr/>
                <p:nvPr/>
              </p:nvSpPr>
              <p:spPr>
                <a:xfrm flipH="1">
                  <a:off x="4223654" y="2075543"/>
                  <a:ext cx="2786743" cy="2786743"/>
                </a:xfrm>
                <a:prstGeom prst="arc">
                  <a:avLst>
                    <a:gd name="adj1" fmla="val 1732279"/>
                    <a:gd name="adj2" fmla="val 2508284"/>
                  </a:avLst>
                </a:prstGeom>
                <a:ln w="15875">
                  <a:solidFill>
                    <a:srgbClr val="01E2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3" name="椭圆 22"/>
              <p:cNvSpPr/>
              <p:nvPr/>
            </p:nvSpPr>
            <p:spPr>
              <a:xfrm rot="16200000">
                <a:off x="829914" y="1454034"/>
                <a:ext cx="1010792" cy="1010790"/>
              </a:xfrm>
              <a:prstGeom prst="ellipse">
                <a:avLst/>
              </a:prstGeom>
              <a:noFill/>
              <a:ln w="9525">
                <a:gradFill flip="none" rotWithShape="1">
                  <a:gsLst>
                    <a:gs pos="0">
                      <a:srgbClr val="01E2BC">
                        <a:alpha val="50000"/>
                      </a:srgbClr>
                    </a:gs>
                    <a:gs pos="82000">
                      <a:srgbClr val="01E2BC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8984825" y="2183365"/>
              <a:ext cx="371666" cy="371666"/>
              <a:chOff x="8969184" y="2183993"/>
              <a:chExt cx="371666" cy="371666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8969184" y="2369826"/>
                <a:ext cx="371666" cy="0"/>
              </a:xfrm>
              <a:prstGeom prst="line">
                <a:avLst/>
              </a:prstGeom>
              <a:ln>
                <a:gradFill flip="none" rotWithShape="1">
                  <a:gsLst>
                    <a:gs pos="50000">
                      <a:srgbClr val="01E2BC">
                        <a:alpha val="50000"/>
                      </a:srgbClr>
                    </a:gs>
                    <a:gs pos="0">
                      <a:srgbClr val="01E2BC">
                        <a:alpha val="0"/>
                      </a:srgbClr>
                    </a:gs>
                    <a:gs pos="100000">
                      <a:srgbClr val="01E2BC">
                        <a:alpha val="0"/>
                      </a:srgbClr>
                    </a:gs>
                  </a:gsLst>
                  <a:lin ang="0" scaled="1"/>
                  <a:tileRect/>
                </a:gradFill>
              </a:ln>
              <a:effectLst>
                <a:outerShdw blurRad="63500" sx="102000" sy="102000" algn="ctr" rotWithShape="0">
                  <a:srgbClr val="01E2BC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rot="5400000">
                <a:off x="8969184" y="2369826"/>
                <a:ext cx="371666" cy="0"/>
              </a:xfrm>
              <a:prstGeom prst="line">
                <a:avLst/>
              </a:prstGeom>
              <a:ln>
                <a:gradFill flip="none" rotWithShape="1">
                  <a:gsLst>
                    <a:gs pos="50000">
                      <a:srgbClr val="01E2BC">
                        <a:alpha val="50000"/>
                      </a:srgbClr>
                    </a:gs>
                    <a:gs pos="0">
                      <a:srgbClr val="01E2BC">
                        <a:alpha val="0"/>
                      </a:srgbClr>
                    </a:gs>
                    <a:gs pos="100000">
                      <a:srgbClr val="01E2BC">
                        <a:alpha val="0"/>
                      </a:srgbClr>
                    </a:gs>
                  </a:gsLst>
                  <a:lin ang="0" scaled="1"/>
                  <a:tileRect/>
                </a:gradFill>
              </a:ln>
              <a:effectLst>
                <a:outerShdw blurRad="63500" sx="102000" sy="102000" algn="ctr" rotWithShape="0">
                  <a:srgbClr val="01E2BC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8" name="直接连接符 27"/>
          <p:cNvCxnSpPr/>
          <p:nvPr/>
        </p:nvCxnSpPr>
        <p:spPr>
          <a:xfrm flipH="1">
            <a:off x="6115330" y="3936157"/>
            <a:ext cx="3889950" cy="0"/>
          </a:xfrm>
          <a:prstGeom prst="line">
            <a:avLst/>
          </a:prstGeom>
          <a:ln>
            <a:gradFill flip="none" rotWithShape="1">
              <a:gsLst>
                <a:gs pos="0">
                  <a:srgbClr val="62FFFF"/>
                </a:gs>
                <a:gs pos="100000">
                  <a:srgbClr val="62FFFF">
                    <a:alpha val="0"/>
                  </a:srgbClr>
                </a:gs>
              </a:gsLst>
              <a:lin ang="10800000" scaled="1"/>
              <a:tileRect/>
            </a:gradFill>
          </a:ln>
          <a:effectLst>
            <a:outerShdw blurRad="63500" sx="102000" sy="102000" algn="ctr" rotWithShape="0">
              <a:srgbClr val="01E2BC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9711281" y="4956853"/>
            <a:ext cx="579149" cy="579149"/>
            <a:chOff x="8877874" y="2079624"/>
            <a:chExt cx="579149" cy="579149"/>
          </a:xfrm>
        </p:grpSpPr>
        <p:grpSp>
          <p:nvGrpSpPr>
            <p:cNvPr id="30" name="组合 29"/>
            <p:cNvGrpSpPr/>
            <p:nvPr/>
          </p:nvGrpSpPr>
          <p:grpSpPr>
            <a:xfrm>
              <a:off x="8877874" y="2079624"/>
              <a:ext cx="579149" cy="579149"/>
              <a:chOff x="829915" y="1454033"/>
              <a:chExt cx="1010790" cy="1010792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885367" y="1509486"/>
                <a:ext cx="899888" cy="899886"/>
                <a:chOff x="4223654" y="2075543"/>
                <a:chExt cx="2786746" cy="2786743"/>
              </a:xfrm>
            </p:grpSpPr>
            <p:sp>
              <p:nvSpPr>
                <p:cNvPr id="36" name="弧形 35"/>
                <p:cNvSpPr/>
                <p:nvPr/>
              </p:nvSpPr>
              <p:spPr>
                <a:xfrm>
                  <a:off x="4223657" y="2075543"/>
                  <a:ext cx="2786743" cy="2786743"/>
                </a:xfrm>
                <a:prstGeom prst="arc">
                  <a:avLst>
                    <a:gd name="adj1" fmla="val 16515091"/>
                    <a:gd name="adj2" fmla="val 8042095"/>
                  </a:avLst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7" name="弧形 36"/>
                <p:cNvSpPr/>
                <p:nvPr/>
              </p:nvSpPr>
              <p:spPr>
                <a:xfrm flipH="1">
                  <a:off x="4223657" y="2075543"/>
                  <a:ext cx="2786743" cy="2786743"/>
                </a:xfrm>
                <a:prstGeom prst="arc">
                  <a:avLst>
                    <a:gd name="adj1" fmla="val 16221398"/>
                    <a:gd name="adj2" fmla="val 17074317"/>
                  </a:avLst>
                </a:prstGeom>
                <a:ln w="15875">
                  <a:solidFill>
                    <a:srgbClr val="01E2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弧形 37"/>
                <p:cNvSpPr/>
                <p:nvPr/>
              </p:nvSpPr>
              <p:spPr>
                <a:xfrm flipH="1">
                  <a:off x="4223654" y="2075543"/>
                  <a:ext cx="2786743" cy="2786743"/>
                </a:xfrm>
                <a:prstGeom prst="arc">
                  <a:avLst>
                    <a:gd name="adj1" fmla="val 19108016"/>
                    <a:gd name="adj2" fmla="val 947009"/>
                  </a:avLst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9" name="弧形 38"/>
                <p:cNvSpPr/>
                <p:nvPr/>
              </p:nvSpPr>
              <p:spPr>
                <a:xfrm flipH="1">
                  <a:off x="4223654" y="2075543"/>
                  <a:ext cx="2786743" cy="2786743"/>
                </a:xfrm>
                <a:prstGeom prst="arc">
                  <a:avLst>
                    <a:gd name="adj1" fmla="val 1732279"/>
                    <a:gd name="adj2" fmla="val 2508284"/>
                  </a:avLst>
                </a:prstGeom>
                <a:ln w="15875">
                  <a:solidFill>
                    <a:srgbClr val="01E2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5" name="椭圆 34"/>
              <p:cNvSpPr/>
              <p:nvPr/>
            </p:nvSpPr>
            <p:spPr>
              <a:xfrm rot="16200000">
                <a:off x="829914" y="1454034"/>
                <a:ext cx="1010792" cy="1010790"/>
              </a:xfrm>
              <a:prstGeom prst="ellipse">
                <a:avLst/>
              </a:prstGeom>
              <a:noFill/>
              <a:ln w="9525">
                <a:gradFill flip="none" rotWithShape="1">
                  <a:gsLst>
                    <a:gs pos="0">
                      <a:srgbClr val="01E2BC">
                        <a:alpha val="50000"/>
                      </a:srgbClr>
                    </a:gs>
                    <a:gs pos="82000">
                      <a:srgbClr val="01E2BC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8984825" y="2183365"/>
              <a:ext cx="371666" cy="371666"/>
              <a:chOff x="8969184" y="2183993"/>
              <a:chExt cx="371666" cy="371666"/>
            </a:xfrm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8969184" y="2369826"/>
                <a:ext cx="371666" cy="0"/>
              </a:xfrm>
              <a:prstGeom prst="line">
                <a:avLst/>
              </a:prstGeom>
              <a:ln>
                <a:gradFill flip="none" rotWithShape="1">
                  <a:gsLst>
                    <a:gs pos="50000">
                      <a:srgbClr val="01E2BC">
                        <a:alpha val="50000"/>
                      </a:srgbClr>
                    </a:gs>
                    <a:gs pos="0">
                      <a:srgbClr val="01E2BC">
                        <a:alpha val="0"/>
                      </a:srgbClr>
                    </a:gs>
                    <a:gs pos="100000">
                      <a:srgbClr val="01E2BC">
                        <a:alpha val="0"/>
                      </a:srgbClr>
                    </a:gs>
                  </a:gsLst>
                  <a:lin ang="0" scaled="1"/>
                  <a:tileRect/>
                </a:gradFill>
              </a:ln>
              <a:effectLst>
                <a:outerShdw blurRad="63500" sx="102000" sy="102000" algn="ctr" rotWithShape="0">
                  <a:srgbClr val="01E2BC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5400000">
                <a:off x="8969184" y="2369826"/>
                <a:ext cx="371666" cy="0"/>
              </a:xfrm>
              <a:prstGeom prst="line">
                <a:avLst/>
              </a:prstGeom>
              <a:ln>
                <a:gradFill flip="none" rotWithShape="1">
                  <a:gsLst>
                    <a:gs pos="50000">
                      <a:srgbClr val="01E2BC">
                        <a:alpha val="50000"/>
                      </a:srgbClr>
                    </a:gs>
                    <a:gs pos="0">
                      <a:srgbClr val="01E2BC">
                        <a:alpha val="0"/>
                      </a:srgbClr>
                    </a:gs>
                    <a:gs pos="100000">
                      <a:srgbClr val="01E2BC">
                        <a:alpha val="0"/>
                      </a:srgbClr>
                    </a:gs>
                  </a:gsLst>
                  <a:lin ang="0" scaled="1"/>
                  <a:tileRect/>
                </a:gradFill>
              </a:ln>
              <a:effectLst>
                <a:outerShdw blurRad="63500" sx="102000" sy="102000" algn="ctr" rotWithShape="0">
                  <a:srgbClr val="01E2BC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0" name="直接连接符 39"/>
          <p:cNvCxnSpPr/>
          <p:nvPr/>
        </p:nvCxnSpPr>
        <p:spPr>
          <a:xfrm flipH="1">
            <a:off x="6115330" y="5246427"/>
            <a:ext cx="3595951" cy="0"/>
          </a:xfrm>
          <a:prstGeom prst="line">
            <a:avLst/>
          </a:prstGeom>
          <a:ln>
            <a:gradFill flip="none" rotWithShape="1">
              <a:gsLst>
                <a:gs pos="0">
                  <a:srgbClr val="62FFFF"/>
                </a:gs>
                <a:gs pos="100000">
                  <a:srgbClr val="62FFFF">
                    <a:alpha val="0"/>
                  </a:srgbClr>
                </a:gs>
              </a:gsLst>
              <a:lin ang="10800000" scaled="1"/>
              <a:tileRect/>
            </a:gradFill>
          </a:ln>
          <a:effectLst>
            <a:outerShdw blurRad="63500" sx="102000" sy="102000" algn="ctr" rotWithShape="0">
              <a:srgbClr val="01E2BC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 flipH="1">
            <a:off x="4163810" y="2133988"/>
            <a:ext cx="868680" cy="7556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信息化</a:t>
            </a:r>
            <a:endParaRPr lang="zh-CN" altLang="en-US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  <a:defRPr/>
            </a:pPr>
            <a:endParaRPr lang="zh-CN" altLang="en-US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 flipH="1">
            <a:off x="965200" y="2478875"/>
            <a:ext cx="4067290" cy="86614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知识取代物质成为生产、分配、销售的主要内容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pPr algn="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知识和拥有知识的劳动力是最重要的生产要素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pPr algn="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无形资本的增长超过有形资本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 flipH="1">
            <a:off x="4163810" y="3384760"/>
            <a:ext cx="868680" cy="4235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r">
              <a:lnSpc>
                <a:spcPct val="120000"/>
              </a:lnSpc>
              <a:defRPr b="1">
                <a:solidFill>
                  <a:prstClr val="white">
                    <a:alpha val="70000"/>
                  </a:prst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sym typeface="+mn-ea"/>
              </a:rPr>
              <a:t>全球化</a:t>
            </a:r>
            <a:endParaRPr lang="zh-CN" altLang="en-US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 flipH="1">
            <a:off x="3478010" y="4635532"/>
            <a:ext cx="1554480" cy="4235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r">
              <a:lnSpc>
                <a:spcPct val="120000"/>
              </a:lnSpc>
              <a:defRPr b="1">
                <a:solidFill>
                  <a:prstClr val="white">
                    <a:alpha val="70000"/>
                  </a:prst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dirty="0">
                <a:solidFill>
                  <a:schemeClr val="bg1"/>
                </a:solidFill>
                <a:sym typeface="+mn-ea"/>
              </a:rPr>
              <a:t>可持续性发展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 flipH="1">
            <a:off x="965200" y="4980417"/>
            <a:ext cx="4067290" cy="3124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9163904" y="2336313"/>
            <a:ext cx="579149" cy="579149"/>
            <a:chOff x="8877874" y="2079624"/>
            <a:chExt cx="579149" cy="579149"/>
          </a:xfrm>
        </p:grpSpPr>
        <p:grpSp>
          <p:nvGrpSpPr>
            <p:cNvPr id="48" name="组合 47"/>
            <p:cNvGrpSpPr/>
            <p:nvPr/>
          </p:nvGrpSpPr>
          <p:grpSpPr>
            <a:xfrm>
              <a:off x="8877874" y="2079624"/>
              <a:ext cx="579149" cy="579149"/>
              <a:chOff x="829915" y="1454033"/>
              <a:chExt cx="1010790" cy="1010792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885367" y="1509486"/>
                <a:ext cx="899888" cy="899886"/>
                <a:chOff x="4223654" y="2075543"/>
                <a:chExt cx="2786746" cy="2786743"/>
              </a:xfrm>
            </p:grpSpPr>
            <p:sp>
              <p:nvSpPr>
                <p:cNvPr id="54" name="弧形 53"/>
                <p:cNvSpPr/>
                <p:nvPr/>
              </p:nvSpPr>
              <p:spPr>
                <a:xfrm>
                  <a:off x="4223657" y="2075543"/>
                  <a:ext cx="2786743" cy="2786743"/>
                </a:xfrm>
                <a:prstGeom prst="arc">
                  <a:avLst>
                    <a:gd name="adj1" fmla="val 16515091"/>
                    <a:gd name="adj2" fmla="val 8042095"/>
                  </a:avLst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5" name="弧形 54"/>
                <p:cNvSpPr/>
                <p:nvPr/>
              </p:nvSpPr>
              <p:spPr>
                <a:xfrm flipH="1">
                  <a:off x="4223657" y="2075543"/>
                  <a:ext cx="2786743" cy="2786743"/>
                </a:xfrm>
                <a:prstGeom prst="arc">
                  <a:avLst>
                    <a:gd name="adj1" fmla="val 16221398"/>
                    <a:gd name="adj2" fmla="val 17074317"/>
                  </a:avLst>
                </a:prstGeom>
                <a:ln w="15875">
                  <a:solidFill>
                    <a:srgbClr val="62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6" name="弧形 55"/>
                <p:cNvSpPr/>
                <p:nvPr/>
              </p:nvSpPr>
              <p:spPr>
                <a:xfrm flipH="1">
                  <a:off x="4223654" y="2075543"/>
                  <a:ext cx="2786743" cy="2786743"/>
                </a:xfrm>
                <a:prstGeom prst="arc">
                  <a:avLst>
                    <a:gd name="adj1" fmla="val 19108016"/>
                    <a:gd name="adj2" fmla="val 947009"/>
                  </a:avLst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7" name="弧形 56"/>
                <p:cNvSpPr/>
                <p:nvPr/>
              </p:nvSpPr>
              <p:spPr>
                <a:xfrm flipH="1">
                  <a:off x="4223654" y="2075543"/>
                  <a:ext cx="2786743" cy="2786743"/>
                </a:xfrm>
                <a:prstGeom prst="arc">
                  <a:avLst>
                    <a:gd name="adj1" fmla="val 1732279"/>
                    <a:gd name="adj2" fmla="val 2508284"/>
                  </a:avLst>
                </a:prstGeom>
                <a:ln w="15875">
                  <a:solidFill>
                    <a:srgbClr val="62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3" name="椭圆 52"/>
              <p:cNvSpPr/>
              <p:nvPr/>
            </p:nvSpPr>
            <p:spPr>
              <a:xfrm rot="16200000">
                <a:off x="829914" y="1454034"/>
                <a:ext cx="1010792" cy="1010790"/>
              </a:xfrm>
              <a:prstGeom prst="ellipse">
                <a:avLst/>
              </a:prstGeom>
              <a:noFill/>
              <a:ln w="9525">
                <a:gradFill flip="none" rotWithShape="1">
                  <a:gsLst>
                    <a:gs pos="0">
                      <a:srgbClr val="62FFFF">
                        <a:alpha val="50000"/>
                      </a:srgbClr>
                    </a:gs>
                    <a:gs pos="82000">
                      <a:srgbClr val="62FFFF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8984825" y="2183365"/>
              <a:ext cx="371666" cy="371666"/>
              <a:chOff x="8969184" y="2183993"/>
              <a:chExt cx="371666" cy="371666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8969184" y="2369826"/>
                <a:ext cx="371666" cy="0"/>
              </a:xfrm>
              <a:prstGeom prst="line">
                <a:avLst/>
              </a:prstGeom>
              <a:ln>
                <a:gradFill flip="none" rotWithShape="1">
                  <a:gsLst>
                    <a:gs pos="50000">
                      <a:srgbClr val="01E2BC">
                        <a:alpha val="50000"/>
                      </a:srgbClr>
                    </a:gs>
                    <a:gs pos="0">
                      <a:srgbClr val="01E2BC">
                        <a:alpha val="0"/>
                      </a:srgbClr>
                    </a:gs>
                    <a:gs pos="100000">
                      <a:srgbClr val="01E2BC">
                        <a:alpha val="0"/>
                      </a:srgbClr>
                    </a:gs>
                  </a:gsLst>
                  <a:lin ang="0" scaled="1"/>
                  <a:tileRect/>
                </a:gradFill>
              </a:ln>
              <a:effectLst>
                <a:outerShdw blurRad="63500" sx="102000" sy="102000" algn="ctr" rotWithShape="0">
                  <a:srgbClr val="01E2BC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5400000">
                <a:off x="8969184" y="2369826"/>
                <a:ext cx="371666" cy="0"/>
              </a:xfrm>
              <a:prstGeom prst="line">
                <a:avLst/>
              </a:prstGeom>
              <a:ln>
                <a:gradFill flip="none" rotWithShape="1">
                  <a:gsLst>
                    <a:gs pos="50000">
                      <a:srgbClr val="62FFFF"/>
                    </a:gs>
                    <a:gs pos="0">
                      <a:srgbClr val="62FFFF">
                        <a:alpha val="0"/>
                      </a:srgbClr>
                    </a:gs>
                    <a:gs pos="100000">
                      <a:srgbClr val="62FFFF">
                        <a:alpha val="0"/>
                      </a:srgbClr>
                    </a:gs>
                  </a:gsLst>
                  <a:lin ang="0" scaled="1"/>
                  <a:tileRect/>
                </a:gradFill>
              </a:ln>
              <a:effectLst>
                <a:outerShdw blurRad="63500" sx="102000" sy="102000" algn="ctr" rotWithShape="0">
                  <a:srgbClr val="01E2BC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8" name="组合 57"/>
          <p:cNvGrpSpPr/>
          <p:nvPr/>
        </p:nvGrpSpPr>
        <p:grpSpPr>
          <a:xfrm>
            <a:off x="10005279" y="3646583"/>
            <a:ext cx="579149" cy="579149"/>
            <a:chOff x="8877874" y="2079624"/>
            <a:chExt cx="579149" cy="579149"/>
          </a:xfrm>
        </p:grpSpPr>
        <p:grpSp>
          <p:nvGrpSpPr>
            <p:cNvPr id="59" name="组合 58"/>
            <p:cNvGrpSpPr/>
            <p:nvPr/>
          </p:nvGrpSpPr>
          <p:grpSpPr>
            <a:xfrm>
              <a:off x="8877874" y="2079624"/>
              <a:ext cx="579149" cy="579149"/>
              <a:chOff x="829915" y="1454033"/>
              <a:chExt cx="1010790" cy="1010792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885367" y="1509486"/>
                <a:ext cx="899888" cy="899886"/>
                <a:chOff x="4223654" y="2075543"/>
                <a:chExt cx="2786746" cy="2786743"/>
              </a:xfrm>
            </p:grpSpPr>
            <p:sp>
              <p:nvSpPr>
                <p:cNvPr id="65" name="弧形 64"/>
                <p:cNvSpPr/>
                <p:nvPr/>
              </p:nvSpPr>
              <p:spPr>
                <a:xfrm>
                  <a:off x="4223657" y="2075543"/>
                  <a:ext cx="2786743" cy="2786743"/>
                </a:xfrm>
                <a:prstGeom prst="arc">
                  <a:avLst>
                    <a:gd name="adj1" fmla="val 16515091"/>
                    <a:gd name="adj2" fmla="val 8042095"/>
                  </a:avLst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6" name="弧形 65"/>
                <p:cNvSpPr/>
                <p:nvPr/>
              </p:nvSpPr>
              <p:spPr>
                <a:xfrm flipH="1">
                  <a:off x="4223657" y="2075543"/>
                  <a:ext cx="2786743" cy="2786743"/>
                </a:xfrm>
                <a:prstGeom prst="arc">
                  <a:avLst>
                    <a:gd name="adj1" fmla="val 16221398"/>
                    <a:gd name="adj2" fmla="val 17074317"/>
                  </a:avLst>
                </a:prstGeom>
                <a:ln w="15875">
                  <a:solidFill>
                    <a:srgbClr val="62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7" name="弧形 66"/>
                <p:cNvSpPr/>
                <p:nvPr/>
              </p:nvSpPr>
              <p:spPr>
                <a:xfrm flipH="1">
                  <a:off x="4223654" y="2075543"/>
                  <a:ext cx="2786743" cy="2786743"/>
                </a:xfrm>
                <a:prstGeom prst="arc">
                  <a:avLst>
                    <a:gd name="adj1" fmla="val 19108016"/>
                    <a:gd name="adj2" fmla="val 947009"/>
                  </a:avLst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8" name="弧形 67"/>
                <p:cNvSpPr/>
                <p:nvPr/>
              </p:nvSpPr>
              <p:spPr>
                <a:xfrm flipH="1">
                  <a:off x="4223654" y="2075543"/>
                  <a:ext cx="2786743" cy="2786743"/>
                </a:xfrm>
                <a:prstGeom prst="arc">
                  <a:avLst>
                    <a:gd name="adj1" fmla="val 1732279"/>
                    <a:gd name="adj2" fmla="val 2508284"/>
                  </a:avLst>
                </a:prstGeom>
                <a:ln w="15875">
                  <a:solidFill>
                    <a:srgbClr val="62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4" name="椭圆 63"/>
              <p:cNvSpPr/>
              <p:nvPr/>
            </p:nvSpPr>
            <p:spPr>
              <a:xfrm rot="16200000">
                <a:off x="829914" y="1454034"/>
                <a:ext cx="1010792" cy="1010790"/>
              </a:xfrm>
              <a:prstGeom prst="ellipse">
                <a:avLst/>
              </a:prstGeom>
              <a:noFill/>
              <a:ln w="9525">
                <a:gradFill flip="none" rotWithShape="1">
                  <a:gsLst>
                    <a:gs pos="0">
                      <a:srgbClr val="62FFFF">
                        <a:alpha val="50000"/>
                      </a:srgbClr>
                    </a:gs>
                    <a:gs pos="82000">
                      <a:srgbClr val="62FFFF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8984825" y="2183365"/>
              <a:ext cx="371666" cy="371666"/>
              <a:chOff x="8969184" y="2183993"/>
              <a:chExt cx="371666" cy="371666"/>
            </a:xfrm>
          </p:grpSpPr>
          <p:cxnSp>
            <p:nvCxnSpPr>
              <p:cNvPr id="61" name="直接连接符 60"/>
              <p:cNvCxnSpPr/>
              <p:nvPr/>
            </p:nvCxnSpPr>
            <p:spPr>
              <a:xfrm>
                <a:off x="8969184" y="2369826"/>
                <a:ext cx="371666" cy="0"/>
              </a:xfrm>
              <a:prstGeom prst="line">
                <a:avLst/>
              </a:prstGeom>
              <a:ln>
                <a:gradFill flip="none" rotWithShape="1">
                  <a:gsLst>
                    <a:gs pos="50000">
                      <a:srgbClr val="01E2BC">
                        <a:alpha val="50000"/>
                      </a:srgbClr>
                    </a:gs>
                    <a:gs pos="0">
                      <a:srgbClr val="01E2BC">
                        <a:alpha val="0"/>
                      </a:srgbClr>
                    </a:gs>
                    <a:gs pos="100000">
                      <a:srgbClr val="01E2BC">
                        <a:alpha val="0"/>
                      </a:srgbClr>
                    </a:gs>
                  </a:gsLst>
                  <a:lin ang="0" scaled="1"/>
                  <a:tileRect/>
                </a:gradFill>
              </a:ln>
              <a:effectLst>
                <a:outerShdw blurRad="63500" sx="102000" sy="102000" algn="ctr" rotWithShape="0">
                  <a:srgbClr val="01E2BC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5400000">
                <a:off x="8969184" y="2369826"/>
                <a:ext cx="371666" cy="0"/>
              </a:xfrm>
              <a:prstGeom prst="line">
                <a:avLst/>
              </a:prstGeom>
              <a:ln>
                <a:gradFill flip="none" rotWithShape="1">
                  <a:gsLst>
                    <a:gs pos="50000">
                      <a:srgbClr val="62FFFF">
                        <a:alpha val="50000"/>
                      </a:srgbClr>
                    </a:gs>
                    <a:gs pos="0">
                      <a:srgbClr val="62FFFF">
                        <a:alpha val="7000"/>
                      </a:srgbClr>
                    </a:gs>
                    <a:gs pos="100000">
                      <a:srgbClr val="62FFFF">
                        <a:alpha val="0"/>
                      </a:srgbClr>
                    </a:gs>
                  </a:gsLst>
                  <a:lin ang="0" scaled="1"/>
                  <a:tileRect/>
                </a:gradFill>
              </a:ln>
              <a:effectLst>
                <a:outerShdw blurRad="63500" sx="102000" sy="102000" algn="ctr" rotWithShape="0">
                  <a:srgbClr val="01E2BC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组合 68"/>
          <p:cNvGrpSpPr/>
          <p:nvPr/>
        </p:nvGrpSpPr>
        <p:grpSpPr>
          <a:xfrm>
            <a:off x="9711281" y="4956853"/>
            <a:ext cx="579149" cy="579149"/>
            <a:chOff x="8877874" y="2079624"/>
            <a:chExt cx="579149" cy="579149"/>
          </a:xfrm>
        </p:grpSpPr>
        <p:grpSp>
          <p:nvGrpSpPr>
            <p:cNvPr id="70" name="组合 69"/>
            <p:cNvGrpSpPr/>
            <p:nvPr/>
          </p:nvGrpSpPr>
          <p:grpSpPr>
            <a:xfrm>
              <a:off x="8877874" y="2079624"/>
              <a:ext cx="579149" cy="579149"/>
              <a:chOff x="829915" y="1454033"/>
              <a:chExt cx="1010790" cy="1010792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885367" y="1509486"/>
                <a:ext cx="899888" cy="899886"/>
                <a:chOff x="4223654" y="2075543"/>
                <a:chExt cx="2786746" cy="2786743"/>
              </a:xfrm>
            </p:grpSpPr>
            <p:sp>
              <p:nvSpPr>
                <p:cNvPr id="76" name="弧形 75"/>
                <p:cNvSpPr/>
                <p:nvPr/>
              </p:nvSpPr>
              <p:spPr>
                <a:xfrm>
                  <a:off x="4223657" y="2075543"/>
                  <a:ext cx="2786743" cy="2786743"/>
                </a:xfrm>
                <a:prstGeom prst="arc">
                  <a:avLst>
                    <a:gd name="adj1" fmla="val 16515091"/>
                    <a:gd name="adj2" fmla="val 8042095"/>
                  </a:avLst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7" name="弧形 76"/>
                <p:cNvSpPr/>
                <p:nvPr/>
              </p:nvSpPr>
              <p:spPr>
                <a:xfrm flipH="1">
                  <a:off x="4223657" y="2075543"/>
                  <a:ext cx="2786743" cy="2786743"/>
                </a:xfrm>
                <a:prstGeom prst="arc">
                  <a:avLst>
                    <a:gd name="adj1" fmla="val 16221398"/>
                    <a:gd name="adj2" fmla="val 17074317"/>
                  </a:avLst>
                </a:prstGeom>
                <a:ln w="15875">
                  <a:solidFill>
                    <a:srgbClr val="62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8" name="弧形 77"/>
                <p:cNvSpPr/>
                <p:nvPr/>
              </p:nvSpPr>
              <p:spPr>
                <a:xfrm flipH="1">
                  <a:off x="4223654" y="2075543"/>
                  <a:ext cx="2786743" cy="2786743"/>
                </a:xfrm>
                <a:prstGeom prst="arc">
                  <a:avLst>
                    <a:gd name="adj1" fmla="val 19108016"/>
                    <a:gd name="adj2" fmla="val 947009"/>
                  </a:avLst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9" name="弧形 78"/>
                <p:cNvSpPr/>
                <p:nvPr/>
              </p:nvSpPr>
              <p:spPr>
                <a:xfrm flipH="1">
                  <a:off x="4223654" y="2075543"/>
                  <a:ext cx="2786743" cy="2786743"/>
                </a:xfrm>
                <a:prstGeom prst="arc">
                  <a:avLst>
                    <a:gd name="adj1" fmla="val 1732279"/>
                    <a:gd name="adj2" fmla="val 2508284"/>
                  </a:avLst>
                </a:prstGeom>
                <a:ln w="15875">
                  <a:solidFill>
                    <a:srgbClr val="62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75" name="椭圆 74"/>
              <p:cNvSpPr/>
              <p:nvPr/>
            </p:nvSpPr>
            <p:spPr>
              <a:xfrm rot="16200000">
                <a:off x="829914" y="1454034"/>
                <a:ext cx="1010792" cy="1010790"/>
              </a:xfrm>
              <a:prstGeom prst="ellipse">
                <a:avLst/>
              </a:prstGeom>
              <a:noFill/>
              <a:ln w="9525">
                <a:gradFill flip="none" rotWithShape="1">
                  <a:gsLst>
                    <a:gs pos="0">
                      <a:srgbClr val="62FFFF">
                        <a:alpha val="50000"/>
                      </a:srgbClr>
                    </a:gs>
                    <a:gs pos="82000">
                      <a:srgbClr val="62FFFF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8984825" y="2183365"/>
              <a:ext cx="371666" cy="371666"/>
              <a:chOff x="8969184" y="2183993"/>
              <a:chExt cx="371666" cy="371666"/>
            </a:xfrm>
          </p:grpSpPr>
          <p:cxnSp>
            <p:nvCxnSpPr>
              <p:cNvPr id="72" name="直接连接符 71"/>
              <p:cNvCxnSpPr/>
              <p:nvPr/>
            </p:nvCxnSpPr>
            <p:spPr>
              <a:xfrm>
                <a:off x="8969184" y="2369826"/>
                <a:ext cx="371666" cy="0"/>
              </a:xfrm>
              <a:prstGeom prst="line">
                <a:avLst/>
              </a:prstGeom>
              <a:ln>
                <a:gradFill flip="none" rotWithShape="1">
                  <a:gsLst>
                    <a:gs pos="50000">
                      <a:srgbClr val="01E2BC">
                        <a:alpha val="50000"/>
                      </a:srgbClr>
                    </a:gs>
                    <a:gs pos="0">
                      <a:srgbClr val="01E2BC">
                        <a:alpha val="0"/>
                      </a:srgbClr>
                    </a:gs>
                    <a:gs pos="100000">
                      <a:srgbClr val="01E2BC">
                        <a:alpha val="0"/>
                      </a:srgbClr>
                    </a:gs>
                  </a:gsLst>
                  <a:lin ang="0" scaled="1"/>
                  <a:tileRect/>
                </a:gradFill>
              </a:ln>
              <a:effectLst>
                <a:outerShdw blurRad="63500" sx="102000" sy="102000" algn="ctr" rotWithShape="0">
                  <a:srgbClr val="01E2BC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5400000">
                <a:off x="8969184" y="2369826"/>
                <a:ext cx="371666" cy="0"/>
              </a:xfrm>
              <a:prstGeom prst="line">
                <a:avLst/>
              </a:prstGeom>
              <a:ln>
                <a:gradFill flip="none" rotWithShape="1">
                  <a:gsLst>
                    <a:gs pos="50000">
                      <a:srgbClr val="62FFFF"/>
                    </a:gs>
                    <a:gs pos="0">
                      <a:srgbClr val="62FFFF">
                        <a:alpha val="0"/>
                      </a:srgbClr>
                    </a:gs>
                    <a:gs pos="100000">
                      <a:srgbClr val="62FFFF">
                        <a:alpha val="0"/>
                      </a:srgbClr>
                    </a:gs>
                  </a:gsLst>
                  <a:lin ang="0" scaled="1"/>
                  <a:tileRect/>
                </a:gradFill>
              </a:ln>
              <a:effectLst>
                <a:outerShdw blurRad="63500" sx="102000" sy="102000" algn="ctr" rotWithShape="0">
                  <a:srgbClr val="01E2BC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" name="椭圆 79"/>
          <p:cNvSpPr/>
          <p:nvPr/>
        </p:nvSpPr>
        <p:spPr>
          <a:xfrm>
            <a:off x="5092699" y="2133303"/>
            <a:ext cx="991504" cy="991502"/>
          </a:xfrm>
          <a:prstGeom prst="ellipse">
            <a:avLst/>
          </a:prstGeom>
          <a:gradFill flip="none" rotWithShape="1">
            <a:gsLst>
              <a:gs pos="65000">
                <a:srgbClr val="0D69FF">
                  <a:alpha val="0"/>
                </a:srgbClr>
              </a:gs>
              <a:gs pos="100000">
                <a:srgbClr val="0D69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5166532" y="2207138"/>
            <a:ext cx="843838" cy="843836"/>
          </a:xfrm>
          <a:prstGeom prst="ellipse">
            <a:avLst/>
          </a:prstGeom>
          <a:noFill/>
          <a:ln>
            <a:solidFill>
              <a:srgbClr val="62FFFF"/>
            </a:solidFill>
          </a:ln>
          <a:effectLst>
            <a:glow rad="38100">
              <a:srgbClr val="01E2BC">
                <a:alpha val="1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5257124" y="2297884"/>
            <a:ext cx="662654" cy="662342"/>
            <a:chOff x="5853103" y="-4503799"/>
            <a:chExt cx="9790876" cy="9786315"/>
          </a:xfrm>
          <a:solidFill>
            <a:srgbClr val="01E2BC"/>
          </a:solidFill>
        </p:grpSpPr>
        <p:sp>
          <p:nvSpPr>
            <p:cNvPr id="83" name="任意多边形 57"/>
            <p:cNvSpPr/>
            <p:nvPr/>
          </p:nvSpPr>
          <p:spPr>
            <a:xfrm>
              <a:off x="10656176" y="-4503799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4" name="任意多边形 59"/>
            <p:cNvSpPr/>
            <p:nvPr/>
          </p:nvSpPr>
          <p:spPr>
            <a:xfrm>
              <a:off x="11246705" y="-446738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5" name="任意多边形 61"/>
            <p:cNvSpPr/>
            <p:nvPr/>
          </p:nvSpPr>
          <p:spPr>
            <a:xfrm>
              <a:off x="11828274" y="-435866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6" name="任意多边形 63"/>
            <p:cNvSpPr/>
            <p:nvPr/>
          </p:nvSpPr>
          <p:spPr>
            <a:xfrm>
              <a:off x="12392071" y="-417929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7" name="任意多边形 65"/>
            <p:cNvSpPr/>
            <p:nvPr/>
          </p:nvSpPr>
          <p:spPr>
            <a:xfrm>
              <a:off x="12929560" y="-393201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8" name="任意多边形 67"/>
            <p:cNvSpPr/>
            <p:nvPr/>
          </p:nvSpPr>
          <p:spPr>
            <a:xfrm>
              <a:off x="13432586" y="-362055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9" name="任意多边形 69"/>
            <p:cNvSpPr/>
            <p:nvPr/>
          </p:nvSpPr>
          <p:spPr>
            <a:xfrm>
              <a:off x="13893525" y="-3249642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0" name="任意多边形 71"/>
            <p:cNvSpPr/>
            <p:nvPr/>
          </p:nvSpPr>
          <p:spPr>
            <a:xfrm>
              <a:off x="14305379" y="-2824892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1" name="任意多边形 73"/>
            <p:cNvSpPr/>
            <p:nvPr/>
          </p:nvSpPr>
          <p:spPr>
            <a:xfrm>
              <a:off x="14661934" y="-235275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2" name="任意多边形 75"/>
            <p:cNvSpPr/>
            <p:nvPr/>
          </p:nvSpPr>
          <p:spPr>
            <a:xfrm>
              <a:off x="14957761" y="-184037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3" name="任意多边形 77"/>
            <p:cNvSpPr/>
            <p:nvPr/>
          </p:nvSpPr>
          <p:spPr>
            <a:xfrm>
              <a:off x="15188373" y="-129552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4" name="任意多边形 79"/>
            <p:cNvSpPr/>
            <p:nvPr/>
          </p:nvSpPr>
          <p:spPr>
            <a:xfrm>
              <a:off x="15350273" y="-72646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5" name="任意多边形 81"/>
            <p:cNvSpPr/>
            <p:nvPr/>
          </p:nvSpPr>
          <p:spPr>
            <a:xfrm>
              <a:off x="15441032" y="-14182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6" name="任意多边形 83"/>
            <p:cNvSpPr/>
            <p:nvPr/>
          </p:nvSpPr>
          <p:spPr>
            <a:xfrm>
              <a:off x="15459249" y="449531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7" name="任意多边形 85"/>
            <p:cNvSpPr/>
            <p:nvPr/>
          </p:nvSpPr>
          <p:spPr>
            <a:xfrm>
              <a:off x="15404671" y="1038652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8" name="任意多边形 87"/>
            <p:cNvSpPr/>
            <p:nvPr/>
          </p:nvSpPr>
          <p:spPr>
            <a:xfrm>
              <a:off x="15278093" y="161659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9" name="任意多边形 89"/>
            <p:cNvSpPr/>
            <p:nvPr/>
          </p:nvSpPr>
          <p:spPr>
            <a:xfrm>
              <a:off x="15081455" y="217461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0" name="任意多边形 91"/>
            <p:cNvSpPr/>
            <p:nvPr/>
          </p:nvSpPr>
          <p:spPr>
            <a:xfrm>
              <a:off x="14817747" y="2704240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1" name="任意多边形 93"/>
            <p:cNvSpPr/>
            <p:nvPr/>
          </p:nvSpPr>
          <p:spPr>
            <a:xfrm>
              <a:off x="14490936" y="319743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2" name="任意多边形 95"/>
            <p:cNvSpPr/>
            <p:nvPr/>
          </p:nvSpPr>
          <p:spPr>
            <a:xfrm>
              <a:off x="14105994" y="364673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3" name="任意多边形 97"/>
            <p:cNvSpPr/>
            <p:nvPr/>
          </p:nvSpPr>
          <p:spPr>
            <a:xfrm>
              <a:off x="13668775" y="404530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4" name="任意多边形 99"/>
            <p:cNvSpPr/>
            <p:nvPr/>
          </p:nvSpPr>
          <p:spPr>
            <a:xfrm>
              <a:off x="13185875" y="438714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5" name="任意多边形 101"/>
            <p:cNvSpPr/>
            <p:nvPr/>
          </p:nvSpPr>
          <p:spPr>
            <a:xfrm>
              <a:off x="12664621" y="466705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6" name="任意多边形 103"/>
            <p:cNvSpPr/>
            <p:nvPr/>
          </p:nvSpPr>
          <p:spPr>
            <a:xfrm>
              <a:off x="12112923" y="488077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7" name="任意多边形 105"/>
            <p:cNvSpPr/>
            <p:nvPr/>
          </p:nvSpPr>
          <p:spPr>
            <a:xfrm>
              <a:off x="11539169" y="502508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10952012" y="509779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9" name="任意多边形 109"/>
            <p:cNvSpPr/>
            <p:nvPr/>
          </p:nvSpPr>
          <p:spPr>
            <a:xfrm>
              <a:off x="10360359" y="509779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0" name="任意多边形 111"/>
            <p:cNvSpPr/>
            <p:nvPr/>
          </p:nvSpPr>
          <p:spPr>
            <a:xfrm>
              <a:off x="9773192" y="502508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1" name="任意多边形 113"/>
            <p:cNvSpPr/>
            <p:nvPr/>
          </p:nvSpPr>
          <p:spPr>
            <a:xfrm>
              <a:off x="9199427" y="488077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2" name="任意多边形 115"/>
            <p:cNvSpPr/>
            <p:nvPr/>
          </p:nvSpPr>
          <p:spPr>
            <a:xfrm>
              <a:off x="8647730" y="466705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3" name="任意多边形 117"/>
            <p:cNvSpPr/>
            <p:nvPr/>
          </p:nvSpPr>
          <p:spPr>
            <a:xfrm>
              <a:off x="8126486" y="438714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4" name="任意多边形 119"/>
            <p:cNvSpPr/>
            <p:nvPr/>
          </p:nvSpPr>
          <p:spPr>
            <a:xfrm>
              <a:off x="7643576" y="404530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5" name="任意多边形 121"/>
            <p:cNvSpPr/>
            <p:nvPr/>
          </p:nvSpPr>
          <p:spPr>
            <a:xfrm>
              <a:off x="7206357" y="364673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6" name="任意多边形 123"/>
            <p:cNvSpPr/>
            <p:nvPr/>
          </p:nvSpPr>
          <p:spPr>
            <a:xfrm>
              <a:off x="6821416" y="319743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7" name="任意多边形 125"/>
            <p:cNvSpPr/>
            <p:nvPr/>
          </p:nvSpPr>
          <p:spPr>
            <a:xfrm>
              <a:off x="6494615" y="2704240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8" name="任意多边形 127"/>
            <p:cNvSpPr/>
            <p:nvPr/>
          </p:nvSpPr>
          <p:spPr>
            <a:xfrm>
              <a:off x="6230908" y="217461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9" name="任意多边形 129"/>
            <p:cNvSpPr/>
            <p:nvPr/>
          </p:nvSpPr>
          <p:spPr>
            <a:xfrm>
              <a:off x="6034259" y="161659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0" name="任意多边形 131"/>
            <p:cNvSpPr/>
            <p:nvPr/>
          </p:nvSpPr>
          <p:spPr>
            <a:xfrm>
              <a:off x="5907692" y="1038652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1" name="任意多边形 133"/>
            <p:cNvSpPr/>
            <p:nvPr/>
          </p:nvSpPr>
          <p:spPr>
            <a:xfrm>
              <a:off x="5853103" y="449531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2" name="任意多边形 135"/>
            <p:cNvSpPr/>
            <p:nvPr/>
          </p:nvSpPr>
          <p:spPr>
            <a:xfrm>
              <a:off x="5871331" y="-14182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3" name="任意多边形 137"/>
            <p:cNvSpPr/>
            <p:nvPr/>
          </p:nvSpPr>
          <p:spPr>
            <a:xfrm>
              <a:off x="5962079" y="-72646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4" name="任意多边形 139"/>
            <p:cNvSpPr/>
            <p:nvPr/>
          </p:nvSpPr>
          <p:spPr>
            <a:xfrm>
              <a:off x="6123989" y="-129552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5" name="任意多边形 141"/>
            <p:cNvSpPr/>
            <p:nvPr/>
          </p:nvSpPr>
          <p:spPr>
            <a:xfrm>
              <a:off x="6354591" y="-184037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6" name="任意多边形 143"/>
            <p:cNvSpPr/>
            <p:nvPr/>
          </p:nvSpPr>
          <p:spPr>
            <a:xfrm>
              <a:off x="6650428" y="-235275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7" name="任意多边形 145"/>
            <p:cNvSpPr/>
            <p:nvPr/>
          </p:nvSpPr>
          <p:spPr>
            <a:xfrm>
              <a:off x="7006972" y="-282489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8" name="任意多边形 147"/>
            <p:cNvSpPr/>
            <p:nvPr/>
          </p:nvSpPr>
          <p:spPr>
            <a:xfrm>
              <a:off x="7418826" y="-324964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9" name="任意多边形 149"/>
            <p:cNvSpPr/>
            <p:nvPr/>
          </p:nvSpPr>
          <p:spPr>
            <a:xfrm>
              <a:off x="7879776" y="-362055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0" name="任意多边形 151"/>
            <p:cNvSpPr/>
            <p:nvPr/>
          </p:nvSpPr>
          <p:spPr>
            <a:xfrm>
              <a:off x="8382802" y="-393201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1" name="任意多边形 153"/>
            <p:cNvSpPr/>
            <p:nvPr/>
          </p:nvSpPr>
          <p:spPr>
            <a:xfrm>
              <a:off x="8920291" y="-417929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2" name="任意多边形 155"/>
            <p:cNvSpPr/>
            <p:nvPr/>
          </p:nvSpPr>
          <p:spPr>
            <a:xfrm>
              <a:off x="9484077" y="-435866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3" name="任意多边形 157"/>
            <p:cNvSpPr/>
            <p:nvPr/>
          </p:nvSpPr>
          <p:spPr>
            <a:xfrm>
              <a:off x="10065646" y="-446737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5226731" y="2241078"/>
            <a:ext cx="723440" cy="775950"/>
            <a:chOff x="4981968" y="4909761"/>
            <a:chExt cx="561350" cy="602097"/>
          </a:xfrm>
          <a:solidFill>
            <a:schemeClr val="bg1"/>
          </a:solidFill>
          <a:effectLst>
            <a:glow rad="50800">
              <a:schemeClr val="bg1">
                <a:alpha val="10000"/>
              </a:schemeClr>
            </a:glow>
          </a:effectLst>
        </p:grpSpPr>
        <p:sp>
          <p:nvSpPr>
            <p:cNvPr id="135" name="任意多边形 434"/>
            <p:cNvSpPr/>
            <p:nvPr/>
          </p:nvSpPr>
          <p:spPr>
            <a:xfrm>
              <a:off x="4981968" y="4909761"/>
              <a:ext cx="561350" cy="194436"/>
            </a:xfrm>
            <a:custGeom>
              <a:avLst/>
              <a:gdLst>
                <a:gd name="connsiteX0" fmla="*/ 280675 w 561350"/>
                <a:gd name="connsiteY0" fmla="*/ 0 h 194436"/>
                <a:gd name="connsiteX1" fmla="*/ 558070 w 561350"/>
                <a:gd name="connsiteY1" fmla="*/ 183869 h 194436"/>
                <a:gd name="connsiteX2" fmla="*/ 561350 w 561350"/>
                <a:gd name="connsiteY2" fmla="*/ 194436 h 194436"/>
                <a:gd name="connsiteX3" fmla="*/ 528660 w 561350"/>
                <a:gd name="connsiteY3" fmla="*/ 194436 h 194436"/>
                <a:gd name="connsiteX4" fmla="*/ 504584 w 561350"/>
                <a:gd name="connsiteY4" fmla="*/ 150079 h 194436"/>
                <a:gd name="connsiteX5" fmla="*/ 280675 w 561350"/>
                <a:gd name="connsiteY5" fmla="*/ 31028 h 194436"/>
                <a:gd name="connsiteX6" fmla="*/ 56766 w 561350"/>
                <a:gd name="connsiteY6" fmla="*/ 150079 h 194436"/>
                <a:gd name="connsiteX7" fmla="*/ 32690 w 561350"/>
                <a:gd name="connsiteY7" fmla="*/ 194436 h 194436"/>
                <a:gd name="connsiteX8" fmla="*/ 0 w 561350"/>
                <a:gd name="connsiteY8" fmla="*/ 194436 h 194436"/>
                <a:gd name="connsiteX9" fmla="*/ 3280 w 561350"/>
                <a:gd name="connsiteY9" fmla="*/ 183869 h 194436"/>
                <a:gd name="connsiteX10" fmla="*/ 280675 w 561350"/>
                <a:gd name="connsiteY10" fmla="*/ 0 h 19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1350" h="194436">
                  <a:moveTo>
                    <a:pt x="280675" y="0"/>
                  </a:moveTo>
                  <a:cubicBezTo>
                    <a:pt x="405375" y="0"/>
                    <a:pt x="512368" y="75817"/>
                    <a:pt x="558070" y="183869"/>
                  </a:cubicBezTo>
                  <a:lnTo>
                    <a:pt x="561350" y="194436"/>
                  </a:lnTo>
                  <a:lnTo>
                    <a:pt x="528660" y="194436"/>
                  </a:lnTo>
                  <a:lnTo>
                    <a:pt x="504584" y="150079"/>
                  </a:lnTo>
                  <a:cubicBezTo>
                    <a:pt x="456059" y="78252"/>
                    <a:pt x="373882" y="31028"/>
                    <a:pt x="280675" y="31028"/>
                  </a:cubicBezTo>
                  <a:cubicBezTo>
                    <a:pt x="187468" y="31028"/>
                    <a:pt x="105292" y="78252"/>
                    <a:pt x="56766" y="150079"/>
                  </a:cubicBezTo>
                  <a:lnTo>
                    <a:pt x="32690" y="194436"/>
                  </a:lnTo>
                  <a:lnTo>
                    <a:pt x="0" y="194436"/>
                  </a:lnTo>
                  <a:lnTo>
                    <a:pt x="3280" y="183869"/>
                  </a:lnTo>
                  <a:cubicBezTo>
                    <a:pt x="48983" y="75817"/>
                    <a:pt x="155975" y="0"/>
                    <a:pt x="28067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6" name="任意多边形 435"/>
            <p:cNvSpPr/>
            <p:nvPr/>
          </p:nvSpPr>
          <p:spPr>
            <a:xfrm>
              <a:off x="5028091" y="5397417"/>
              <a:ext cx="132191" cy="92909"/>
            </a:xfrm>
            <a:custGeom>
              <a:avLst/>
              <a:gdLst>
                <a:gd name="connsiteX0" fmla="*/ 0 w 132191"/>
                <a:gd name="connsiteY0" fmla="*/ 0 h 92909"/>
                <a:gd name="connsiteX1" fmla="*/ 40042 w 132191"/>
                <a:gd name="connsiteY1" fmla="*/ 0 h 92909"/>
                <a:gd name="connsiteX2" fmla="*/ 43618 w 132191"/>
                <a:gd name="connsiteY2" fmla="*/ 4334 h 92909"/>
                <a:gd name="connsiteX3" fmla="*/ 129449 w 132191"/>
                <a:gd name="connsiteY3" fmla="*/ 62202 h 92909"/>
                <a:gd name="connsiteX4" fmla="*/ 132191 w 132191"/>
                <a:gd name="connsiteY4" fmla="*/ 63053 h 92909"/>
                <a:gd name="connsiteX5" fmla="*/ 124191 w 132191"/>
                <a:gd name="connsiteY5" fmla="*/ 92909 h 92909"/>
                <a:gd name="connsiteX6" fmla="*/ 117372 w 132191"/>
                <a:gd name="connsiteY6" fmla="*/ 90792 h 92909"/>
                <a:gd name="connsiteX7" fmla="*/ 21678 w 132191"/>
                <a:gd name="connsiteY7" fmla="*/ 26274 h 92909"/>
                <a:gd name="connsiteX8" fmla="*/ 0 w 132191"/>
                <a:gd name="connsiteY8" fmla="*/ 0 h 92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191" h="92909">
                  <a:moveTo>
                    <a:pt x="0" y="0"/>
                  </a:moveTo>
                  <a:lnTo>
                    <a:pt x="40042" y="0"/>
                  </a:lnTo>
                  <a:lnTo>
                    <a:pt x="43618" y="4334"/>
                  </a:lnTo>
                  <a:cubicBezTo>
                    <a:pt x="68051" y="28767"/>
                    <a:pt x="97144" y="48539"/>
                    <a:pt x="129449" y="62202"/>
                  </a:cubicBezTo>
                  <a:lnTo>
                    <a:pt x="132191" y="63053"/>
                  </a:lnTo>
                  <a:lnTo>
                    <a:pt x="124191" y="92909"/>
                  </a:lnTo>
                  <a:lnTo>
                    <a:pt x="117372" y="90792"/>
                  </a:lnTo>
                  <a:cubicBezTo>
                    <a:pt x="81354" y="75558"/>
                    <a:pt x="48918" y="53514"/>
                    <a:pt x="21678" y="2627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7" name="任意多边形 436"/>
            <p:cNvSpPr/>
            <p:nvPr/>
          </p:nvSpPr>
          <p:spPr>
            <a:xfrm>
              <a:off x="5195981" y="5397408"/>
              <a:ext cx="301221" cy="114450"/>
            </a:xfrm>
            <a:custGeom>
              <a:avLst/>
              <a:gdLst>
                <a:gd name="connsiteX0" fmla="*/ 261179 w 301221"/>
                <a:gd name="connsiteY0" fmla="*/ 0 h 114450"/>
                <a:gd name="connsiteX1" fmla="*/ 301221 w 301221"/>
                <a:gd name="connsiteY1" fmla="*/ 0 h 114450"/>
                <a:gd name="connsiteX2" fmla="*/ 279543 w 301221"/>
                <a:gd name="connsiteY2" fmla="*/ 26274 h 114450"/>
                <a:gd name="connsiteX3" fmla="*/ 66666 w 301221"/>
                <a:gd name="connsiteY3" fmla="*/ 114450 h 114450"/>
                <a:gd name="connsiteX4" fmla="*/ 5993 w 301221"/>
                <a:gd name="connsiteY4" fmla="*/ 108334 h 114450"/>
                <a:gd name="connsiteX5" fmla="*/ 0 w 301221"/>
                <a:gd name="connsiteY5" fmla="*/ 106474 h 114450"/>
                <a:gd name="connsiteX6" fmla="*/ 8000 w 301221"/>
                <a:gd name="connsiteY6" fmla="*/ 76618 h 114450"/>
                <a:gd name="connsiteX7" fmla="*/ 12247 w 301221"/>
                <a:gd name="connsiteY7" fmla="*/ 77936 h 114450"/>
                <a:gd name="connsiteX8" fmla="*/ 66666 w 301221"/>
                <a:gd name="connsiteY8" fmla="*/ 83422 h 114450"/>
                <a:gd name="connsiteX9" fmla="*/ 257603 w 301221"/>
                <a:gd name="connsiteY9" fmla="*/ 4334 h 114450"/>
                <a:gd name="connsiteX10" fmla="*/ 261179 w 301221"/>
                <a:gd name="connsiteY10" fmla="*/ 0 h 11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221" h="114450">
                  <a:moveTo>
                    <a:pt x="261179" y="0"/>
                  </a:moveTo>
                  <a:lnTo>
                    <a:pt x="301221" y="0"/>
                  </a:lnTo>
                  <a:lnTo>
                    <a:pt x="279543" y="26274"/>
                  </a:lnTo>
                  <a:cubicBezTo>
                    <a:pt x="225063" y="80754"/>
                    <a:pt x="149800" y="114450"/>
                    <a:pt x="66666" y="114450"/>
                  </a:cubicBezTo>
                  <a:cubicBezTo>
                    <a:pt x="45883" y="114450"/>
                    <a:pt x="25592" y="112344"/>
                    <a:pt x="5993" y="108334"/>
                  </a:cubicBezTo>
                  <a:lnTo>
                    <a:pt x="0" y="106474"/>
                  </a:lnTo>
                  <a:lnTo>
                    <a:pt x="8000" y="76618"/>
                  </a:lnTo>
                  <a:lnTo>
                    <a:pt x="12247" y="77936"/>
                  </a:lnTo>
                  <a:cubicBezTo>
                    <a:pt x="29825" y="81533"/>
                    <a:pt x="48025" y="83422"/>
                    <a:pt x="66666" y="83422"/>
                  </a:cubicBezTo>
                  <a:cubicBezTo>
                    <a:pt x="141232" y="83422"/>
                    <a:pt x="208738" y="53199"/>
                    <a:pt x="257603" y="4334"/>
                  </a:cubicBezTo>
                  <a:lnTo>
                    <a:pt x="26117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38" name="椭圆 137"/>
          <p:cNvSpPr/>
          <p:nvPr/>
        </p:nvSpPr>
        <p:spPr>
          <a:xfrm>
            <a:off x="5092699" y="3451192"/>
            <a:ext cx="991504" cy="991502"/>
          </a:xfrm>
          <a:prstGeom prst="ellipse">
            <a:avLst/>
          </a:prstGeom>
          <a:gradFill flip="none" rotWithShape="1">
            <a:gsLst>
              <a:gs pos="65000">
                <a:srgbClr val="0D69FF">
                  <a:alpha val="0"/>
                </a:srgbClr>
              </a:gs>
              <a:gs pos="100000">
                <a:srgbClr val="0D69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39" name="椭圆 138"/>
          <p:cNvSpPr/>
          <p:nvPr/>
        </p:nvSpPr>
        <p:spPr>
          <a:xfrm>
            <a:off x="5166532" y="3525027"/>
            <a:ext cx="843838" cy="843836"/>
          </a:xfrm>
          <a:prstGeom prst="ellipse">
            <a:avLst/>
          </a:prstGeom>
          <a:noFill/>
          <a:ln>
            <a:solidFill>
              <a:srgbClr val="62FFFF"/>
            </a:solidFill>
          </a:ln>
          <a:effectLst>
            <a:glow rad="38100">
              <a:srgbClr val="01E2BC">
                <a:alpha val="1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40" name="组合 139"/>
          <p:cNvGrpSpPr/>
          <p:nvPr/>
        </p:nvGrpSpPr>
        <p:grpSpPr>
          <a:xfrm>
            <a:off x="5257124" y="3615773"/>
            <a:ext cx="662654" cy="662342"/>
            <a:chOff x="5853103" y="-4503799"/>
            <a:chExt cx="9790876" cy="9786315"/>
          </a:xfrm>
          <a:solidFill>
            <a:srgbClr val="01E2BC"/>
          </a:solidFill>
        </p:grpSpPr>
        <p:sp>
          <p:nvSpPr>
            <p:cNvPr id="141" name="任意多边形 57"/>
            <p:cNvSpPr/>
            <p:nvPr/>
          </p:nvSpPr>
          <p:spPr>
            <a:xfrm>
              <a:off x="10656176" y="-4503799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2" name="任意多边形 59"/>
            <p:cNvSpPr/>
            <p:nvPr/>
          </p:nvSpPr>
          <p:spPr>
            <a:xfrm>
              <a:off x="11246705" y="-446738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3" name="任意多边形 61"/>
            <p:cNvSpPr/>
            <p:nvPr/>
          </p:nvSpPr>
          <p:spPr>
            <a:xfrm>
              <a:off x="11828274" y="-435866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4" name="任意多边形 63"/>
            <p:cNvSpPr/>
            <p:nvPr/>
          </p:nvSpPr>
          <p:spPr>
            <a:xfrm>
              <a:off x="12392071" y="-417929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5" name="任意多边形 65"/>
            <p:cNvSpPr/>
            <p:nvPr/>
          </p:nvSpPr>
          <p:spPr>
            <a:xfrm>
              <a:off x="12929560" y="-393201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6" name="任意多边形 67"/>
            <p:cNvSpPr/>
            <p:nvPr/>
          </p:nvSpPr>
          <p:spPr>
            <a:xfrm>
              <a:off x="13432586" y="-362055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7" name="任意多边形 69"/>
            <p:cNvSpPr/>
            <p:nvPr/>
          </p:nvSpPr>
          <p:spPr>
            <a:xfrm>
              <a:off x="13893525" y="-3249642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8" name="任意多边形 71"/>
            <p:cNvSpPr/>
            <p:nvPr/>
          </p:nvSpPr>
          <p:spPr>
            <a:xfrm>
              <a:off x="14305379" y="-2824892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9" name="任意多边形 73"/>
            <p:cNvSpPr/>
            <p:nvPr/>
          </p:nvSpPr>
          <p:spPr>
            <a:xfrm>
              <a:off x="14661934" y="-235275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0" name="任意多边形 75"/>
            <p:cNvSpPr/>
            <p:nvPr/>
          </p:nvSpPr>
          <p:spPr>
            <a:xfrm>
              <a:off x="14957761" y="-184037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1" name="任意多边形 77"/>
            <p:cNvSpPr/>
            <p:nvPr/>
          </p:nvSpPr>
          <p:spPr>
            <a:xfrm>
              <a:off x="15188373" y="-129552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2" name="任意多边形 79"/>
            <p:cNvSpPr/>
            <p:nvPr/>
          </p:nvSpPr>
          <p:spPr>
            <a:xfrm>
              <a:off x="15350273" y="-72646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3" name="任意多边形 81"/>
            <p:cNvSpPr/>
            <p:nvPr/>
          </p:nvSpPr>
          <p:spPr>
            <a:xfrm>
              <a:off x="15441032" y="-14182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4" name="任意多边形 83"/>
            <p:cNvSpPr/>
            <p:nvPr/>
          </p:nvSpPr>
          <p:spPr>
            <a:xfrm>
              <a:off x="15459249" y="449531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5" name="任意多边形 85"/>
            <p:cNvSpPr/>
            <p:nvPr/>
          </p:nvSpPr>
          <p:spPr>
            <a:xfrm>
              <a:off x="15404671" y="1038652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6" name="任意多边形 87"/>
            <p:cNvSpPr/>
            <p:nvPr/>
          </p:nvSpPr>
          <p:spPr>
            <a:xfrm>
              <a:off x="15278093" y="161659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7" name="任意多边形 89"/>
            <p:cNvSpPr/>
            <p:nvPr/>
          </p:nvSpPr>
          <p:spPr>
            <a:xfrm>
              <a:off x="15081455" y="217461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8" name="任意多边形 91"/>
            <p:cNvSpPr/>
            <p:nvPr/>
          </p:nvSpPr>
          <p:spPr>
            <a:xfrm>
              <a:off x="14817747" y="2704240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9" name="任意多边形 93"/>
            <p:cNvSpPr/>
            <p:nvPr/>
          </p:nvSpPr>
          <p:spPr>
            <a:xfrm>
              <a:off x="14490936" y="319743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0" name="任意多边形 95"/>
            <p:cNvSpPr/>
            <p:nvPr/>
          </p:nvSpPr>
          <p:spPr>
            <a:xfrm>
              <a:off x="14105994" y="364673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1" name="任意多边形 97"/>
            <p:cNvSpPr/>
            <p:nvPr/>
          </p:nvSpPr>
          <p:spPr>
            <a:xfrm>
              <a:off x="13668775" y="404530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2" name="任意多边形 99"/>
            <p:cNvSpPr/>
            <p:nvPr/>
          </p:nvSpPr>
          <p:spPr>
            <a:xfrm>
              <a:off x="13185875" y="438714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3" name="任意多边形 101"/>
            <p:cNvSpPr/>
            <p:nvPr/>
          </p:nvSpPr>
          <p:spPr>
            <a:xfrm>
              <a:off x="12664621" y="466705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4" name="任意多边形 103"/>
            <p:cNvSpPr/>
            <p:nvPr/>
          </p:nvSpPr>
          <p:spPr>
            <a:xfrm>
              <a:off x="12112923" y="488077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5" name="任意多边形 105"/>
            <p:cNvSpPr/>
            <p:nvPr/>
          </p:nvSpPr>
          <p:spPr>
            <a:xfrm>
              <a:off x="11539169" y="502508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6" name="任意多边形 107"/>
            <p:cNvSpPr/>
            <p:nvPr/>
          </p:nvSpPr>
          <p:spPr>
            <a:xfrm>
              <a:off x="10952012" y="509779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7" name="任意多边形 109"/>
            <p:cNvSpPr/>
            <p:nvPr/>
          </p:nvSpPr>
          <p:spPr>
            <a:xfrm>
              <a:off x="10360359" y="509779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8" name="任意多边形 111"/>
            <p:cNvSpPr/>
            <p:nvPr/>
          </p:nvSpPr>
          <p:spPr>
            <a:xfrm>
              <a:off x="9773192" y="502508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9" name="任意多边形 113"/>
            <p:cNvSpPr/>
            <p:nvPr/>
          </p:nvSpPr>
          <p:spPr>
            <a:xfrm>
              <a:off x="9199427" y="488077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0" name="任意多边形 115"/>
            <p:cNvSpPr/>
            <p:nvPr/>
          </p:nvSpPr>
          <p:spPr>
            <a:xfrm>
              <a:off x="8647730" y="466705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1" name="任意多边形 117"/>
            <p:cNvSpPr/>
            <p:nvPr/>
          </p:nvSpPr>
          <p:spPr>
            <a:xfrm>
              <a:off x="8126486" y="438714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2" name="任意多边形 119"/>
            <p:cNvSpPr/>
            <p:nvPr/>
          </p:nvSpPr>
          <p:spPr>
            <a:xfrm>
              <a:off x="7643576" y="404530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3" name="任意多边形 121"/>
            <p:cNvSpPr/>
            <p:nvPr/>
          </p:nvSpPr>
          <p:spPr>
            <a:xfrm>
              <a:off x="7206357" y="364673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4" name="任意多边形 123"/>
            <p:cNvSpPr/>
            <p:nvPr/>
          </p:nvSpPr>
          <p:spPr>
            <a:xfrm>
              <a:off x="6821416" y="319743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5" name="任意多边形 125"/>
            <p:cNvSpPr/>
            <p:nvPr/>
          </p:nvSpPr>
          <p:spPr>
            <a:xfrm>
              <a:off x="6494615" y="2704240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6" name="任意多边形 127"/>
            <p:cNvSpPr/>
            <p:nvPr/>
          </p:nvSpPr>
          <p:spPr>
            <a:xfrm>
              <a:off x="6230908" y="217461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7" name="任意多边形 129"/>
            <p:cNvSpPr/>
            <p:nvPr/>
          </p:nvSpPr>
          <p:spPr>
            <a:xfrm>
              <a:off x="6034259" y="161659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8" name="任意多边形 131"/>
            <p:cNvSpPr/>
            <p:nvPr/>
          </p:nvSpPr>
          <p:spPr>
            <a:xfrm>
              <a:off x="5907692" y="1038652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9" name="任意多边形 133"/>
            <p:cNvSpPr/>
            <p:nvPr/>
          </p:nvSpPr>
          <p:spPr>
            <a:xfrm>
              <a:off x="5853103" y="449531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0" name="任意多边形 135"/>
            <p:cNvSpPr/>
            <p:nvPr/>
          </p:nvSpPr>
          <p:spPr>
            <a:xfrm>
              <a:off x="5871331" y="-14182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1" name="任意多边形 137"/>
            <p:cNvSpPr/>
            <p:nvPr/>
          </p:nvSpPr>
          <p:spPr>
            <a:xfrm>
              <a:off x="5962079" y="-72646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2" name="任意多边形 139"/>
            <p:cNvSpPr/>
            <p:nvPr/>
          </p:nvSpPr>
          <p:spPr>
            <a:xfrm>
              <a:off x="6123989" y="-129552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3" name="任意多边形 141"/>
            <p:cNvSpPr/>
            <p:nvPr/>
          </p:nvSpPr>
          <p:spPr>
            <a:xfrm>
              <a:off x="6354591" y="-184037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4" name="任意多边形 143"/>
            <p:cNvSpPr/>
            <p:nvPr/>
          </p:nvSpPr>
          <p:spPr>
            <a:xfrm>
              <a:off x="6650428" y="-235275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5" name="任意多边形 145"/>
            <p:cNvSpPr/>
            <p:nvPr/>
          </p:nvSpPr>
          <p:spPr>
            <a:xfrm>
              <a:off x="7006972" y="-282489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6" name="任意多边形 147"/>
            <p:cNvSpPr/>
            <p:nvPr/>
          </p:nvSpPr>
          <p:spPr>
            <a:xfrm>
              <a:off x="7418826" y="-324964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7" name="任意多边形 149"/>
            <p:cNvSpPr/>
            <p:nvPr/>
          </p:nvSpPr>
          <p:spPr>
            <a:xfrm>
              <a:off x="7879776" y="-362055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8" name="任意多边形 151"/>
            <p:cNvSpPr/>
            <p:nvPr/>
          </p:nvSpPr>
          <p:spPr>
            <a:xfrm>
              <a:off x="8382802" y="-393201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9" name="任意多边形 153"/>
            <p:cNvSpPr/>
            <p:nvPr/>
          </p:nvSpPr>
          <p:spPr>
            <a:xfrm>
              <a:off x="8920291" y="-417929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0" name="任意多边形 155"/>
            <p:cNvSpPr/>
            <p:nvPr/>
          </p:nvSpPr>
          <p:spPr>
            <a:xfrm>
              <a:off x="9484077" y="-435866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1" name="任意多边形 157"/>
            <p:cNvSpPr/>
            <p:nvPr/>
          </p:nvSpPr>
          <p:spPr>
            <a:xfrm>
              <a:off x="10065646" y="-446737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5226731" y="3558967"/>
            <a:ext cx="723440" cy="775950"/>
            <a:chOff x="4981968" y="4909761"/>
            <a:chExt cx="561350" cy="602097"/>
          </a:xfrm>
          <a:solidFill>
            <a:schemeClr val="bg1"/>
          </a:solidFill>
          <a:effectLst>
            <a:glow rad="50800">
              <a:schemeClr val="bg1">
                <a:alpha val="10000"/>
              </a:schemeClr>
            </a:glow>
          </a:effectLst>
        </p:grpSpPr>
        <p:sp>
          <p:nvSpPr>
            <p:cNvPr id="193" name="任意多边形 494"/>
            <p:cNvSpPr/>
            <p:nvPr/>
          </p:nvSpPr>
          <p:spPr>
            <a:xfrm>
              <a:off x="4981968" y="4909761"/>
              <a:ext cx="561350" cy="194436"/>
            </a:xfrm>
            <a:custGeom>
              <a:avLst/>
              <a:gdLst>
                <a:gd name="connsiteX0" fmla="*/ 280675 w 561350"/>
                <a:gd name="connsiteY0" fmla="*/ 0 h 194436"/>
                <a:gd name="connsiteX1" fmla="*/ 558070 w 561350"/>
                <a:gd name="connsiteY1" fmla="*/ 183869 h 194436"/>
                <a:gd name="connsiteX2" fmla="*/ 561350 w 561350"/>
                <a:gd name="connsiteY2" fmla="*/ 194436 h 194436"/>
                <a:gd name="connsiteX3" fmla="*/ 528660 w 561350"/>
                <a:gd name="connsiteY3" fmla="*/ 194436 h 194436"/>
                <a:gd name="connsiteX4" fmla="*/ 504584 w 561350"/>
                <a:gd name="connsiteY4" fmla="*/ 150079 h 194436"/>
                <a:gd name="connsiteX5" fmla="*/ 280675 w 561350"/>
                <a:gd name="connsiteY5" fmla="*/ 31028 h 194436"/>
                <a:gd name="connsiteX6" fmla="*/ 56766 w 561350"/>
                <a:gd name="connsiteY6" fmla="*/ 150079 h 194436"/>
                <a:gd name="connsiteX7" fmla="*/ 32690 w 561350"/>
                <a:gd name="connsiteY7" fmla="*/ 194436 h 194436"/>
                <a:gd name="connsiteX8" fmla="*/ 0 w 561350"/>
                <a:gd name="connsiteY8" fmla="*/ 194436 h 194436"/>
                <a:gd name="connsiteX9" fmla="*/ 3280 w 561350"/>
                <a:gd name="connsiteY9" fmla="*/ 183869 h 194436"/>
                <a:gd name="connsiteX10" fmla="*/ 280675 w 561350"/>
                <a:gd name="connsiteY10" fmla="*/ 0 h 19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1350" h="194436">
                  <a:moveTo>
                    <a:pt x="280675" y="0"/>
                  </a:moveTo>
                  <a:cubicBezTo>
                    <a:pt x="405375" y="0"/>
                    <a:pt x="512368" y="75817"/>
                    <a:pt x="558070" y="183869"/>
                  </a:cubicBezTo>
                  <a:lnTo>
                    <a:pt x="561350" y="194436"/>
                  </a:lnTo>
                  <a:lnTo>
                    <a:pt x="528660" y="194436"/>
                  </a:lnTo>
                  <a:lnTo>
                    <a:pt x="504584" y="150079"/>
                  </a:lnTo>
                  <a:cubicBezTo>
                    <a:pt x="456059" y="78252"/>
                    <a:pt x="373882" y="31028"/>
                    <a:pt x="280675" y="31028"/>
                  </a:cubicBezTo>
                  <a:cubicBezTo>
                    <a:pt x="187468" y="31028"/>
                    <a:pt x="105292" y="78252"/>
                    <a:pt x="56766" y="150079"/>
                  </a:cubicBezTo>
                  <a:lnTo>
                    <a:pt x="32690" y="194436"/>
                  </a:lnTo>
                  <a:lnTo>
                    <a:pt x="0" y="194436"/>
                  </a:lnTo>
                  <a:lnTo>
                    <a:pt x="3280" y="183869"/>
                  </a:lnTo>
                  <a:cubicBezTo>
                    <a:pt x="48983" y="75817"/>
                    <a:pt x="155975" y="0"/>
                    <a:pt x="28067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4" name="任意多边形 495"/>
            <p:cNvSpPr/>
            <p:nvPr/>
          </p:nvSpPr>
          <p:spPr>
            <a:xfrm>
              <a:off x="5028091" y="5397417"/>
              <a:ext cx="132191" cy="92909"/>
            </a:xfrm>
            <a:custGeom>
              <a:avLst/>
              <a:gdLst>
                <a:gd name="connsiteX0" fmla="*/ 0 w 132191"/>
                <a:gd name="connsiteY0" fmla="*/ 0 h 92909"/>
                <a:gd name="connsiteX1" fmla="*/ 40042 w 132191"/>
                <a:gd name="connsiteY1" fmla="*/ 0 h 92909"/>
                <a:gd name="connsiteX2" fmla="*/ 43618 w 132191"/>
                <a:gd name="connsiteY2" fmla="*/ 4334 h 92909"/>
                <a:gd name="connsiteX3" fmla="*/ 129449 w 132191"/>
                <a:gd name="connsiteY3" fmla="*/ 62202 h 92909"/>
                <a:gd name="connsiteX4" fmla="*/ 132191 w 132191"/>
                <a:gd name="connsiteY4" fmla="*/ 63053 h 92909"/>
                <a:gd name="connsiteX5" fmla="*/ 124191 w 132191"/>
                <a:gd name="connsiteY5" fmla="*/ 92909 h 92909"/>
                <a:gd name="connsiteX6" fmla="*/ 117372 w 132191"/>
                <a:gd name="connsiteY6" fmla="*/ 90792 h 92909"/>
                <a:gd name="connsiteX7" fmla="*/ 21678 w 132191"/>
                <a:gd name="connsiteY7" fmla="*/ 26274 h 92909"/>
                <a:gd name="connsiteX8" fmla="*/ 0 w 132191"/>
                <a:gd name="connsiteY8" fmla="*/ 0 h 92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191" h="92909">
                  <a:moveTo>
                    <a:pt x="0" y="0"/>
                  </a:moveTo>
                  <a:lnTo>
                    <a:pt x="40042" y="0"/>
                  </a:lnTo>
                  <a:lnTo>
                    <a:pt x="43618" y="4334"/>
                  </a:lnTo>
                  <a:cubicBezTo>
                    <a:pt x="68051" y="28767"/>
                    <a:pt x="97144" y="48539"/>
                    <a:pt x="129449" y="62202"/>
                  </a:cubicBezTo>
                  <a:lnTo>
                    <a:pt x="132191" y="63053"/>
                  </a:lnTo>
                  <a:lnTo>
                    <a:pt x="124191" y="92909"/>
                  </a:lnTo>
                  <a:lnTo>
                    <a:pt x="117372" y="90792"/>
                  </a:lnTo>
                  <a:cubicBezTo>
                    <a:pt x="81354" y="75558"/>
                    <a:pt x="48918" y="53514"/>
                    <a:pt x="21678" y="2627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5" name="任意多边形 496"/>
            <p:cNvSpPr/>
            <p:nvPr/>
          </p:nvSpPr>
          <p:spPr>
            <a:xfrm>
              <a:off x="5195981" y="5397408"/>
              <a:ext cx="301221" cy="114450"/>
            </a:xfrm>
            <a:custGeom>
              <a:avLst/>
              <a:gdLst>
                <a:gd name="connsiteX0" fmla="*/ 261179 w 301221"/>
                <a:gd name="connsiteY0" fmla="*/ 0 h 114450"/>
                <a:gd name="connsiteX1" fmla="*/ 301221 w 301221"/>
                <a:gd name="connsiteY1" fmla="*/ 0 h 114450"/>
                <a:gd name="connsiteX2" fmla="*/ 279543 w 301221"/>
                <a:gd name="connsiteY2" fmla="*/ 26274 h 114450"/>
                <a:gd name="connsiteX3" fmla="*/ 66666 w 301221"/>
                <a:gd name="connsiteY3" fmla="*/ 114450 h 114450"/>
                <a:gd name="connsiteX4" fmla="*/ 5993 w 301221"/>
                <a:gd name="connsiteY4" fmla="*/ 108334 h 114450"/>
                <a:gd name="connsiteX5" fmla="*/ 0 w 301221"/>
                <a:gd name="connsiteY5" fmla="*/ 106474 h 114450"/>
                <a:gd name="connsiteX6" fmla="*/ 8000 w 301221"/>
                <a:gd name="connsiteY6" fmla="*/ 76618 h 114450"/>
                <a:gd name="connsiteX7" fmla="*/ 12247 w 301221"/>
                <a:gd name="connsiteY7" fmla="*/ 77936 h 114450"/>
                <a:gd name="connsiteX8" fmla="*/ 66666 w 301221"/>
                <a:gd name="connsiteY8" fmla="*/ 83422 h 114450"/>
                <a:gd name="connsiteX9" fmla="*/ 257603 w 301221"/>
                <a:gd name="connsiteY9" fmla="*/ 4334 h 114450"/>
                <a:gd name="connsiteX10" fmla="*/ 261179 w 301221"/>
                <a:gd name="connsiteY10" fmla="*/ 0 h 11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221" h="114450">
                  <a:moveTo>
                    <a:pt x="261179" y="0"/>
                  </a:moveTo>
                  <a:lnTo>
                    <a:pt x="301221" y="0"/>
                  </a:lnTo>
                  <a:lnTo>
                    <a:pt x="279543" y="26274"/>
                  </a:lnTo>
                  <a:cubicBezTo>
                    <a:pt x="225063" y="80754"/>
                    <a:pt x="149800" y="114450"/>
                    <a:pt x="66666" y="114450"/>
                  </a:cubicBezTo>
                  <a:cubicBezTo>
                    <a:pt x="45883" y="114450"/>
                    <a:pt x="25592" y="112344"/>
                    <a:pt x="5993" y="108334"/>
                  </a:cubicBezTo>
                  <a:lnTo>
                    <a:pt x="0" y="106474"/>
                  </a:lnTo>
                  <a:lnTo>
                    <a:pt x="8000" y="76618"/>
                  </a:lnTo>
                  <a:lnTo>
                    <a:pt x="12247" y="77936"/>
                  </a:lnTo>
                  <a:cubicBezTo>
                    <a:pt x="29825" y="81533"/>
                    <a:pt x="48025" y="83422"/>
                    <a:pt x="66666" y="83422"/>
                  </a:cubicBezTo>
                  <a:cubicBezTo>
                    <a:pt x="141232" y="83422"/>
                    <a:pt x="208738" y="53199"/>
                    <a:pt x="257603" y="4334"/>
                  </a:cubicBezTo>
                  <a:lnTo>
                    <a:pt x="26117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96" name="椭圆 195"/>
          <p:cNvSpPr/>
          <p:nvPr/>
        </p:nvSpPr>
        <p:spPr>
          <a:xfrm>
            <a:off x="5092699" y="4757475"/>
            <a:ext cx="991504" cy="991502"/>
          </a:xfrm>
          <a:prstGeom prst="ellipse">
            <a:avLst/>
          </a:prstGeom>
          <a:gradFill flip="none" rotWithShape="1">
            <a:gsLst>
              <a:gs pos="65000">
                <a:srgbClr val="0D69FF">
                  <a:alpha val="0"/>
                </a:srgbClr>
              </a:gs>
              <a:gs pos="100000">
                <a:srgbClr val="0D69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97" name="椭圆 196"/>
          <p:cNvSpPr/>
          <p:nvPr/>
        </p:nvSpPr>
        <p:spPr>
          <a:xfrm>
            <a:off x="5166532" y="4831310"/>
            <a:ext cx="843838" cy="843836"/>
          </a:xfrm>
          <a:prstGeom prst="ellipse">
            <a:avLst/>
          </a:prstGeom>
          <a:noFill/>
          <a:ln>
            <a:solidFill>
              <a:srgbClr val="62FFFF"/>
            </a:solidFill>
          </a:ln>
          <a:effectLst>
            <a:glow rad="38100">
              <a:srgbClr val="01E2BC">
                <a:alpha val="1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98" name="组合 197"/>
          <p:cNvGrpSpPr/>
          <p:nvPr/>
        </p:nvGrpSpPr>
        <p:grpSpPr>
          <a:xfrm>
            <a:off x="5257124" y="4922056"/>
            <a:ext cx="662654" cy="662342"/>
            <a:chOff x="5853103" y="-4503799"/>
            <a:chExt cx="9790876" cy="9786315"/>
          </a:xfrm>
          <a:solidFill>
            <a:srgbClr val="01E2BC"/>
          </a:solidFill>
        </p:grpSpPr>
        <p:sp>
          <p:nvSpPr>
            <p:cNvPr id="199" name="任意多边形 57"/>
            <p:cNvSpPr/>
            <p:nvPr/>
          </p:nvSpPr>
          <p:spPr>
            <a:xfrm>
              <a:off x="10656176" y="-4503799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0" name="任意多边形 59"/>
            <p:cNvSpPr/>
            <p:nvPr/>
          </p:nvSpPr>
          <p:spPr>
            <a:xfrm>
              <a:off x="11246705" y="-446738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1" name="任意多边形 61"/>
            <p:cNvSpPr/>
            <p:nvPr/>
          </p:nvSpPr>
          <p:spPr>
            <a:xfrm>
              <a:off x="11828274" y="-435866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2" name="任意多边形 63"/>
            <p:cNvSpPr/>
            <p:nvPr/>
          </p:nvSpPr>
          <p:spPr>
            <a:xfrm>
              <a:off x="12392071" y="-417929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3" name="任意多边形 65"/>
            <p:cNvSpPr/>
            <p:nvPr/>
          </p:nvSpPr>
          <p:spPr>
            <a:xfrm>
              <a:off x="12929560" y="-393201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4" name="任意多边形 67"/>
            <p:cNvSpPr/>
            <p:nvPr/>
          </p:nvSpPr>
          <p:spPr>
            <a:xfrm>
              <a:off x="13432586" y="-362055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5" name="任意多边形 69"/>
            <p:cNvSpPr/>
            <p:nvPr/>
          </p:nvSpPr>
          <p:spPr>
            <a:xfrm>
              <a:off x="13893525" y="-3249642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6" name="任意多边形 71"/>
            <p:cNvSpPr/>
            <p:nvPr/>
          </p:nvSpPr>
          <p:spPr>
            <a:xfrm>
              <a:off x="14305379" y="-2824892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7" name="任意多边形 73"/>
            <p:cNvSpPr/>
            <p:nvPr/>
          </p:nvSpPr>
          <p:spPr>
            <a:xfrm>
              <a:off x="14661934" y="-235275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8" name="任意多边形 75"/>
            <p:cNvSpPr/>
            <p:nvPr/>
          </p:nvSpPr>
          <p:spPr>
            <a:xfrm>
              <a:off x="14957761" y="-184037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9" name="任意多边形 77"/>
            <p:cNvSpPr/>
            <p:nvPr/>
          </p:nvSpPr>
          <p:spPr>
            <a:xfrm>
              <a:off x="15188373" y="-129552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0" name="任意多边形 79"/>
            <p:cNvSpPr/>
            <p:nvPr/>
          </p:nvSpPr>
          <p:spPr>
            <a:xfrm>
              <a:off x="15350273" y="-72646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1" name="任意多边形 81"/>
            <p:cNvSpPr/>
            <p:nvPr/>
          </p:nvSpPr>
          <p:spPr>
            <a:xfrm>
              <a:off x="15441032" y="-14182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2" name="任意多边形 83"/>
            <p:cNvSpPr/>
            <p:nvPr/>
          </p:nvSpPr>
          <p:spPr>
            <a:xfrm>
              <a:off x="15459249" y="449531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3" name="任意多边形 85"/>
            <p:cNvSpPr/>
            <p:nvPr/>
          </p:nvSpPr>
          <p:spPr>
            <a:xfrm>
              <a:off x="15404671" y="1038652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4" name="任意多边形 87"/>
            <p:cNvSpPr/>
            <p:nvPr/>
          </p:nvSpPr>
          <p:spPr>
            <a:xfrm>
              <a:off x="15278093" y="161659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5" name="任意多边形 89"/>
            <p:cNvSpPr/>
            <p:nvPr/>
          </p:nvSpPr>
          <p:spPr>
            <a:xfrm>
              <a:off x="15081455" y="217461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6" name="任意多边形 91"/>
            <p:cNvSpPr/>
            <p:nvPr/>
          </p:nvSpPr>
          <p:spPr>
            <a:xfrm>
              <a:off x="14817747" y="2704240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7" name="任意多边形 93"/>
            <p:cNvSpPr/>
            <p:nvPr/>
          </p:nvSpPr>
          <p:spPr>
            <a:xfrm>
              <a:off x="14490936" y="319743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8" name="任意多边形 95"/>
            <p:cNvSpPr/>
            <p:nvPr/>
          </p:nvSpPr>
          <p:spPr>
            <a:xfrm>
              <a:off x="14105994" y="364673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9" name="任意多边形 97"/>
            <p:cNvSpPr/>
            <p:nvPr/>
          </p:nvSpPr>
          <p:spPr>
            <a:xfrm>
              <a:off x="13668775" y="404530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0" name="任意多边形 99"/>
            <p:cNvSpPr/>
            <p:nvPr/>
          </p:nvSpPr>
          <p:spPr>
            <a:xfrm>
              <a:off x="13185875" y="438714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1" name="任意多边形 101"/>
            <p:cNvSpPr/>
            <p:nvPr/>
          </p:nvSpPr>
          <p:spPr>
            <a:xfrm>
              <a:off x="12664621" y="466705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2" name="任意多边形 103"/>
            <p:cNvSpPr/>
            <p:nvPr/>
          </p:nvSpPr>
          <p:spPr>
            <a:xfrm>
              <a:off x="12112923" y="488077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3" name="任意多边形 105"/>
            <p:cNvSpPr/>
            <p:nvPr/>
          </p:nvSpPr>
          <p:spPr>
            <a:xfrm>
              <a:off x="11539169" y="502508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4" name="任意多边形 107"/>
            <p:cNvSpPr/>
            <p:nvPr/>
          </p:nvSpPr>
          <p:spPr>
            <a:xfrm>
              <a:off x="10952012" y="509779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5" name="任意多边形 109"/>
            <p:cNvSpPr/>
            <p:nvPr/>
          </p:nvSpPr>
          <p:spPr>
            <a:xfrm>
              <a:off x="10360359" y="509779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6" name="任意多边形 111"/>
            <p:cNvSpPr/>
            <p:nvPr/>
          </p:nvSpPr>
          <p:spPr>
            <a:xfrm>
              <a:off x="9773192" y="502508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7" name="任意多边形 113"/>
            <p:cNvSpPr/>
            <p:nvPr/>
          </p:nvSpPr>
          <p:spPr>
            <a:xfrm>
              <a:off x="9199427" y="488077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8" name="任意多边形 115"/>
            <p:cNvSpPr/>
            <p:nvPr/>
          </p:nvSpPr>
          <p:spPr>
            <a:xfrm>
              <a:off x="8647730" y="466705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9" name="任意多边形 117"/>
            <p:cNvSpPr/>
            <p:nvPr/>
          </p:nvSpPr>
          <p:spPr>
            <a:xfrm>
              <a:off x="8126486" y="438714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0" name="任意多边形 119"/>
            <p:cNvSpPr/>
            <p:nvPr/>
          </p:nvSpPr>
          <p:spPr>
            <a:xfrm>
              <a:off x="7643576" y="4045305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1" name="任意多边形 121"/>
            <p:cNvSpPr/>
            <p:nvPr/>
          </p:nvSpPr>
          <p:spPr>
            <a:xfrm>
              <a:off x="7206357" y="3646736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2" name="任意多边形 123"/>
            <p:cNvSpPr/>
            <p:nvPr/>
          </p:nvSpPr>
          <p:spPr>
            <a:xfrm>
              <a:off x="6821416" y="319743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3" name="任意多边形 125"/>
            <p:cNvSpPr/>
            <p:nvPr/>
          </p:nvSpPr>
          <p:spPr>
            <a:xfrm>
              <a:off x="6494615" y="2704240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4" name="任意多边形 127"/>
            <p:cNvSpPr/>
            <p:nvPr/>
          </p:nvSpPr>
          <p:spPr>
            <a:xfrm>
              <a:off x="6230908" y="217461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5" name="任意多边形 129"/>
            <p:cNvSpPr/>
            <p:nvPr/>
          </p:nvSpPr>
          <p:spPr>
            <a:xfrm>
              <a:off x="6034259" y="161659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6" name="任意多边形 131"/>
            <p:cNvSpPr/>
            <p:nvPr/>
          </p:nvSpPr>
          <p:spPr>
            <a:xfrm>
              <a:off x="5907692" y="1038652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7" name="任意多边形 133"/>
            <p:cNvSpPr/>
            <p:nvPr/>
          </p:nvSpPr>
          <p:spPr>
            <a:xfrm>
              <a:off x="5853103" y="449531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8" name="任意多边形 135"/>
            <p:cNvSpPr/>
            <p:nvPr/>
          </p:nvSpPr>
          <p:spPr>
            <a:xfrm>
              <a:off x="5871331" y="-14182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9" name="任意多边形 137"/>
            <p:cNvSpPr/>
            <p:nvPr/>
          </p:nvSpPr>
          <p:spPr>
            <a:xfrm>
              <a:off x="5962079" y="-72646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0" name="任意多边形 139"/>
            <p:cNvSpPr/>
            <p:nvPr/>
          </p:nvSpPr>
          <p:spPr>
            <a:xfrm>
              <a:off x="6123989" y="-129552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1" name="任意多边形 141"/>
            <p:cNvSpPr/>
            <p:nvPr/>
          </p:nvSpPr>
          <p:spPr>
            <a:xfrm>
              <a:off x="6354591" y="-184037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2" name="任意多边形 143"/>
            <p:cNvSpPr/>
            <p:nvPr/>
          </p:nvSpPr>
          <p:spPr>
            <a:xfrm>
              <a:off x="6650428" y="-235275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3" name="任意多边形 145"/>
            <p:cNvSpPr/>
            <p:nvPr/>
          </p:nvSpPr>
          <p:spPr>
            <a:xfrm>
              <a:off x="7006972" y="-282489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4" name="任意多边形 147"/>
            <p:cNvSpPr/>
            <p:nvPr/>
          </p:nvSpPr>
          <p:spPr>
            <a:xfrm>
              <a:off x="7418826" y="-324964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5" name="任意多边形 149"/>
            <p:cNvSpPr/>
            <p:nvPr/>
          </p:nvSpPr>
          <p:spPr>
            <a:xfrm>
              <a:off x="7879776" y="-362055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0" tIns="42670" rIns="42670" bIns="4267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9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6" name="任意多边形 151"/>
            <p:cNvSpPr/>
            <p:nvPr/>
          </p:nvSpPr>
          <p:spPr>
            <a:xfrm>
              <a:off x="8382802" y="-3932017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7" name="任意多边形 153"/>
            <p:cNvSpPr/>
            <p:nvPr/>
          </p:nvSpPr>
          <p:spPr>
            <a:xfrm>
              <a:off x="8920291" y="-4179298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8" name="任意多边形 155"/>
            <p:cNvSpPr/>
            <p:nvPr/>
          </p:nvSpPr>
          <p:spPr>
            <a:xfrm>
              <a:off x="9484077" y="-4358663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9" name="任意多边形 157"/>
            <p:cNvSpPr/>
            <p:nvPr/>
          </p:nvSpPr>
          <p:spPr>
            <a:xfrm>
              <a:off x="10065646" y="-4467374"/>
              <a:ext cx="184730" cy="184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590" tIns="37590" rIns="37590" bIns="375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5226731" y="4865250"/>
            <a:ext cx="723440" cy="775950"/>
            <a:chOff x="4981968" y="4909761"/>
            <a:chExt cx="561350" cy="602097"/>
          </a:xfrm>
          <a:solidFill>
            <a:schemeClr val="bg1"/>
          </a:solidFill>
          <a:effectLst>
            <a:glow rad="50800">
              <a:schemeClr val="bg1">
                <a:alpha val="10000"/>
              </a:schemeClr>
            </a:glow>
          </a:effectLst>
        </p:grpSpPr>
        <p:sp>
          <p:nvSpPr>
            <p:cNvPr id="251" name="任意多边形 553"/>
            <p:cNvSpPr/>
            <p:nvPr/>
          </p:nvSpPr>
          <p:spPr>
            <a:xfrm>
              <a:off x="4981968" y="4909761"/>
              <a:ext cx="561350" cy="194436"/>
            </a:xfrm>
            <a:custGeom>
              <a:avLst/>
              <a:gdLst>
                <a:gd name="connsiteX0" fmla="*/ 280675 w 561350"/>
                <a:gd name="connsiteY0" fmla="*/ 0 h 194436"/>
                <a:gd name="connsiteX1" fmla="*/ 558070 w 561350"/>
                <a:gd name="connsiteY1" fmla="*/ 183869 h 194436"/>
                <a:gd name="connsiteX2" fmla="*/ 561350 w 561350"/>
                <a:gd name="connsiteY2" fmla="*/ 194436 h 194436"/>
                <a:gd name="connsiteX3" fmla="*/ 528660 w 561350"/>
                <a:gd name="connsiteY3" fmla="*/ 194436 h 194436"/>
                <a:gd name="connsiteX4" fmla="*/ 504584 w 561350"/>
                <a:gd name="connsiteY4" fmla="*/ 150079 h 194436"/>
                <a:gd name="connsiteX5" fmla="*/ 280675 w 561350"/>
                <a:gd name="connsiteY5" fmla="*/ 31028 h 194436"/>
                <a:gd name="connsiteX6" fmla="*/ 56766 w 561350"/>
                <a:gd name="connsiteY6" fmla="*/ 150079 h 194436"/>
                <a:gd name="connsiteX7" fmla="*/ 32690 w 561350"/>
                <a:gd name="connsiteY7" fmla="*/ 194436 h 194436"/>
                <a:gd name="connsiteX8" fmla="*/ 0 w 561350"/>
                <a:gd name="connsiteY8" fmla="*/ 194436 h 194436"/>
                <a:gd name="connsiteX9" fmla="*/ 3280 w 561350"/>
                <a:gd name="connsiteY9" fmla="*/ 183869 h 194436"/>
                <a:gd name="connsiteX10" fmla="*/ 280675 w 561350"/>
                <a:gd name="connsiteY10" fmla="*/ 0 h 19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1350" h="194436">
                  <a:moveTo>
                    <a:pt x="280675" y="0"/>
                  </a:moveTo>
                  <a:cubicBezTo>
                    <a:pt x="405375" y="0"/>
                    <a:pt x="512368" y="75817"/>
                    <a:pt x="558070" y="183869"/>
                  </a:cubicBezTo>
                  <a:lnTo>
                    <a:pt x="561350" y="194436"/>
                  </a:lnTo>
                  <a:lnTo>
                    <a:pt x="528660" y="194436"/>
                  </a:lnTo>
                  <a:lnTo>
                    <a:pt x="504584" y="150079"/>
                  </a:lnTo>
                  <a:cubicBezTo>
                    <a:pt x="456059" y="78252"/>
                    <a:pt x="373882" y="31028"/>
                    <a:pt x="280675" y="31028"/>
                  </a:cubicBezTo>
                  <a:cubicBezTo>
                    <a:pt x="187468" y="31028"/>
                    <a:pt x="105292" y="78252"/>
                    <a:pt x="56766" y="150079"/>
                  </a:cubicBezTo>
                  <a:lnTo>
                    <a:pt x="32690" y="194436"/>
                  </a:lnTo>
                  <a:lnTo>
                    <a:pt x="0" y="194436"/>
                  </a:lnTo>
                  <a:lnTo>
                    <a:pt x="3280" y="183869"/>
                  </a:lnTo>
                  <a:cubicBezTo>
                    <a:pt x="48983" y="75817"/>
                    <a:pt x="155975" y="0"/>
                    <a:pt x="28067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52" name="任意多边形 554"/>
            <p:cNvSpPr/>
            <p:nvPr/>
          </p:nvSpPr>
          <p:spPr>
            <a:xfrm>
              <a:off x="5028091" y="5397417"/>
              <a:ext cx="132191" cy="92909"/>
            </a:xfrm>
            <a:custGeom>
              <a:avLst/>
              <a:gdLst>
                <a:gd name="connsiteX0" fmla="*/ 0 w 132191"/>
                <a:gd name="connsiteY0" fmla="*/ 0 h 92909"/>
                <a:gd name="connsiteX1" fmla="*/ 40042 w 132191"/>
                <a:gd name="connsiteY1" fmla="*/ 0 h 92909"/>
                <a:gd name="connsiteX2" fmla="*/ 43618 w 132191"/>
                <a:gd name="connsiteY2" fmla="*/ 4334 h 92909"/>
                <a:gd name="connsiteX3" fmla="*/ 129449 w 132191"/>
                <a:gd name="connsiteY3" fmla="*/ 62202 h 92909"/>
                <a:gd name="connsiteX4" fmla="*/ 132191 w 132191"/>
                <a:gd name="connsiteY4" fmla="*/ 63053 h 92909"/>
                <a:gd name="connsiteX5" fmla="*/ 124191 w 132191"/>
                <a:gd name="connsiteY5" fmla="*/ 92909 h 92909"/>
                <a:gd name="connsiteX6" fmla="*/ 117372 w 132191"/>
                <a:gd name="connsiteY6" fmla="*/ 90792 h 92909"/>
                <a:gd name="connsiteX7" fmla="*/ 21678 w 132191"/>
                <a:gd name="connsiteY7" fmla="*/ 26274 h 92909"/>
                <a:gd name="connsiteX8" fmla="*/ 0 w 132191"/>
                <a:gd name="connsiteY8" fmla="*/ 0 h 92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191" h="92909">
                  <a:moveTo>
                    <a:pt x="0" y="0"/>
                  </a:moveTo>
                  <a:lnTo>
                    <a:pt x="40042" y="0"/>
                  </a:lnTo>
                  <a:lnTo>
                    <a:pt x="43618" y="4334"/>
                  </a:lnTo>
                  <a:cubicBezTo>
                    <a:pt x="68051" y="28767"/>
                    <a:pt x="97144" y="48539"/>
                    <a:pt x="129449" y="62202"/>
                  </a:cubicBezTo>
                  <a:lnTo>
                    <a:pt x="132191" y="63053"/>
                  </a:lnTo>
                  <a:lnTo>
                    <a:pt x="124191" y="92909"/>
                  </a:lnTo>
                  <a:lnTo>
                    <a:pt x="117372" y="90792"/>
                  </a:lnTo>
                  <a:cubicBezTo>
                    <a:pt x="81354" y="75558"/>
                    <a:pt x="48918" y="53514"/>
                    <a:pt x="21678" y="2627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53" name="任意多边形 555"/>
            <p:cNvSpPr/>
            <p:nvPr/>
          </p:nvSpPr>
          <p:spPr>
            <a:xfrm>
              <a:off x="5195981" y="5397408"/>
              <a:ext cx="301221" cy="114450"/>
            </a:xfrm>
            <a:custGeom>
              <a:avLst/>
              <a:gdLst>
                <a:gd name="connsiteX0" fmla="*/ 261179 w 301221"/>
                <a:gd name="connsiteY0" fmla="*/ 0 h 114450"/>
                <a:gd name="connsiteX1" fmla="*/ 301221 w 301221"/>
                <a:gd name="connsiteY1" fmla="*/ 0 h 114450"/>
                <a:gd name="connsiteX2" fmla="*/ 279543 w 301221"/>
                <a:gd name="connsiteY2" fmla="*/ 26274 h 114450"/>
                <a:gd name="connsiteX3" fmla="*/ 66666 w 301221"/>
                <a:gd name="connsiteY3" fmla="*/ 114450 h 114450"/>
                <a:gd name="connsiteX4" fmla="*/ 5993 w 301221"/>
                <a:gd name="connsiteY4" fmla="*/ 108334 h 114450"/>
                <a:gd name="connsiteX5" fmla="*/ 0 w 301221"/>
                <a:gd name="connsiteY5" fmla="*/ 106474 h 114450"/>
                <a:gd name="connsiteX6" fmla="*/ 8000 w 301221"/>
                <a:gd name="connsiteY6" fmla="*/ 76618 h 114450"/>
                <a:gd name="connsiteX7" fmla="*/ 12247 w 301221"/>
                <a:gd name="connsiteY7" fmla="*/ 77936 h 114450"/>
                <a:gd name="connsiteX8" fmla="*/ 66666 w 301221"/>
                <a:gd name="connsiteY8" fmla="*/ 83422 h 114450"/>
                <a:gd name="connsiteX9" fmla="*/ 257603 w 301221"/>
                <a:gd name="connsiteY9" fmla="*/ 4334 h 114450"/>
                <a:gd name="connsiteX10" fmla="*/ 261179 w 301221"/>
                <a:gd name="connsiteY10" fmla="*/ 0 h 11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221" h="114450">
                  <a:moveTo>
                    <a:pt x="261179" y="0"/>
                  </a:moveTo>
                  <a:lnTo>
                    <a:pt x="301221" y="0"/>
                  </a:lnTo>
                  <a:lnTo>
                    <a:pt x="279543" y="26274"/>
                  </a:lnTo>
                  <a:cubicBezTo>
                    <a:pt x="225063" y="80754"/>
                    <a:pt x="149800" y="114450"/>
                    <a:pt x="66666" y="114450"/>
                  </a:cubicBezTo>
                  <a:cubicBezTo>
                    <a:pt x="45883" y="114450"/>
                    <a:pt x="25592" y="112344"/>
                    <a:pt x="5993" y="108334"/>
                  </a:cubicBezTo>
                  <a:lnTo>
                    <a:pt x="0" y="106474"/>
                  </a:lnTo>
                  <a:lnTo>
                    <a:pt x="8000" y="76618"/>
                  </a:lnTo>
                  <a:lnTo>
                    <a:pt x="12247" y="77936"/>
                  </a:lnTo>
                  <a:cubicBezTo>
                    <a:pt x="29825" y="81533"/>
                    <a:pt x="48025" y="83422"/>
                    <a:pt x="66666" y="83422"/>
                  </a:cubicBezTo>
                  <a:cubicBezTo>
                    <a:pt x="141232" y="83422"/>
                    <a:pt x="208738" y="53199"/>
                    <a:pt x="257603" y="4334"/>
                  </a:cubicBezTo>
                  <a:lnTo>
                    <a:pt x="26117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54" name="文本框 253"/>
          <p:cNvSpPr txBox="1"/>
          <p:nvPr/>
        </p:nvSpPr>
        <p:spPr>
          <a:xfrm flipH="1">
            <a:off x="5306425" y="2395055"/>
            <a:ext cx="562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5" name="文本框 254"/>
          <p:cNvSpPr txBox="1"/>
          <p:nvPr/>
        </p:nvSpPr>
        <p:spPr>
          <a:xfrm flipH="1">
            <a:off x="5297175" y="3712944"/>
            <a:ext cx="562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" name="文本框 255"/>
          <p:cNvSpPr txBox="1"/>
          <p:nvPr/>
        </p:nvSpPr>
        <p:spPr>
          <a:xfrm flipH="1">
            <a:off x="5301985" y="5019227"/>
            <a:ext cx="562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3" name="组合 262"/>
          <p:cNvGrpSpPr/>
          <p:nvPr/>
        </p:nvGrpSpPr>
        <p:grpSpPr>
          <a:xfrm>
            <a:off x="520065" y="418465"/>
            <a:ext cx="8935720" cy="711200"/>
            <a:chOff x="520218" y="418450"/>
            <a:chExt cx="5280259" cy="711098"/>
          </a:xfrm>
        </p:grpSpPr>
        <p:sp>
          <p:nvSpPr>
            <p:cNvPr id="264" name="矩形: 圆角 3"/>
            <p:cNvSpPr/>
            <p:nvPr/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7" name="文本框 266"/>
            <p:cNvSpPr txBox="1"/>
            <p:nvPr/>
          </p:nvSpPr>
          <p:spPr>
            <a:xfrm>
              <a:off x="1302012" y="418450"/>
              <a:ext cx="4498465" cy="5218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新经济的实质：信息化、全球化、可持续发展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6" name="椭圆 106"/>
            <p:cNvSpPr/>
            <p:nvPr/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58" name="文本框 257"/>
          <p:cNvSpPr txBox="1"/>
          <p:nvPr/>
        </p:nvSpPr>
        <p:spPr>
          <a:xfrm>
            <a:off x="8909685" y="3219450"/>
            <a:ext cx="218122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b="1">
                <a:solidFill>
                  <a:schemeClr val="bg1"/>
                </a:solidFill>
              </a:rPr>
              <a:t>  </a:t>
            </a:r>
            <a:r>
              <a:rPr lang="zh-CN" altLang="en-US" b="1">
                <a:solidFill>
                  <a:schemeClr val="bg1"/>
                </a:solidFill>
              </a:rPr>
              <a:t>通俗地讲，新经济就是我们一直追求的“</a:t>
            </a:r>
            <a:r>
              <a:rPr lang="zh-CN" altLang="en-US" b="1">
                <a:solidFill>
                  <a:srgbClr val="FF0000"/>
                </a:solidFill>
              </a:rPr>
              <a:t>持续、快速、健康</a:t>
            </a:r>
            <a:r>
              <a:rPr lang="zh-CN" altLang="en-US" b="1">
                <a:solidFill>
                  <a:schemeClr val="bg1"/>
                </a:solidFill>
              </a:rPr>
              <a:t>”发展的高质量经济。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361440" y="5033645"/>
            <a:ext cx="37312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zh-CN" altLang="en-US" sz="140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rPr>
              <a:t>在科技进步和全球经济一体化的基础上经济可以</a:t>
            </a:r>
            <a:r>
              <a:rPr lang="zh-CN" altLang="en-US" sz="140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+mn-ea"/>
              </a:rPr>
              <a:t>长期高增长、低通胀、低失业</a:t>
            </a:r>
            <a:endParaRPr lang="zh-CN" altLang="en-US" sz="140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59" name="文本框 258"/>
          <p:cNvSpPr txBox="1"/>
          <p:nvPr/>
        </p:nvSpPr>
        <p:spPr>
          <a:xfrm>
            <a:off x="5949950" y="1948180"/>
            <a:ext cx="2926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以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信息技术</a:t>
            </a:r>
            <a:r>
              <a:rPr lang="zh-CN" altLang="en-US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革命和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制度创新</a:t>
            </a:r>
            <a:endParaRPr lang="zh-CN" altLang="en-US" b="1" dirty="0">
              <a:solidFill>
                <a:srgbClr val="FF0000"/>
              </a:solidFill>
              <a:latin typeface="Arial" panose="020B0604020202020204"/>
              <a:ea typeface="微软雅黑" panose="020B0503020204020204" pitchFamily="34" charset="-122"/>
              <a:sym typeface="+mn-ea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为基础</a:t>
            </a:r>
            <a:endParaRPr lang="zh-CN" altLang="en-US"/>
          </a:p>
        </p:txBody>
      </p:sp>
      <p:sp>
        <p:nvSpPr>
          <p:cNvPr id="260" name="文本框 259"/>
          <p:cNvSpPr txBox="1"/>
          <p:nvPr/>
        </p:nvSpPr>
        <p:spPr>
          <a:xfrm>
            <a:off x="6010275" y="3362325"/>
            <a:ext cx="271145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sym typeface="+mn-ea"/>
              </a:rPr>
              <a:t>促成新经济的现实环境是</a:t>
            </a:r>
            <a:endParaRPr lang="zh-CN" altLang="en-US" b="1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sym typeface="+mn-ea"/>
            </a:endParaRPr>
          </a:p>
          <a:p>
            <a:r>
              <a:rPr lang="zh-CN" altLang="en-US" b="1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全球经济一体化</a:t>
            </a:r>
            <a:endParaRPr lang="zh-CN" altLang="en-US" b="1"/>
          </a:p>
        </p:txBody>
      </p:sp>
      <p:sp>
        <p:nvSpPr>
          <p:cNvPr id="261" name="文本框 260"/>
          <p:cNvSpPr txBox="1"/>
          <p:nvPr/>
        </p:nvSpPr>
        <p:spPr>
          <a:xfrm>
            <a:off x="6050915" y="4644390"/>
            <a:ext cx="26974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+mn-ea"/>
              </a:rPr>
              <a:t>经济发展可长期保持</a:t>
            </a:r>
            <a:endParaRPr lang="zh-CN" altLang="en-US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+mn-ea"/>
            </a:endParaRPr>
          </a:p>
          <a:p>
            <a:r>
              <a:rPr lang="zh-CN" altLang="en-US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+mn-ea"/>
              </a:rPr>
              <a:t>高增长、低通胀、低失业</a:t>
            </a:r>
            <a:endParaRPr lang="zh-CN" altLang="en-US"/>
          </a:p>
        </p:txBody>
      </p:sp>
      <p:sp>
        <p:nvSpPr>
          <p:cNvPr id="262" name="文本框 261"/>
          <p:cNvSpPr txBox="1"/>
          <p:nvPr/>
        </p:nvSpPr>
        <p:spPr>
          <a:xfrm>
            <a:off x="1052830" y="3714115"/>
            <a:ext cx="39795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zh-CN" altLang="en-US" sz="1400" b="1">
                <a:solidFill>
                  <a:schemeClr val="bg1"/>
                </a:solidFill>
              </a:rPr>
              <a:t>信息领域的技术革命所带来的全球信息化</a:t>
            </a:r>
            <a:endParaRPr lang="zh-CN" altLang="en-US" sz="1400" b="1">
              <a:solidFill>
                <a:schemeClr val="bg1"/>
              </a:solidFill>
            </a:endParaRPr>
          </a:p>
          <a:p>
            <a:pPr algn="r"/>
            <a:r>
              <a:rPr lang="zh-CN" altLang="en-US" sz="1400" b="1">
                <a:solidFill>
                  <a:schemeClr val="bg1"/>
                </a:solidFill>
              </a:rPr>
              <a:t>导致各国的经济边界日益弱化</a:t>
            </a:r>
            <a:endParaRPr lang="zh-CN" altLang="en-US" sz="14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3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3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3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8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-21600000">
                                      <p:cBhvr>
                                        <p:cTn id="78" dur="5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45" presetClass="entr" presetSubtype="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03" dur="5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-21600000">
                                      <p:cBhvr>
                                        <p:cTn id="128" dur="5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45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0" presetClass="entr" presetSubtype="0" decel="100000" fill="hold" grpId="0" nodeType="click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0" presetClass="entr" presetSubtype="0" decel="100000" fill="hold" grpId="0" nodeType="click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0" presetClass="entr" presetSubtype="0" decel="100000" fill="hold" grpId="0" nodeType="click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2" fill="hold" grpId="0" nodeType="click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2" fill="hold" grpId="0" nodeType="click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5" grpId="0"/>
      <p:bldP spid="46" grpId="0"/>
      <p:bldP spid="80" grpId="0" animBg="1"/>
      <p:bldP spid="81" grpId="0" animBg="1"/>
      <p:bldP spid="138" grpId="0" animBg="1"/>
      <p:bldP spid="139" grpId="0" animBg="1"/>
      <p:bldP spid="196" grpId="0" animBg="1"/>
      <p:bldP spid="197" grpId="0" animBg="1"/>
      <p:bldP spid="254" grpId="0"/>
      <p:bldP spid="255" grpId="0"/>
      <p:bldP spid="256" grpId="0"/>
      <p:bldP spid="262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Sľíḋ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ṥľîḓe"/>
          <p:cNvSpPr>
            <a:spLocks noGrp="1"/>
          </p:cNvSpPr>
          <p:nvPr>
            <p:ph type="title"/>
          </p:nvPr>
        </p:nvSpPr>
        <p:spPr>
          <a:xfrm>
            <a:off x="6761538" y="2736306"/>
            <a:ext cx="5419185" cy="895350"/>
          </a:xfrm>
        </p:spPr>
        <p:txBody>
          <a:bodyPr>
            <a:normAutofit/>
          </a:bodyPr>
          <a:lstStyle/>
          <a:p>
            <a:r>
              <a:rPr lang="zh-CN" altLang="en-US" sz="4400" dirty="0">
                <a:ea typeface="微软雅黑" panose="020B0503020204020204" pitchFamily="34" charset="-122"/>
              </a:rPr>
              <a:t>新经济</a:t>
            </a:r>
            <a:r>
              <a:rPr lang="en-US" altLang="zh-CN" sz="4400" dirty="0">
                <a:ea typeface="微软雅黑" panose="020B0503020204020204" pitchFamily="34" charset="-122"/>
              </a:rPr>
              <a:t>“</a:t>
            </a:r>
            <a:r>
              <a:rPr lang="zh-CN" altLang="en-US" sz="4400" dirty="0">
                <a:ea typeface="微软雅黑" panose="020B0503020204020204" pitchFamily="34" charset="-122"/>
              </a:rPr>
              <a:t>新</a:t>
            </a:r>
            <a:r>
              <a:rPr lang="en-US" altLang="zh-CN" sz="4400" dirty="0">
                <a:ea typeface="微软雅黑" panose="020B0503020204020204" pitchFamily="34" charset="-122"/>
              </a:rPr>
              <a:t>”</a:t>
            </a:r>
            <a:r>
              <a:rPr lang="zh-CN" altLang="en-US" sz="4400" dirty="0">
                <a:ea typeface="微软雅黑" panose="020B0503020204020204" pitchFamily="34" charset="-122"/>
              </a:rPr>
              <a:t>的表现</a:t>
            </a:r>
            <a:endParaRPr lang="zh-CN" altLang="en-US" sz="4400" dirty="0">
              <a:ea typeface="微软雅黑" panose="020B0503020204020204" pitchFamily="34" charset="-122"/>
            </a:endParaRPr>
          </a:p>
        </p:txBody>
      </p:sp>
      <p:sp>
        <p:nvSpPr>
          <p:cNvPr id="9" name="iṧļidè"/>
          <p:cNvSpPr txBox="1"/>
          <p:nvPr/>
        </p:nvSpPr>
        <p:spPr>
          <a:xfrm>
            <a:off x="5427204" y="2822838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en-US" altLang="zh-CN" spc="1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258574" y="1916038"/>
            <a:ext cx="3674853" cy="3674853"/>
          </a:xfrm>
          <a:prstGeom prst="ellipse">
            <a:avLst/>
          </a:prstGeom>
          <a:noFill/>
          <a:ln w="19050">
            <a:gradFill>
              <a:gsLst>
                <a:gs pos="0">
                  <a:srgbClr val="62FFFF">
                    <a:alpha val="70000"/>
                  </a:srgbClr>
                </a:gs>
                <a:gs pos="68000">
                  <a:srgbClr val="0D69FF">
                    <a:alpha val="30000"/>
                  </a:srgbClr>
                </a:gs>
                <a:gs pos="43000">
                  <a:srgbClr val="0D69FF">
                    <a:alpha val="50000"/>
                  </a:srgbClr>
                </a:gs>
                <a:gs pos="100000">
                  <a:srgbClr val="62FFFF">
                    <a:alpha val="1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 rot="4500000">
            <a:off x="4648200" y="2305664"/>
            <a:ext cx="2895600" cy="2895600"/>
          </a:xfrm>
          <a:prstGeom prst="ellipse">
            <a:avLst/>
          </a:prstGeom>
          <a:noFill/>
          <a:ln w="19050">
            <a:gradFill>
              <a:gsLst>
                <a:gs pos="0">
                  <a:srgbClr val="62FFFF">
                    <a:alpha val="70000"/>
                  </a:srgbClr>
                </a:gs>
                <a:gs pos="68000">
                  <a:srgbClr val="0D69FF">
                    <a:alpha val="30000"/>
                  </a:srgbClr>
                </a:gs>
                <a:gs pos="43000">
                  <a:srgbClr val="0D69FF">
                    <a:alpha val="50000"/>
                  </a:srgbClr>
                </a:gs>
                <a:gs pos="100000">
                  <a:srgbClr val="62FFFF">
                    <a:alpha val="1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 rot="7619212">
            <a:off x="4925070" y="2582534"/>
            <a:ext cx="2341861" cy="2341861"/>
          </a:xfrm>
          <a:prstGeom prst="ellipse">
            <a:avLst/>
          </a:prstGeom>
          <a:noFill/>
          <a:ln w="19050">
            <a:gradFill>
              <a:gsLst>
                <a:gs pos="0">
                  <a:srgbClr val="62FFFF">
                    <a:alpha val="70000"/>
                  </a:srgbClr>
                </a:gs>
                <a:gs pos="68000">
                  <a:srgbClr val="0D69FF">
                    <a:alpha val="30000"/>
                  </a:srgbClr>
                </a:gs>
                <a:gs pos="43000">
                  <a:srgbClr val="0D69FF">
                    <a:alpha val="50000"/>
                  </a:srgbClr>
                </a:gs>
                <a:gs pos="100000">
                  <a:srgbClr val="62FFFF">
                    <a:alpha val="1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 rot="11105025">
            <a:off x="5301324" y="2958788"/>
            <a:ext cx="1589352" cy="1589352"/>
          </a:xfrm>
          <a:prstGeom prst="ellipse">
            <a:avLst/>
          </a:prstGeom>
          <a:noFill/>
          <a:ln w="19050">
            <a:gradFill>
              <a:gsLst>
                <a:gs pos="0">
                  <a:srgbClr val="62FFFF">
                    <a:alpha val="70000"/>
                  </a:srgbClr>
                </a:gs>
                <a:gs pos="68000">
                  <a:srgbClr val="0D69FF">
                    <a:alpha val="30000"/>
                  </a:srgbClr>
                </a:gs>
                <a:gs pos="43000">
                  <a:srgbClr val="0D69FF">
                    <a:alpha val="50000"/>
                  </a:srgbClr>
                </a:gs>
                <a:gs pos="100000">
                  <a:srgbClr val="62FFFF">
                    <a:alpha val="1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 rot="11105025">
            <a:off x="5612822" y="3270285"/>
            <a:ext cx="966356" cy="966358"/>
          </a:xfrm>
          <a:prstGeom prst="ellipse">
            <a:avLst/>
          </a:prstGeom>
          <a:noFill/>
          <a:ln w="19050">
            <a:gradFill>
              <a:gsLst>
                <a:gs pos="0">
                  <a:srgbClr val="62FFFF">
                    <a:alpha val="70000"/>
                  </a:srgbClr>
                </a:gs>
                <a:gs pos="68000">
                  <a:srgbClr val="0D69FF">
                    <a:alpha val="30000"/>
                  </a:srgbClr>
                </a:gs>
                <a:gs pos="43000">
                  <a:srgbClr val="0D69FF">
                    <a:alpha val="50000"/>
                  </a:srgbClr>
                </a:gs>
                <a:gs pos="100000">
                  <a:srgbClr val="62FFFF">
                    <a:alpha val="1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038978" y="3686699"/>
            <a:ext cx="633756" cy="633756"/>
          </a:xfrm>
          <a:prstGeom prst="ellipse">
            <a:avLst/>
          </a:prstGeom>
          <a:noFill/>
          <a:ln w="19050">
            <a:gradFill>
              <a:gsLst>
                <a:gs pos="0">
                  <a:srgbClr val="62FFFF"/>
                </a:gs>
                <a:gs pos="100000">
                  <a:srgbClr val="0D69FF"/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6650990" y="1743075"/>
            <a:ext cx="1544320" cy="1610995"/>
            <a:chOff x="7395257" y="1742914"/>
            <a:chExt cx="800302" cy="708913"/>
          </a:xfrm>
        </p:grpSpPr>
        <p:cxnSp>
          <p:nvCxnSpPr>
            <p:cNvPr id="36" name="直接连接符 35"/>
            <p:cNvCxnSpPr/>
            <p:nvPr/>
          </p:nvCxnSpPr>
          <p:spPr>
            <a:xfrm flipV="1">
              <a:off x="7395257" y="1836040"/>
              <a:ext cx="699294" cy="615787"/>
            </a:xfrm>
            <a:prstGeom prst="line">
              <a:avLst/>
            </a:prstGeom>
            <a:noFill/>
            <a:ln>
              <a:gradFill>
                <a:gsLst>
                  <a:gs pos="9000">
                    <a:schemeClr val="bg1">
                      <a:lumMod val="95000"/>
                      <a:alpha val="10000"/>
                    </a:schemeClr>
                  </a:gs>
                  <a:gs pos="68000">
                    <a:srgbClr val="62FFFF">
                      <a:alpha val="50000"/>
                    </a:srgbClr>
                  </a:gs>
                  <a:gs pos="43000">
                    <a:srgbClr val="62FFFF">
                      <a:alpha val="40000"/>
                    </a:srgb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37" name="组合 36"/>
            <p:cNvGrpSpPr/>
            <p:nvPr/>
          </p:nvGrpSpPr>
          <p:grpSpPr>
            <a:xfrm>
              <a:off x="8060899" y="1742914"/>
              <a:ext cx="134660" cy="134660"/>
              <a:chOff x="8049259" y="1478840"/>
              <a:chExt cx="134660" cy="134660"/>
            </a:xfrm>
          </p:grpSpPr>
          <p:sp>
            <p:nvSpPr>
              <p:cNvPr id="38" name="椭圆 37"/>
              <p:cNvSpPr/>
              <p:nvPr/>
            </p:nvSpPr>
            <p:spPr>
              <a:xfrm rot="11105025">
                <a:off x="8049259" y="1478840"/>
                <a:ext cx="134660" cy="134660"/>
              </a:xfrm>
              <a:prstGeom prst="ellipse">
                <a:avLst/>
              </a:prstGeom>
              <a:gradFill flip="none" rotWithShape="1">
                <a:gsLst>
                  <a:gs pos="0">
                    <a:srgbClr val="62FFFF"/>
                  </a:gs>
                  <a:gs pos="67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 rot="11105025">
                <a:off x="8072679" y="1502260"/>
                <a:ext cx="87821" cy="87821"/>
              </a:xfrm>
              <a:prstGeom prst="ellipse">
                <a:avLst/>
              </a:prstGeom>
              <a:solidFill>
                <a:srgbClr val="62FFFF"/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0" name="椭圆 29"/>
          <p:cNvSpPr/>
          <p:nvPr/>
        </p:nvSpPr>
        <p:spPr>
          <a:xfrm>
            <a:off x="9309709" y="3832857"/>
            <a:ext cx="633756" cy="633756"/>
          </a:xfrm>
          <a:prstGeom prst="ellipse">
            <a:avLst/>
          </a:prstGeom>
          <a:noFill/>
          <a:ln w="19050">
            <a:gradFill>
              <a:gsLst>
                <a:gs pos="0">
                  <a:srgbClr val="62FFFF"/>
                </a:gs>
                <a:gs pos="100000">
                  <a:srgbClr val="0D69FF"/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8" name="KSO_Shape"/>
          <p:cNvSpPr/>
          <p:nvPr/>
        </p:nvSpPr>
        <p:spPr>
          <a:xfrm>
            <a:off x="5899641" y="3849840"/>
            <a:ext cx="392718" cy="392718"/>
          </a:xfrm>
          <a:prstGeom prst="star5">
            <a:avLst>
              <a:gd name="adj" fmla="val 26557"/>
              <a:gd name="hf" fmla="val 105146"/>
              <a:gd name="vf" fmla="val 11055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 rot="19200000" flipH="1">
            <a:off x="3127375" y="3703955"/>
            <a:ext cx="2107565" cy="1011555"/>
            <a:chOff x="7395257" y="1742914"/>
            <a:chExt cx="800302" cy="708913"/>
          </a:xfrm>
        </p:grpSpPr>
        <p:cxnSp>
          <p:nvCxnSpPr>
            <p:cNvPr id="51" name="直接连接符 50"/>
            <p:cNvCxnSpPr/>
            <p:nvPr/>
          </p:nvCxnSpPr>
          <p:spPr>
            <a:xfrm flipV="1">
              <a:off x="7395257" y="1836040"/>
              <a:ext cx="699294" cy="615787"/>
            </a:xfrm>
            <a:prstGeom prst="line">
              <a:avLst/>
            </a:prstGeom>
            <a:noFill/>
            <a:ln>
              <a:gradFill>
                <a:gsLst>
                  <a:gs pos="9000">
                    <a:schemeClr val="bg1">
                      <a:lumMod val="95000"/>
                      <a:alpha val="10000"/>
                    </a:schemeClr>
                  </a:gs>
                  <a:gs pos="68000">
                    <a:srgbClr val="62FFFF">
                      <a:alpha val="50000"/>
                    </a:srgbClr>
                  </a:gs>
                  <a:gs pos="43000">
                    <a:srgbClr val="62FFFF">
                      <a:alpha val="40000"/>
                    </a:srgb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52" name="组合 51"/>
            <p:cNvGrpSpPr/>
            <p:nvPr/>
          </p:nvGrpSpPr>
          <p:grpSpPr>
            <a:xfrm>
              <a:off x="8060899" y="1742914"/>
              <a:ext cx="134660" cy="134660"/>
              <a:chOff x="8049259" y="1478840"/>
              <a:chExt cx="134660" cy="134660"/>
            </a:xfrm>
          </p:grpSpPr>
          <p:sp>
            <p:nvSpPr>
              <p:cNvPr id="53" name="椭圆 52"/>
              <p:cNvSpPr/>
              <p:nvPr/>
            </p:nvSpPr>
            <p:spPr>
              <a:xfrm rot="11105025">
                <a:off x="8049259" y="1478840"/>
                <a:ext cx="134660" cy="134660"/>
              </a:xfrm>
              <a:prstGeom prst="ellipse">
                <a:avLst/>
              </a:prstGeom>
              <a:gradFill flip="none" rotWithShape="1">
                <a:gsLst>
                  <a:gs pos="0">
                    <a:srgbClr val="62FFFF"/>
                  </a:gs>
                  <a:gs pos="67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 rot="11105025">
                <a:off x="8072679" y="1502260"/>
                <a:ext cx="87821" cy="87821"/>
              </a:xfrm>
              <a:prstGeom prst="ellipse">
                <a:avLst/>
              </a:prstGeom>
              <a:solidFill>
                <a:srgbClr val="62FFFF"/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879419" y="4485728"/>
            <a:ext cx="2952874" cy="1328619"/>
            <a:chOff x="-2286766" y="1787957"/>
            <a:chExt cx="2952874" cy="1328619"/>
          </a:xfrm>
        </p:grpSpPr>
        <p:sp>
          <p:nvSpPr>
            <p:cNvPr id="31" name="矩形 30"/>
            <p:cNvSpPr/>
            <p:nvPr/>
          </p:nvSpPr>
          <p:spPr>
            <a:xfrm>
              <a:off x="-2286766" y="2140581"/>
              <a:ext cx="2952874" cy="97599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+mn-ea"/>
                </a:rPr>
                <a:t>共享经济、</a:t>
              </a:r>
              <a:r>
                <a:rPr lang="zh-CN" altLang="en-US" sz="16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</a:rPr>
                <a:t>B2B、B2C、C2C、O2O、远程服务、知识付费、众筹模式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-1244669" y="1787957"/>
              <a:ext cx="868680" cy="42354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rgbClr val="FF0000"/>
                  </a:solidFill>
                  <a:latin typeface="Arial" panose="020B0604020202020204"/>
                  <a:ea typeface="微软雅黑" panose="020B0503020204020204" pitchFamily="34" charset="-122"/>
                </a:rPr>
                <a:t>新模式</a:t>
              </a:r>
              <a:endParaRPr lang="zh-CN" altLang="en-US" b="1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933690" y="4485640"/>
            <a:ext cx="3385820" cy="1449087"/>
            <a:chOff x="-2286766" y="1787957"/>
            <a:chExt cx="2952874" cy="1080091"/>
          </a:xfrm>
        </p:grpSpPr>
        <p:sp>
          <p:nvSpPr>
            <p:cNvPr id="34" name="矩形 33"/>
            <p:cNvSpPr/>
            <p:nvPr/>
          </p:nvSpPr>
          <p:spPr>
            <a:xfrm>
              <a:off x="-2286766" y="2140581"/>
              <a:ext cx="2952874" cy="72746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16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+mn-ea"/>
                </a:rPr>
                <a:t>互联网</a:t>
              </a:r>
              <a:r>
                <a:rPr lang="en-US" altLang="zh-CN" sz="16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+mn-ea"/>
                </a:rPr>
                <a:t>+”</a:t>
              </a:r>
              <a:r>
                <a:rPr lang="zh-CN" altLang="en-US" sz="16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+mn-ea"/>
                </a:rPr>
                <a:t>：</a:t>
              </a:r>
              <a:r>
                <a:rPr lang="zh-CN" altLang="en-US" sz="16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</a:rPr>
                <a:t>电子商务、互联网金融、网络约车、网上订餐、移动支付、在线教育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-1768544" y="1787957"/>
              <a:ext cx="1916430" cy="31569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rgbClr val="FF0000"/>
                  </a:solidFill>
                  <a:latin typeface="Arial" panose="020B0604020202020204"/>
                  <a:ea typeface="微软雅黑" panose="020B0503020204020204" pitchFamily="34" charset="-122"/>
                </a:rPr>
                <a:t>新业态</a:t>
              </a:r>
              <a:endParaRPr lang="en-US" altLang="zh-CN" b="1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17340" y="3229611"/>
            <a:ext cx="3143885" cy="862679"/>
            <a:chOff x="-1997346" y="1742324"/>
            <a:chExt cx="2663454" cy="720875"/>
          </a:xfrm>
        </p:grpSpPr>
        <p:sp>
          <p:nvSpPr>
            <p:cNvPr id="41" name="矩形 40"/>
            <p:cNvSpPr/>
            <p:nvPr/>
          </p:nvSpPr>
          <p:spPr>
            <a:xfrm>
              <a:off x="-1997346" y="2140581"/>
              <a:ext cx="2663454" cy="32261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endPara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-1230211" y="1742324"/>
              <a:ext cx="1896319" cy="631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rgbClr val="FF0000"/>
                  </a:solidFill>
                  <a:latin typeface="Arial" panose="020B0604020202020204"/>
                  <a:ea typeface="微软雅黑" panose="020B0503020204020204" pitchFamily="34" charset="-122"/>
                </a:rPr>
                <a:t>新技术</a:t>
              </a:r>
              <a:endParaRPr lang="zh-CN" altLang="en-US" b="1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rgbClr val="FF0000"/>
                  </a:solidFill>
                  <a:latin typeface="Arial" panose="020B0604020202020204"/>
                  <a:ea typeface="微软雅黑" panose="020B0503020204020204" pitchFamily="34" charset="-122"/>
                </a:rPr>
                <a:t>（核心驱动）</a:t>
              </a:r>
              <a:endParaRPr lang="zh-CN" altLang="en-US" b="1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226425" y="1417955"/>
            <a:ext cx="2929255" cy="2025668"/>
            <a:chOff x="-1997346" y="1787957"/>
            <a:chExt cx="2663454" cy="1553641"/>
          </a:xfrm>
        </p:grpSpPr>
        <p:sp>
          <p:nvSpPr>
            <p:cNvPr id="44" name="矩形 43"/>
            <p:cNvSpPr/>
            <p:nvPr/>
          </p:nvSpPr>
          <p:spPr>
            <a:xfrm>
              <a:off x="-1997346" y="2140581"/>
              <a:ext cx="2663454" cy="120101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</a:rPr>
                <a:t>战略新兴产业：节能环保产业、生物产业、智能家居、可穿戴的智能设备、新材料产业、新能源汽车、文化创意产业（动漫游戏）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-1997346" y="1787957"/>
              <a:ext cx="868680" cy="3248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rgbClr val="FF0000"/>
                  </a:solidFill>
                  <a:latin typeface="Arial" panose="020B0604020202020204"/>
                  <a:ea typeface="微软雅黑" panose="020B0503020204020204" pitchFamily="34" charset="-122"/>
                </a:rPr>
                <a:t>新产业</a:t>
              </a:r>
              <a:endParaRPr lang="zh-CN" altLang="en-US" b="1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0218" y="345425"/>
            <a:ext cx="8922385" cy="953135"/>
            <a:chOff x="520218" y="418450"/>
            <a:chExt cx="8922385" cy="953135"/>
          </a:xfrm>
        </p:grpSpPr>
        <p:sp>
          <p:nvSpPr>
            <p:cNvPr id="47" name="矩形: 圆角 3"/>
            <p:cNvSpPr/>
            <p:nvPr/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301903" y="418450"/>
              <a:ext cx="8140700" cy="95313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2800" b="1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新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经济：以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新技术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为驱动，表现为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“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三新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”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经济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：    新产业、新业态、新模式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2" name="椭圆 106"/>
            <p:cNvSpPr/>
            <p:nvPr/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825365" y="1981200"/>
            <a:ext cx="2540000" cy="3634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信息（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IT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）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技术</a:t>
            </a: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（云计算、大数据、物联网、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5G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）</a:t>
            </a: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人工智能（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AI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）技术</a:t>
            </a: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新材料技术</a:t>
            </a: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新能源技术</a:t>
            </a: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生物技术</a:t>
            </a: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视频技术</a:t>
            </a:r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rot="8100000" flipH="1">
            <a:off x="7493000" y="3176905"/>
            <a:ext cx="1089660" cy="2146300"/>
            <a:chOff x="7395257" y="1742914"/>
            <a:chExt cx="800302" cy="708913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7395257" y="1836040"/>
              <a:ext cx="699294" cy="615787"/>
            </a:xfrm>
            <a:prstGeom prst="line">
              <a:avLst/>
            </a:prstGeom>
            <a:noFill/>
            <a:ln>
              <a:gradFill>
                <a:gsLst>
                  <a:gs pos="9000">
                    <a:schemeClr val="bg1">
                      <a:lumMod val="95000"/>
                      <a:alpha val="10000"/>
                    </a:schemeClr>
                  </a:gs>
                  <a:gs pos="68000">
                    <a:srgbClr val="62FFFF">
                      <a:alpha val="50000"/>
                    </a:srgbClr>
                  </a:gs>
                  <a:gs pos="43000">
                    <a:srgbClr val="62FFFF">
                      <a:alpha val="40000"/>
                    </a:srgb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3" name="组合 12"/>
            <p:cNvGrpSpPr/>
            <p:nvPr/>
          </p:nvGrpSpPr>
          <p:grpSpPr>
            <a:xfrm>
              <a:off x="8060899" y="1742914"/>
              <a:ext cx="134660" cy="134660"/>
              <a:chOff x="8049259" y="1478840"/>
              <a:chExt cx="134660" cy="134660"/>
            </a:xfrm>
          </p:grpSpPr>
          <p:sp>
            <p:nvSpPr>
              <p:cNvPr id="14" name="椭圆 13"/>
              <p:cNvSpPr/>
              <p:nvPr/>
            </p:nvSpPr>
            <p:spPr>
              <a:xfrm rot="11105025">
                <a:off x="8049259" y="1478840"/>
                <a:ext cx="134660" cy="134660"/>
              </a:xfrm>
              <a:prstGeom prst="ellipse">
                <a:avLst/>
              </a:prstGeom>
              <a:gradFill flip="none" rotWithShape="1">
                <a:gsLst>
                  <a:gs pos="0">
                    <a:srgbClr val="62FFFF"/>
                  </a:gs>
                  <a:gs pos="67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 rot="11105025">
                <a:off x="8072679" y="1502260"/>
                <a:ext cx="87821" cy="87821"/>
              </a:xfrm>
              <a:prstGeom prst="ellipse">
                <a:avLst/>
              </a:prstGeom>
              <a:solidFill>
                <a:srgbClr val="62FFFF"/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1" name="图片 20" descr="4527396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9279255" y="1300480"/>
            <a:ext cx="488950" cy="488950"/>
          </a:xfrm>
          <a:prstGeom prst="rect">
            <a:avLst/>
          </a:prstGeom>
        </p:spPr>
      </p:pic>
      <p:sp>
        <p:nvSpPr>
          <p:cNvPr id="22" name="椭圆 21"/>
          <p:cNvSpPr/>
          <p:nvPr/>
        </p:nvSpPr>
        <p:spPr>
          <a:xfrm>
            <a:off x="9206839" y="1249677"/>
            <a:ext cx="633756" cy="633756"/>
          </a:xfrm>
          <a:prstGeom prst="ellipse">
            <a:avLst/>
          </a:prstGeom>
          <a:noFill/>
          <a:ln w="19050">
            <a:gradFill>
              <a:gsLst>
                <a:gs pos="0">
                  <a:srgbClr val="62FFFF"/>
                </a:gs>
                <a:gs pos="100000">
                  <a:srgbClr val="0D69FF"/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23" name="图片 22" descr="3505186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38985" y="3676650"/>
            <a:ext cx="654050" cy="654050"/>
          </a:xfrm>
          <a:prstGeom prst="rect">
            <a:avLst/>
          </a:prstGeom>
        </p:spPr>
      </p:pic>
      <p:pic>
        <p:nvPicPr>
          <p:cNvPr id="24" name="图片 23" descr="363797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77045" y="3900170"/>
            <a:ext cx="499110" cy="4991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4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96135" y="1129030"/>
            <a:ext cx="8496935" cy="3558540"/>
          </a:xfrm>
          <a:prstGeom prst="rect">
            <a:avLst/>
          </a:prstGeom>
        </p:spPr>
      </p:pic>
      <p:pic>
        <p:nvPicPr>
          <p:cNvPr id="4" name="图片 3">
            <a:hlinkClick r:id="rId2" tooltip="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6135" y="1107440"/>
            <a:ext cx="8519160" cy="381508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3575685" y="5137785"/>
            <a:ext cx="630999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en-US"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2020</a:t>
            </a:r>
            <a:r>
              <a:rPr lang="zh-CN"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年“三新”经济增长情况</a:t>
            </a:r>
            <a:endParaRPr lang="zh-CN" sz="2400" b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ctr"/>
            <a:r>
              <a:rPr lang="zh-CN" altLang="en-US"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国家统计局数据</a:t>
            </a:r>
            <a:endParaRPr lang="zh-CN" altLang="en-US" sz="2400" b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20218" y="418450"/>
            <a:ext cx="7492421" cy="759226"/>
            <a:chOff x="520218" y="418450"/>
            <a:chExt cx="7492421" cy="759226"/>
          </a:xfrm>
        </p:grpSpPr>
        <p:sp>
          <p:nvSpPr>
            <p:cNvPr id="51" name="矩形: 圆角 3"/>
            <p:cNvSpPr/>
            <p:nvPr/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1301959" y="418450"/>
              <a:ext cx="6710680" cy="759226"/>
              <a:chOff x="1292231" y="418450"/>
              <a:chExt cx="6710680" cy="759226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1292231" y="418450"/>
                <a:ext cx="671068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新经济成为中国经济发展中重要的动能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1302391" y="902086"/>
                <a:ext cx="4876340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3" name="椭圆 106"/>
            <p:cNvSpPr/>
            <p:nvPr/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ŝḷî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ïSḻidè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think-cell Slide" r:id="rId2" imgW="9525" imgH="9525" progId="TCLayout.ActiveDocument.1">
                  <p:embed/>
                </p:oleObj>
              </mc:Choice>
              <mc:Fallback>
                <p:oleObj name="think-cell Slide" r:id="rId2" imgW="9525" imgH="9525" progId="TCLayout.ActiveDocument.1">
                  <p:embed/>
                  <p:pic>
                    <p:nvPicPr>
                      <p:cNvPr id="0" name="图片 208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îšlíḍê" hidden="1"/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îšḷiḓe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8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íşlíḑê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中国概况课程组</a:t>
            </a:r>
            <a:endParaRPr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í$ḷíḑè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华南师范大学国际文化学院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6" grpId="0" build="p"/>
    </p:bldLst>
  </p:timing>
</p:sld>
</file>

<file path=ppt/tags/tag1.xml><?xml version="1.0" encoding="utf-8"?>
<p:tagLst xmlns:p="http://schemas.openxmlformats.org/presentationml/2006/main">
  <p:tag name="ISLIDE.DIAGRAM" val="2b751056-6b97-492c-b763-340acee7e99d"/>
</p:tagLst>
</file>

<file path=ppt/tags/tag2.xml><?xml version="1.0" encoding="utf-8"?>
<p:tagLst xmlns:p="http://schemas.openxmlformats.org/presentationml/2006/main">
  <p:tag name="THINKCELLSHAPEDONOTDELETE" val="thinkcellActiveDocDoNotDelete"/>
</p:tagLst>
</file>

<file path=ppt/tags/tag3.xml><?xml version="1.0" encoding="utf-8"?>
<p:tagLst xmlns:p="http://schemas.openxmlformats.org/presentationml/2006/main">
  <p:tag name="THINKCELLSHAPEDONOTDELETE" val="t1Smkff3fSzGMOuItfjj3Fw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5943FF"/>
      </a:accent1>
      <a:accent2>
        <a:srgbClr val="20D393"/>
      </a:accent2>
      <a:accent3>
        <a:srgbClr val="646464"/>
      </a:accent3>
      <a:accent4>
        <a:srgbClr val="818181"/>
      </a:accent4>
      <a:accent5>
        <a:srgbClr val="A5A5A5"/>
      </a:accent5>
      <a:accent6>
        <a:srgbClr val="C9C9C9"/>
      </a:accent6>
      <a:hlink>
        <a:srgbClr val="4472C4"/>
      </a:hlink>
      <a:folHlink>
        <a:srgbClr val="BFBFB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48036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943FF"/>
    </a:accent1>
    <a:accent2>
      <a:srgbClr val="20D393"/>
    </a:accent2>
    <a:accent3>
      <a:srgbClr val="646464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943FF"/>
    </a:accent1>
    <a:accent2>
      <a:srgbClr val="20D393"/>
    </a:accent2>
    <a:accent3>
      <a:srgbClr val="646464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943FF"/>
    </a:accent1>
    <a:accent2>
      <a:srgbClr val="20D393"/>
    </a:accent2>
    <a:accent3>
      <a:srgbClr val="646464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943FF"/>
    </a:accent1>
    <a:accent2>
      <a:srgbClr val="20D393"/>
    </a:accent2>
    <a:accent3>
      <a:srgbClr val="646464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943FF"/>
    </a:accent1>
    <a:accent2>
      <a:srgbClr val="20D393"/>
    </a:accent2>
    <a:accent3>
      <a:srgbClr val="646464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943FF"/>
    </a:accent1>
    <a:accent2>
      <a:srgbClr val="20D393"/>
    </a:accent2>
    <a:accent3>
      <a:srgbClr val="646464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943FF"/>
    </a:accent1>
    <a:accent2>
      <a:srgbClr val="20D393"/>
    </a:accent2>
    <a:accent3>
      <a:srgbClr val="646464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852</Words>
  <Application>WPS 演示</Application>
  <PresentationFormat>宽屏</PresentationFormat>
  <Paragraphs>127</Paragraphs>
  <Slides>9</Slides>
  <Notes>15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Arial</vt:lpstr>
      <vt:lpstr>宋体</vt:lpstr>
      <vt:lpstr>Wingdings</vt:lpstr>
      <vt:lpstr>微软雅黑 Light</vt:lpstr>
      <vt:lpstr>微软雅黑</vt:lpstr>
      <vt:lpstr>黑体</vt:lpstr>
      <vt:lpstr>Impact</vt:lpstr>
      <vt:lpstr>Arial</vt:lpstr>
      <vt:lpstr>等线</vt:lpstr>
      <vt:lpstr>Arial Unicode MS</vt:lpstr>
      <vt:lpstr>等线 Light</vt:lpstr>
      <vt:lpstr>Calibri</vt:lpstr>
      <vt:lpstr>Calibri Light</vt:lpstr>
      <vt:lpstr>Office 主题</vt:lpstr>
      <vt:lpstr>Office 主题​​</vt:lpstr>
      <vt:lpstr>TCLayout.ActiveDocument.1</vt:lpstr>
      <vt:lpstr>PowerPoint 演示文稿</vt:lpstr>
      <vt:lpstr>PowerPoint 演示文稿</vt:lpstr>
      <vt:lpstr>新经济的定义</vt:lpstr>
      <vt:lpstr>PowerPoint 演示文稿</vt:lpstr>
      <vt:lpstr>PowerPoint 演示文稿</vt:lpstr>
      <vt:lpstr>新经济“新”的表现</vt:lpstr>
      <vt:lpstr>PowerPoint 演示文稿</vt:lpstr>
      <vt:lpstr>PowerPoint 演示文稿</vt:lpstr>
      <vt:lpstr>感谢观看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AutoBVT</dc:creator>
  <cp:lastModifiedBy>陈珺</cp:lastModifiedBy>
  <cp:revision>59</cp:revision>
  <dcterms:created xsi:type="dcterms:W3CDTF">2019-09-09T07:36:00Z</dcterms:created>
  <dcterms:modified xsi:type="dcterms:W3CDTF">2021-11-11T01:37:58Z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