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p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96" r:id="rId2"/>
    <p:sldId id="288" r:id="rId3"/>
    <p:sldId id="306" r:id="rId4"/>
    <p:sldId id="307" r:id="rId5"/>
    <p:sldId id="308" r:id="rId6"/>
    <p:sldId id="309" r:id="rId7"/>
    <p:sldId id="310" r:id="rId8"/>
    <p:sldId id="311" r:id="rId9"/>
    <p:sldId id="313" r:id="rId10"/>
    <p:sldId id="327" r:id="rId11"/>
    <p:sldId id="302" r:id="rId12"/>
    <p:sldId id="305" r:id="rId13"/>
    <p:sldId id="304" r:id="rId14"/>
    <p:sldId id="301" r:id="rId15"/>
    <p:sldId id="318" r:id="rId16"/>
    <p:sldId id="328" r:id="rId17"/>
    <p:sldId id="320" r:id="rId18"/>
    <p:sldId id="322" r:id="rId19"/>
    <p:sldId id="303" r:id="rId20"/>
    <p:sldId id="323" r:id="rId21"/>
    <p:sldId id="324" r:id="rId22"/>
    <p:sldId id="325" r:id="rId23"/>
    <p:sldId id="326" r:id="rId24"/>
    <p:sldId id="294" r:id="rId25"/>
  </p:sldIdLst>
  <p:sldSz cx="12192000" cy="6858000"/>
  <p:notesSz cx="6761163" cy="9942513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EBFE"/>
    <a:srgbClr val="BEE6FF"/>
    <a:srgbClr val="BBE6FF"/>
    <a:srgbClr val="57ABFF"/>
    <a:srgbClr val="3297FF"/>
    <a:srgbClr val="283146"/>
    <a:srgbClr val="008D2A"/>
    <a:srgbClr val="048F92"/>
    <a:srgbClr val="B6EBFB"/>
    <a:srgbClr val="FA92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93" autoAdjust="0"/>
    <p:restoredTop sz="94649"/>
  </p:normalViewPr>
  <p:slideViewPr>
    <p:cSldViewPr snapToGrid="0" showGuides="1">
      <p:cViewPr varScale="1">
        <p:scale>
          <a:sx n="85" d="100"/>
          <a:sy n="85" d="100"/>
        </p:scale>
        <p:origin x="69" y="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2000" b="1" dirty="0" smtClean="0">
                <a:solidFill>
                  <a:schemeClr val="tx1"/>
                </a:solidFill>
                <a:latin typeface="+mn-ea"/>
                <a:ea typeface="+mn-ea"/>
              </a:rPr>
              <a:t>北京</a:t>
            </a:r>
            <a:r>
              <a:rPr lang="en-US" altLang="zh-CN" sz="2000" b="1" dirty="0" smtClean="0">
                <a:solidFill>
                  <a:schemeClr val="tx1"/>
                </a:solidFill>
                <a:latin typeface="+mn-ea"/>
                <a:ea typeface="+mn-ea"/>
              </a:rPr>
              <a:t>-</a:t>
            </a:r>
            <a:r>
              <a:rPr lang="zh-CN" altLang="en-US" sz="2000" b="1" dirty="0" smtClean="0">
                <a:solidFill>
                  <a:schemeClr val="tx1"/>
                </a:solidFill>
                <a:latin typeface="+mn-ea"/>
                <a:ea typeface="+mn-ea"/>
              </a:rPr>
              <a:t>上海</a:t>
            </a:r>
            <a:endParaRPr lang="zh-CN" altLang="en-US" sz="2000" b="1" dirty="0">
              <a:solidFill>
                <a:schemeClr val="tx1"/>
              </a:solidFill>
              <a:latin typeface="+mn-ea"/>
              <a:ea typeface="+mn-ea"/>
            </a:endParaRPr>
          </a:p>
        </c:rich>
      </c:tx>
      <c:layout>
        <c:manualLayout>
          <c:xMode val="edge"/>
          <c:yMode val="edge"/>
          <c:x val="0.43712499999999999"/>
          <c:y val="2.343749855822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31750" cap="rnd">
              <a:solidFill>
                <a:srgbClr val="3297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3297FF"/>
              </a:solidFill>
              <a:ln w="38100">
                <a:solidFill>
                  <a:srgbClr val="3297FF"/>
                </a:solidFill>
              </a:ln>
              <a:effectLst/>
            </c:spPr>
          </c:marker>
          <c:cat>
            <c:numRef>
              <c:f>工作表1!$A$2:$A$36</c:f>
              <c:numCache>
                <c:formatCode>m/d/yy</c:formatCode>
                <c:ptCount val="35"/>
                <c:pt idx="0">
                  <c:v>41897</c:v>
                </c:pt>
                <c:pt idx="1">
                  <c:v>41898</c:v>
                </c:pt>
                <c:pt idx="2">
                  <c:v>41899</c:v>
                </c:pt>
                <c:pt idx="3">
                  <c:v>41900</c:v>
                </c:pt>
                <c:pt idx="4">
                  <c:v>41901</c:v>
                </c:pt>
                <c:pt idx="5">
                  <c:v>41902</c:v>
                </c:pt>
                <c:pt idx="6">
                  <c:v>41903</c:v>
                </c:pt>
                <c:pt idx="7">
                  <c:v>41904</c:v>
                </c:pt>
                <c:pt idx="8">
                  <c:v>41905</c:v>
                </c:pt>
                <c:pt idx="9">
                  <c:v>41906</c:v>
                </c:pt>
                <c:pt idx="10">
                  <c:v>41907</c:v>
                </c:pt>
                <c:pt idx="11">
                  <c:v>41908</c:v>
                </c:pt>
                <c:pt idx="12">
                  <c:v>41909</c:v>
                </c:pt>
                <c:pt idx="13">
                  <c:v>41910</c:v>
                </c:pt>
                <c:pt idx="14">
                  <c:v>41911</c:v>
                </c:pt>
                <c:pt idx="15">
                  <c:v>41912</c:v>
                </c:pt>
                <c:pt idx="16">
                  <c:v>41913</c:v>
                </c:pt>
                <c:pt idx="17">
                  <c:v>41914</c:v>
                </c:pt>
                <c:pt idx="18">
                  <c:v>41915</c:v>
                </c:pt>
                <c:pt idx="19">
                  <c:v>41916</c:v>
                </c:pt>
                <c:pt idx="20">
                  <c:v>41917</c:v>
                </c:pt>
                <c:pt idx="21">
                  <c:v>41918</c:v>
                </c:pt>
                <c:pt idx="22">
                  <c:v>41919</c:v>
                </c:pt>
                <c:pt idx="23">
                  <c:v>41920</c:v>
                </c:pt>
                <c:pt idx="24">
                  <c:v>41921</c:v>
                </c:pt>
                <c:pt idx="25">
                  <c:v>41922</c:v>
                </c:pt>
                <c:pt idx="26">
                  <c:v>41923</c:v>
                </c:pt>
                <c:pt idx="27">
                  <c:v>41924</c:v>
                </c:pt>
                <c:pt idx="28">
                  <c:v>41925</c:v>
                </c:pt>
                <c:pt idx="29">
                  <c:v>41926</c:v>
                </c:pt>
                <c:pt idx="30">
                  <c:v>41927</c:v>
                </c:pt>
                <c:pt idx="31">
                  <c:v>41928</c:v>
                </c:pt>
                <c:pt idx="32">
                  <c:v>41929</c:v>
                </c:pt>
                <c:pt idx="33">
                  <c:v>41930</c:v>
                </c:pt>
                <c:pt idx="34">
                  <c:v>41931</c:v>
                </c:pt>
              </c:numCache>
            </c:numRef>
          </c:cat>
          <c:val>
            <c:numRef>
              <c:f>工作表1!$B$2:$B$36</c:f>
              <c:numCache>
                <c:formatCode>General</c:formatCode>
                <c:ptCount val="35"/>
                <c:pt idx="0">
                  <c:v>470</c:v>
                </c:pt>
                <c:pt idx="1">
                  <c:v>320</c:v>
                </c:pt>
                <c:pt idx="2">
                  <c:v>390</c:v>
                </c:pt>
                <c:pt idx="3">
                  <c:v>387</c:v>
                </c:pt>
                <c:pt idx="4">
                  <c:v>370</c:v>
                </c:pt>
                <c:pt idx="5">
                  <c:v>400</c:v>
                </c:pt>
                <c:pt idx="6">
                  <c:v>350</c:v>
                </c:pt>
                <c:pt idx="7">
                  <c:v>345</c:v>
                </c:pt>
                <c:pt idx="8">
                  <c:v>405</c:v>
                </c:pt>
                <c:pt idx="9">
                  <c:v>400</c:v>
                </c:pt>
                <c:pt idx="10">
                  <c:v>400</c:v>
                </c:pt>
                <c:pt idx="11">
                  <c:v>480</c:v>
                </c:pt>
                <c:pt idx="12">
                  <c:v>520</c:v>
                </c:pt>
                <c:pt idx="13">
                  <c:v>620</c:v>
                </c:pt>
                <c:pt idx="14">
                  <c:v>730</c:v>
                </c:pt>
                <c:pt idx="15">
                  <c:v>350</c:v>
                </c:pt>
                <c:pt idx="16">
                  <c:v>350</c:v>
                </c:pt>
                <c:pt idx="17">
                  <c:v>350</c:v>
                </c:pt>
                <c:pt idx="18">
                  <c:v>290</c:v>
                </c:pt>
                <c:pt idx="19">
                  <c:v>370</c:v>
                </c:pt>
                <c:pt idx="20">
                  <c:v>490</c:v>
                </c:pt>
                <c:pt idx="21">
                  <c:v>350</c:v>
                </c:pt>
                <c:pt idx="22">
                  <c:v>400</c:v>
                </c:pt>
                <c:pt idx="23">
                  <c:v>390</c:v>
                </c:pt>
                <c:pt idx="24">
                  <c:v>400</c:v>
                </c:pt>
                <c:pt idx="25">
                  <c:v>310</c:v>
                </c:pt>
                <c:pt idx="26">
                  <c:v>400</c:v>
                </c:pt>
                <c:pt idx="27">
                  <c:v>310</c:v>
                </c:pt>
                <c:pt idx="28">
                  <c:v>395</c:v>
                </c:pt>
                <c:pt idx="29">
                  <c:v>420</c:v>
                </c:pt>
                <c:pt idx="30">
                  <c:v>420</c:v>
                </c:pt>
                <c:pt idx="31">
                  <c:v>360</c:v>
                </c:pt>
                <c:pt idx="32">
                  <c:v>360</c:v>
                </c:pt>
                <c:pt idx="33">
                  <c:v>410</c:v>
                </c:pt>
                <c:pt idx="34">
                  <c:v>380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60C-45CB-9122-58DB38C7DAD8}"/>
            </c:ext>
          </c:extLst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列1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工作表1!$A$2:$A$36</c:f>
              <c:numCache>
                <c:formatCode>m/d/yy</c:formatCode>
                <c:ptCount val="35"/>
                <c:pt idx="0">
                  <c:v>41897</c:v>
                </c:pt>
                <c:pt idx="1">
                  <c:v>41898</c:v>
                </c:pt>
                <c:pt idx="2">
                  <c:v>41899</c:v>
                </c:pt>
                <c:pt idx="3">
                  <c:v>41900</c:v>
                </c:pt>
                <c:pt idx="4">
                  <c:v>41901</c:v>
                </c:pt>
                <c:pt idx="5">
                  <c:v>41902</c:v>
                </c:pt>
                <c:pt idx="6">
                  <c:v>41903</c:v>
                </c:pt>
                <c:pt idx="7">
                  <c:v>41904</c:v>
                </c:pt>
                <c:pt idx="8">
                  <c:v>41905</c:v>
                </c:pt>
                <c:pt idx="9">
                  <c:v>41906</c:v>
                </c:pt>
                <c:pt idx="10">
                  <c:v>41907</c:v>
                </c:pt>
                <c:pt idx="11">
                  <c:v>41908</c:v>
                </c:pt>
                <c:pt idx="12">
                  <c:v>41909</c:v>
                </c:pt>
                <c:pt idx="13">
                  <c:v>41910</c:v>
                </c:pt>
                <c:pt idx="14">
                  <c:v>41911</c:v>
                </c:pt>
                <c:pt idx="15">
                  <c:v>41912</c:v>
                </c:pt>
                <c:pt idx="16">
                  <c:v>41913</c:v>
                </c:pt>
                <c:pt idx="17">
                  <c:v>41914</c:v>
                </c:pt>
                <c:pt idx="18">
                  <c:v>41915</c:v>
                </c:pt>
                <c:pt idx="19">
                  <c:v>41916</c:v>
                </c:pt>
                <c:pt idx="20">
                  <c:v>41917</c:v>
                </c:pt>
                <c:pt idx="21">
                  <c:v>41918</c:v>
                </c:pt>
                <c:pt idx="22">
                  <c:v>41919</c:v>
                </c:pt>
                <c:pt idx="23">
                  <c:v>41920</c:v>
                </c:pt>
                <c:pt idx="24">
                  <c:v>41921</c:v>
                </c:pt>
                <c:pt idx="25">
                  <c:v>41922</c:v>
                </c:pt>
                <c:pt idx="26">
                  <c:v>41923</c:v>
                </c:pt>
                <c:pt idx="27">
                  <c:v>41924</c:v>
                </c:pt>
                <c:pt idx="28">
                  <c:v>41925</c:v>
                </c:pt>
                <c:pt idx="29">
                  <c:v>41926</c:v>
                </c:pt>
                <c:pt idx="30">
                  <c:v>41927</c:v>
                </c:pt>
                <c:pt idx="31">
                  <c:v>41928</c:v>
                </c:pt>
                <c:pt idx="32">
                  <c:v>41929</c:v>
                </c:pt>
                <c:pt idx="33">
                  <c:v>41930</c:v>
                </c:pt>
                <c:pt idx="34">
                  <c:v>41931</c:v>
                </c:pt>
              </c:numCache>
            </c:numRef>
          </c:cat>
          <c:val>
            <c:numRef>
              <c:f>工作表1!$C$2:$C$36</c:f>
              <c:numCache>
                <c:formatCode>General</c:formatCode>
                <c:ptCount val="35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60C-45CB-9122-58DB38C7DAD8}"/>
            </c:ext>
          </c:extLst>
        </c:ser>
        <c:ser>
          <c:idx val="2"/>
          <c:order val="2"/>
          <c:tx>
            <c:strRef>
              <c:f>工作表1!$D$1</c:f>
              <c:strCache>
                <c:ptCount val="1"/>
                <c:pt idx="0">
                  <c:v>列2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工作表1!$A$2:$A$36</c:f>
              <c:numCache>
                <c:formatCode>m/d/yy</c:formatCode>
                <c:ptCount val="35"/>
                <c:pt idx="0">
                  <c:v>41897</c:v>
                </c:pt>
                <c:pt idx="1">
                  <c:v>41898</c:v>
                </c:pt>
                <c:pt idx="2">
                  <c:v>41899</c:v>
                </c:pt>
                <c:pt idx="3">
                  <c:v>41900</c:v>
                </c:pt>
                <c:pt idx="4">
                  <c:v>41901</c:v>
                </c:pt>
                <c:pt idx="5">
                  <c:v>41902</c:v>
                </c:pt>
                <c:pt idx="6">
                  <c:v>41903</c:v>
                </c:pt>
                <c:pt idx="7">
                  <c:v>41904</c:v>
                </c:pt>
                <c:pt idx="8">
                  <c:v>41905</c:v>
                </c:pt>
                <c:pt idx="9">
                  <c:v>41906</c:v>
                </c:pt>
                <c:pt idx="10">
                  <c:v>41907</c:v>
                </c:pt>
                <c:pt idx="11">
                  <c:v>41908</c:v>
                </c:pt>
                <c:pt idx="12">
                  <c:v>41909</c:v>
                </c:pt>
                <c:pt idx="13">
                  <c:v>41910</c:v>
                </c:pt>
                <c:pt idx="14">
                  <c:v>41911</c:v>
                </c:pt>
                <c:pt idx="15">
                  <c:v>41912</c:v>
                </c:pt>
                <c:pt idx="16">
                  <c:v>41913</c:v>
                </c:pt>
                <c:pt idx="17">
                  <c:v>41914</c:v>
                </c:pt>
                <c:pt idx="18">
                  <c:v>41915</c:v>
                </c:pt>
                <c:pt idx="19">
                  <c:v>41916</c:v>
                </c:pt>
                <c:pt idx="20">
                  <c:v>41917</c:v>
                </c:pt>
                <c:pt idx="21">
                  <c:v>41918</c:v>
                </c:pt>
                <c:pt idx="22">
                  <c:v>41919</c:v>
                </c:pt>
                <c:pt idx="23">
                  <c:v>41920</c:v>
                </c:pt>
                <c:pt idx="24">
                  <c:v>41921</c:v>
                </c:pt>
                <c:pt idx="25">
                  <c:v>41922</c:v>
                </c:pt>
                <c:pt idx="26">
                  <c:v>41923</c:v>
                </c:pt>
                <c:pt idx="27">
                  <c:v>41924</c:v>
                </c:pt>
                <c:pt idx="28">
                  <c:v>41925</c:v>
                </c:pt>
                <c:pt idx="29">
                  <c:v>41926</c:v>
                </c:pt>
                <c:pt idx="30">
                  <c:v>41927</c:v>
                </c:pt>
                <c:pt idx="31">
                  <c:v>41928</c:v>
                </c:pt>
                <c:pt idx="32">
                  <c:v>41929</c:v>
                </c:pt>
                <c:pt idx="33">
                  <c:v>41930</c:v>
                </c:pt>
                <c:pt idx="34">
                  <c:v>41931</c:v>
                </c:pt>
              </c:numCache>
            </c:numRef>
          </c:cat>
          <c:val>
            <c:numRef>
              <c:f>工作表1!$D$2:$D$36</c:f>
              <c:numCache>
                <c:formatCode>General</c:formatCode>
                <c:ptCount val="35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60C-45CB-9122-58DB38C7DA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3501552"/>
        <c:axId val="673502336"/>
      </c:lineChart>
      <c:dateAx>
        <c:axId val="673501552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spPr>
          <a:noFill/>
          <a:ln w="19050" cap="sq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673502336"/>
        <c:crosses val="autoZero"/>
        <c:auto val="1"/>
        <c:lblOffset val="100"/>
        <c:baseTimeUnit val="days"/>
      </c:dateAx>
      <c:valAx>
        <c:axId val="673502336"/>
        <c:scaling>
          <c:orientation val="minMax"/>
        </c:scaling>
        <c:delete val="0"/>
        <c:axPos val="l"/>
        <c:majorGridlines>
          <c:spPr>
            <a:ln w="19050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673501552"/>
        <c:crosses val="autoZero"/>
        <c:crossBetween val="between"/>
      </c:valAx>
      <c:spPr>
        <a:noFill/>
        <a:ln w="19050">
          <a:solidFill>
            <a:schemeClr val="tx1">
              <a:lumMod val="50000"/>
              <a:lumOff val="50000"/>
            </a:schemeClr>
          </a:solidFill>
        </a:ln>
        <a:effectLst/>
      </c:spPr>
    </c:plotArea>
    <c:plotVisOnly val="1"/>
    <c:dispBlanksAs val="gap"/>
    <c:showDLblsOverMax val="0"/>
  </c:chart>
  <c:spPr>
    <a:solidFill>
      <a:srgbClr val="D5EBFE"/>
    </a:solidFill>
    <a:ln w="19050">
      <a:solidFill>
        <a:schemeClr val="tx1">
          <a:lumMod val="50000"/>
          <a:lumOff val="50000"/>
        </a:schemeClr>
      </a:solidFill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98823C-8A39-43D2-9137-F92F2F865DFB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72C673-E23D-40F4-B485-B9D8B10AC5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40370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C3B26D-0BBC-4785-A90B-5CB354574F5E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53BFC3-69EA-4A61-A43E-8273B579A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620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3BFC3-69EA-4A61-A43E-8273B579A41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2292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3BFC3-69EA-4A61-A43E-8273B579A41E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513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3BFC3-69EA-4A61-A43E-8273B579A41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287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3BFC3-69EA-4A61-A43E-8273B579A41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3308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3BFC3-69EA-4A61-A43E-8273B579A41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690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3BFC3-69EA-4A61-A43E-8273B579A41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359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3BFC3-69EA-4A61-A43E-8273B579A41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457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3BFC3-69EA-4A61-A43E-8273B579A41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052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3BFC3-69EA-4A61-A43E-8273B579A41E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9673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3BFC3-69EA-4A61-A43E-8273B579A41E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122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316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70A49C9-623B-42F9-9F8B-69103C407771}"/>
              </a:ext>
            </a:extLst>
          </p:cNvPr>
          <p:cNvSpPr/>
          <p:nvPr userDrawn="1"/>
        </p:nvSpPr>
        <p:spPr>
          <a:xfrm>
            <a:off x="1053767" y="0"/>
            <a:ext cx="144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D68061E-E10E-4D44-AEFE-7C7AE0D28C9C}"/>
              </a:ext>
            </a:extLst>
          </p:cNvPr>
          <p:cNvSpPr/>
          <p:nvPr userDrawn="1"/>
        </p:nvSpPr>
        <p:spPr>
          <a:xfrm>
            <a:off x="0" y="0"/>
            <a:ext cx="105568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139CB77-046A-4461-AE8E-3577CEAF6BC9}"/>
              </a:ext>
            </a:extLst>
          </p:cNvPr>
          <p:cNvGrpSpPr/>
          <p:nvPr userDrawn="1"/>
        </p:nvGrpSpPr>
        <p:grpSpPr>
          <a:xfrm>
            <a:off x="527844" y="5472929"/>
            <a:ext cx="113063" cy="908821"/>
            <a:chOff x="1899497" y="-32521"/>
            <a:chExt cx="205665" cy="1653174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501CF292-9E69-4341-8176-450153660122}"/>
                </a:ext>
              </a:extLst>
            </p:cNvPr>
            <p:cNvSpPr/>
            <p:nvPr/>
          </p:nvSpPr>
          <p:spPr>
            <a:xfrm>
              <a:off x="1899497" y="-32521"/>
              <a:ext cx="205665" cy="205665"/>
            </a:xfrm>
            <a:prstGeom prst="ellipse">
              <a:avLst/>
            </a:prstGeom>
            <a:solidFill>
              <a:srgbClr val="329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F601581C-1146-4D25-B518-C2F8A7454E54}"/>
                </a:ext>
              </a:extLst>
            </p:cNvPr>
            <p:cNvSpPr/>
            <p:nvPr/>
          </p:nvSpPr>
          <p:spPr>
            <a:xfrm>
              <a:off x="1899497" y="449982"/>
              <a:ext cx="205665" cy="205665"/>
            </a:xfrm>
            <a:prstGeom prst="ellipse">
              <a:avLst/>
            </a:prstGeom>
            <a:solidFill>
              <a:srgbClr val="329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8E2F5584-CEE6-4AFC-888B-3DD63E0BA2F3}"/>
                </a:ext>
              </a:extLst>
            </p:cNvPr>
            <p:cNvSpPr/>
            <p:nvPr/>
          </p:nvSpPr>
          <p:spPr>
            <a:xfrm>
              <a:off x="1899497" y="932485"/>
              <a:ext cx="205665" cy="205665"/>
            </a:xfrm>
            <a:prstGeom prst="ellipse">
              <a:avLst/>
            </a:prstGeom>
            <a:solidFill>
              <a:srgbClr val="329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A9F22D28-641D-44AD-950A-EE8D9FE77F22}"/>
                </a:ext>
              </a:extLst>
            </p:cNvPr>
            <p:cNvSpPr/>
            <p:nvPr/>
          </p:nvSpPr>
          <p:spPr>
            <a:xfrm>
              <a:off x="1899497" y="1414988"/>
              <a:ext cx="205665" cy="205665"/>
            </a:xfrm>
            <a:prstGeom prst="ellipse">
              <a:avLst/>
            </a:prstGeom>
            <a:solidFill>
              <a:srgbClr val="329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727218DD-42AB-4DB9-B6D0-EE2ED6C20E7B}"/>
              </a:ext>
            </a:extLst>
          </p:cNvPr>
          <p:cNvSpPr/>
          <p:nvPr userDrawn="1"/>
        </p:nvSpPr>
        <p:spPr>
          <a:xfrm rot="5400000">
            <a:off x="317229" y="476250"/>
            <a:ext cx="534290" cy="503118"/>
          </a:xfrm>
          <a:custGeom>
            <a:avLst/>
            <a:gdLst>
              <a:gd name="connsiteX0" fmla="*/ 24951 w 2297694"/>
              <a:gd name="connsiteY0" fmla="*/ 1930402 h 2163641"/>
              <a:gd name="connsiteX1" fmla="*/ 1142551 w 2297694"/>
              <a:gd name="connsiteY1" fmla="*/ 2 h 2163641"/>
              <a:gd name="connsiteX2" fmla="*/ 2274665 w 2297694"/>
              <a:gd name="connsiteY2" fmla="*/ 1915888 h 2163641"/>
              <a:gd name="connsiteX3" fmla="*/ 24951 w 2297694"/>
              <a:gd name="connsiteY3" fmla="*/ 1930402 h 216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694" h="2163641">
                <a:moveTo>
                  <a:pt x="24951" y="1930402"/>
                </a:moveTo>
                <a:cubicBezTo>
                  <a:pt x="-163735" y="1611088"/>
                  <a:pt x="767599" y="2421"/>
                  <a:pt x="1142551" y="2"/>
                </a:cubicBezTo>
                <a:cubicBezTo>
                  <a:pt x="1517503" y="-2417"/>
                  <a:pt x="2456094" y="1594155"/>
                  <a:pt x="2274665" y="1915888"/>
                </a:cubicBezTo>
                <a:cubicBezTo>
                  <a:pt x="2093236" y="2237621"/>
                  <a:pt x="213637" y="2249716"/>
                  <a:pt x="24951" y="1930402"/>
                </a:cubicBezTo>
                <a:close/>
              </a:path>
            </a:pathLst>
          </a:custGeom>
          <a:solidFill>
            <a:srgbClr val="283146"/>
          </a:solidFill>
          <a:ln w="28575">
            <a:solidFill>
              <a:schemeClr val="bg1"/>
            </a:solidFill>
          </a:ln>
          <a:effectLst>
            <a:outerShdw blurRad="203200" sx="102000" sy="102000" algn="ctr" rotWithShape="0">
              <a:srgbClr val="283146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Oval 30">
            <a:extLst>
              <a:ext uri="{FF2B5EF4-FFF2-40B4-BE49-F238E27FC236}">
                <a16:creationId xmlns:a16="http://schemas.microsoft.com/office/drawing/2014/main" id="{6B9627DE-F994-4523-AC3D-6CB6BBA66011}"/>
              </a:ext>
            </a:extLst>
          </p:cNvPr>
          <p:cNvSpPr/>
          <p:nvPr userDrawn="1"/>
        </p:nvSpPr>
        <p:spPr>
          <a:xfrm>
            <a:off x="446566" y="626608"/>
            <a:ext cx="186281" cy="202402"/>
          </a:xfrm>
          <a:custGeom>
            <a:avLst/>
            <a:gdLst>
              <a:gd name="connsiteX0" fmla="*/ 400482 w 560086"/>
              <a:gd name="connsiteY0" fmla="*/ 203934 h 608556"/>
              <a:gd name="connsiteX1" fmla="*/ 431714 w 560086"/>
              <a:gd name="connsiteY1" fmla="*/ 235122 h 608556"/>
              <a:gd name="connsiteX2" fmla="*/ 254767 w 560086"/>
              <a:gd name="connsiteY2" fmla="*/ 411820 h 608556"/>
              <a:gd name="connsiteX3" fmla="*/ 157356 w 560086"/>
              <a:gd name="connsiteY3" fmla="*/ 314596 h 608556"/>
              <a:gd name="connsiteX4" fmla="*/ 173022 w 560086"/>
              <a:gd name="connsiteY4" fmla="*/ 299002 h 608556"/>
              <a:gd name="connsiteX5" fmla="*/ 188638 w 560086"/>
              <a:gd name="connsiteY5" fmla="*/ 283408 h 608556"/>
              <a:gd name="connsiteX6" fmla="*/ 196521 w 560086"/>
              <a:gd name="connsiteY6" fmla="*/ 291280 h 608556"/>
              <a:gd name="connsiteX7" fmla="*/ 254767 w 560086"/>
              <a:gd name="connsiteY7" fmla="*/ 349444 h 608556"/>
              <a:gd name="connsiteX8" fmla="*/ 369652 w 560086"/>
              <a:gd name="connsiteY8" fmla="*/ 234721 h 608556"/>
              <a:gd name="connsiteX9" fmla="*/ 280059 w 560086"/>
              <a:gd name="connsiteY9" fmla="*/ 56759 h 608556"/>
              <a:gd name="connsiteX10" fmla="*/ 217645 w 560086"/>
              <a:gd name="connsiteY10" fmla="*/ 96069 h 608556"/>
              <a:gd name="connsiteX11" fmla="*/ 132685 w 560086"/>
              <a:gd name="connsiteY11" fmla="*/ 133675 h 608556"/>
              <a:gd name="connsiteX12" fmla="*/ 44412 w 560086"/>
              <a:gd name="connsiteY12" fmla="*/ 155486 h 608556"/>
              <a:gd name="connsiteX13" fmla="*/ 70874 w 560086"/>
              <a:gd name="connsiteY13" fmla="*/ 306259 h 608556"/>
              <a:gd name="connsiteX14" fmla="*/ 143330 w 560086"/>
              <a:gd name="connsiteY14" fmla="*/ 446752 h 608556"/>
              <a:gd name="connsiteX15" fmla="*/ 280059 w 560086"/>
              <a:gd name="connsiteY15" fmla="*/ 559519 h 608556"/>
              <a:gd name="connsiteX16" fmla="*/ 417290 w 560086"/>
              <a:gd name="connsiteY16" fmla="*/ 446101 h 608556"/>
              <a:gd name="connsiteX17" fmla="*/ 489646 w 560086"/>
              <a:gd name="connsiteY17" fmla="*/ 304855 h 608556"/>
              <a:gd name="connsiteX18" fmla="*/ 515656 w 560086"/>
              <a:gd name="connsiteY18" fmla="*/ 155486 h 608556"/>
              <a:gd name="connsiteX19" fmla="*/ 427383 w 560086"/>
              <a:gd name="connsiteY19" fmla="*/ 133675 h 608556"/>
              <a:gd name="connsiteX20" fmla="*/ 342423 w 560086"/>
              <a:gd name="connsiteY20" fmla="*/ 96069 h 608556"/>
              <a:gd name="connsiteX21" fmla="*/ 280059 w 560086"/>
              <a:gd name="connsiteY21" fmla="*/ 56759 h 608556"/>
              <a:gd name="connsiteX22" fmla="*/ 280059 w 560086"/>
              <a:gd name="connsiteY22" fmla="*/ 0 h 608556"/>
              <a:gd name="connsiteX23" fmla="*/ 294319 w 560086"/>
              <a:gd name="connsiteY23" fmla="*/ 12034 h 608556"/>
              <a:gd name="connsiteX24" fmla="*/ 364567 w 560086"/>
              <a:gd name="connsiteY24" fmla="*/ 57862 h 608556"/>
              <a:gd name="connsiteX25" fmla="*/ 540110 w 560086"/>
              <a:gd name="connsiteY25" fmla="*/ 114070 h 608556"/>
              <a:gd name="connsiteX26" fmla="*/ 559140 w 560086"/>
              <a:gd name="connsiteY26" fmla="*/ 116025 h 608556"/>
              <a:gd name="connsiteX27" fmla="*/ 559944 w 560086"/>
              <a:gd name="connsiteY27" fmla="*/ 135079 h 608556"/>
              <a:gd name="connsiteX28" fmla="*/ 531774 w 560086"/>
              <a:gd name="connsiteY28" fmla="*/ 318242 h 608556"/>
              <a:gd name="connsiteX29" fmla="*/ 452338 w 560086"/>
              <a:gd name="connsiteY29" fmla="*/ 472926 h 608556"/>
              <a:gd name="connsiteX30" fmla="*/ 289549 w 560086"/>
              <a:gd name="connsiteY30" fmla="*/ 604043 h 608556"/>
              <a:gd name="connsiteX31" fmla="*/ 280059 w 560086"/>
              <a:gd name="connsiteY31" fmla="*/ 608556 h 608556"/>
              <a:gd name="connsiteX32" fmla="*/ 270519 w 560086"/>
              <a:gd name="connsiteY32" fmla="*/ 604043 h 608556"/>
              <a:gd name="connsiteX33" fmla="*/ 107730 w 560086"/>
              <a:gd name="connsiteY33" fmla="*/ 472926 h 608556"/>
              <a:gd name="connsiteX34" fmla="*/ 28294 w 560086"/>
              <a:gd name="connsiteY34" fmla="*/ 318242 h 608556"/>
              <a:gd name="connsiteX35" fmla="*/ 124 w 560086"/>
              <a:gd name="connsiteY35" fmla="*/ 135079 h 608556"/>
              <a:gd name="connsiteX36" fmla="*/ 978 w 560086"/>
              <a:gd name="connsiteY36" fmla="*/ 116025 h 608556"/>
              <a:gd name="connsiteX37" fmla="*/ 19958 w 560086"/>
              <a:gd name="connsiteY37" fmla="*/ 114070 h 608556"/>
              <a:gd name="connsiteX38" fmla="*/ 195501 w 560086"/>
              <a:gd name="connsiteY38" fmla="*/ 57862 h 608556"/>
              <a:gd name="connsiteX39" fmla="*/ 265799 w 560086"/>
              <a:gd name="connsiteY39" fmla="*/ 12034 h 608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60086" h="608556">
                <a:moveTo>
                  <a:pt x="400482" y="203934"/>
                </a:moveTo>
                <a:lnTo>
                  <a:pt x="431714" y="235122"/>
                </a:lnTo>
                <a:lnTo>
                  <a:pt x="254767" y="411820"/>
                </a:lnTo>
                <a:lnTo>
                  <a:pt x="157356" y="314596"/>
                </a:lnTo>
                <a:lnTo>
                  <a:pt x="173022" y="299002"/>
                </a:lnTo>
                <a:lnTo>
                  <a:pt x="188638" y="283408"/>
                </a:lnTo>
                <a:lnTo>
                  <a:pt x="196521" y="291280"/>
                </a:lnTo>
                <a:lnTo>
                  <a:pt x="254767" y="349444"/>
                </a:lnTo>
                <a:lnTo>
                  <a:pt x="369652" y="234721"/>
                </a:lnTo>
                <a:close/>
                <a:moveTo>
                  <a:pt x="280059" y="56759"/>
                </a:moveTo>
                <a:cubicBezTo>
                  <a:pt x="267054" y="66286"/>
                  <a:pt x="245714" y="80827"/>
                  <a:pt x="217645" y="96069"/>
                </a:cubicBezTo>
                <a:cubicBezTo>
                  <a:pt x="189978" y="111111"/>
                  <a:pt x="161407" y="123747"/>
                  <a:pt x="132685" y="133675"/>
                </a:cubicBezTo>
                <a:cubicBezTo>
                  <a:pt x="103311" y="143803"/>
                  <a:pt x="73736" y="151124"/>
                  <a:pt x="44412" y="155486"/>
                </a:cubicBezTo>
                <a:cubicBezTo>
                  <a:pt x="45366" y="183815"/>
                  <a:pt x="50036" y="241527"/>
                  <a:pt x="70874" y="306259"/>
                </a:cubicBezTo>
                <a:cubicBezTo>
                  <a:pt x="87896" y="359207"/>
                  <a:pt x="112249" y="406490"/>
                  <a:pt x="143330" y="446752"/>
                </a:cubicBezTo>
                <a:cubicBezTo>
                  <a:pt x="179785" y="494085"/>
                  <a:pt x="225729" y="531991"/>
                  <a:pt x="280059" y="559519"/>
                </a:cubicBezTo>
                <a:cubicBezTo>
                  <a:pt x="334590" y="531841"/>
                  <a:pt x="380735" y="493734"/>
                  <a:pt x="417290" y="446101"/>
                </a:cubicBezTo>
                <a:cubicBezTo>
                  <a:pt x="448371" y="405587"/>
                  <a:pt x="472725" y="358054"/>
                  <a:pt x="489646" y="304855"/>
                </a:cubicBezTo>
                <a:cubicBezTo>
                  <a:pt x="510183" y="240424"/>
                  <a:pt x="514752" y="183514"/>
                  <a:pt x="515656" y="155486"/>
                </a:cubicBezTo>
                <a:cubicBezTo>
                  <a:pt x="486382" y="151124"/>
                  <a:pt x="456757" y="143803"/>
                  <a:pt x="427383" y="133675"/>
                </a:cubicBezTo>
                <a:cubicBezTo>
                  <a:pt x="398661" y="123747"/>
                  <a:pt x="370090" y="111111"/>
                  <a:pt x="342423" y="96069"/>
                </a:cubicBezTo>
                <a:cubicBezTo>
                  <a:pt x="314354" y="80827"/>
                  <a:pt x="293014" y="66286"/>
                  <a:pt x="280059" y="56759"/>
                </a:cubicBezTo>
                <a:close/>
                <a:moveTo>
                  <a:pt x="280059" y="0"/>
                </a:moveTo>
                <a:lnTo>
                  <a:pt x="294319" y="12034"/>
                </a:lnTo>
                <a:cubicBezTo>
                  <a:pt x="294571" y="12234"/>
                  <a:pt x="320982" y="34346"/>
                  <a:pt x="364567" y="57862"/>
                </a:cubicBezTo>
                <a:cubicBezTo>
                  <a:pt x="404335" y="79373"/>
                  <a:pt x="467101" y="106599"/>
                  <a:pt x="540110" y="114070"/>
                </a:cubicBezTo>
                <a:lnTo>
                  <a:pt x="559140" y="116025"/>
                </a:lnTo>
                <a:lnTo>
                  <a:pt x="559944" y="135079"/>
                </a:lnTo>
                <a:cubicBezTo>
                  <a:pt x="560094" y="138488"/>
                  <a:pt x="563107" y="219766"/>
                  <a:pt x="531774" y="318242"/>
                </a:cubicBezTo>
                <a:cubicBezTo>
                  <a:pt x="513246" y="376305"/>
                  <a:pt x="486533" y="428351"/>
                  <a:pt x="452338" y="472926"/>
                </a:cubicBezTo>
                <a:cubicBezTo>
                  <a:pt x="409407" y="528883"/>
                  <a:pt x="354625" y="573006"/>
                  <a:pt x="289549" y="604043"/>
                </a:cubicBezTo>
                <a:lnTo>
                  <a:pt x="280059" y="608556"/>
                </a:lnTo>
                <a:lnTo>
                  <a:pt x="270519" y="604043"/>
                </a:lnTo>
                <a:cubicBezTo>
                  <a:pt x="205443" y="573006"/>
                  <a:pt x="150661" y="528883"/>
                  <a:pt x="107730" y="472926"/>
                </a:cubicBezTo>
                <a:cubicBezTo>
                  <a:pt x="73535" y="428351"/>
                  <a:pt x="46822" y="376305"/>
                  <a:pt x="28294" y="318242"/>
                </a:cubicBezTo>
                <a:cubicBezTo>
                  <a:pt x="-3039" y="219766"/>
                  <a:pt x="24" y="138488"/>
                  <a:pt x="124" y="135079"/>
                </a:cubicBezTo>
                <a:lnTo>
                  <a:pt x="978" y="116025"/>
                </a:lnTo>
                <a:lnTo>
                  <a:pt x="19958" y="114070"/>
                </a:lnTo>
                <a:cubicBezTo>
                  <a:pt x="92967" y="106599"/>
                  <a:pt x="155733" y="79373"/>
                  <a:pt x="195501" y="57862"/>
                </a:cubicBezTo>
                <a:cubicBezTo>
                  <a:pt x="239086" y="34346"/>
                  <a:pt x="265497" y="12234"/>
                  <a:pt x="265799" y="120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2" name="Oval 33">
            <a:extLst>
              <a:ext uri="{FF2B5EF4-FFF2-40B4-BE49-F238E27FC236}">
                <a16:creationId xmlns:a16="http://schemas.microsoft.com/office/drawing/2014/main" id="{ED61740C-1767-4FA8-9CC3-893D0D6CEC2B}"/>
              </a:ext>
            </a:extLst>
          </p:cNvPr>
          <p:cNvSpPr/>
          <p:nvPr userDrawn="1"/>
        </p:nvSpPr>
        <p:spPr>
          <a:xfrm rot="5400000">
            <a:off x="11478768" y="6012879"/>
            <a:ext cx="380865" cy="380333"/>
          </a:xfrm>
          <a:custGeom>
            <a:avLst/>
            <a:gdLst>
              <a:gd name="T0" fmla="*/ 5362 w 6291"/>
              <a:gd name="T1" fmla="*/ 3145 h 6291"/>
              <a:gd name="T2" fmla="*/ 5328 w 6291"/>
              <a:gd name="T3" fmla="*/ 3214 h 6291"/>
              <a:gd name="T4" fmla="*/ 3214 w 6291"/>
              <a:gd name="T5" fmla="*/ 4839 h 6291"/>
              <a:gd name="T6" fmla="*/ 3162 w 6291"/>
              <a:gd name="T7" fmla="*/ 4857 h 6291"/>
              <a:gd name="T8" fmla="*/ 3110 w 6291"/>
              <a:gd name="T9" fmla="*/ 4840 h 6291"/>
              <a:gd name="T10" fmla="*/ 3082 w 6291"/>
              <a:gd name="T11" fmla="*/ 4739 h 6291"/>
              <a:gd name="T12" fmla="*/ 3507 w 6291"/>
              <a:gd name="T13" fmla="*/ 3663 h 6291"/>
              <a:gd name="T14" fmla="*/ 1015 w 6291"/>
              <a:gd name="T15" fmla="*/ 3663 h 6291"/>
              <a:gd name="T16" fmla="*/ 929 w 6291"/>
              <a:gd name="T17" fmla="*/ 3577 h 6291"/>
              <a:gd name="T18" fmla="*/ 929 w 6291"/>
              <a:gd name="T19" fmla="*/ 2714 h 6291"/>
              <a:gd name="T20" fmla="*/ 1016 w 6291"/>
              <a:gd name="T21" fmla="*/ 2628 h 6291"/>
              <a:gd name="T22" fmla="*/ 3507 w 6291"/>
              <a:gd name="T23" fmla="*/ 2628 h 6291"/>
              <a:gd name="T24" fmla="*/ 3082 w 6291"/>
              <a:gd name="T25" fmla="*/ 1552 h 6291"/>
              <a:gd name="T26" fmla="*/ 3110 w 6291"/>
              <a:gd name="T27" fmla="*/ 1451 h 6291"/>
              <a:gd name="T28" fmla="*/ 3215 w 6291"/>
              <a:gd name="T29" fmla="*/ 1452 h 6291"/>
              <a:gd name="T30" fmla="*/ 5329 w 6291"/>
              <a:gd name="T31" fmla="*/ 3077 h 6291"/>
              <a:gd name="T32" fmla="*/ 5362 w 6291"/>
              <a:gd name="T33" fmla="*/ 3145 h 6291"/>
              <a:gd name="T34" fmla="*/ 6291 w 6291"/>
              <a:gd name="T35" fmla="*/ 3146 h 6291"/>
              <a:gd name="T36" fmla="*/ 3146 w 6291"/>
              <a:gd name="T37" fmla="*/ 6291 h 6291"/>
              <a:gd name="T38" fmla="*/ 0 w 6291"/>
              <a:gd name="T39" fmla="*/ 3146 h 6291"/>
              <a:gd name="T40" fmla="*/ 3146 w 6291"/>
              <a:gd name="T41" fmla="*/ 0 h 6291"/>
              <a:gd name="T42" fmla="*/ 6291 w 6291"/>
              <a:gd name="T43" fmla="*/ 3146 h 6291"/>
              <a:gd name="T44" fmla="*/ 5946 w 6291"/>
              <a:gd name="T45" fmla="*/ 3146 h 6291"/>
              <a:gd name="T46" fmla="*/ 3146 w 6291"/>
              <a:gd name="T47" fmla="*/ 345 h 6291"/>
              <a:gd name="T48" fmla="*/ 345 w 6291"/>
              <a:gd name="T49" fmla="*/ 3146 h 6291"/>
              <a:gd name="T50" fmla="*/ 3146 w 6291"/>
              <a:gd name="T51" fmla="*/ 5946 h 6291"/>
              <a:gd name="T52" fmla="*/ 5946 w 6291"/>
              <a:gd name="T53" fmla="*/ 3146 h 6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6291" h="6291">
                <a:moveTo>
                  <a:pt x="5362" y="3145"/>
                </a:moveTo>
                <a:cubicBezTo>
                  <a:pt x="5362" y="3172"/>
                  <a:pt x="5350" y="3198"/>
                  <a:pt x="5328" y="3214"/>
                </a:cubicBezTo>
                <a:lnTo>
                  <a:pt x="3214" y="4839"/>
                </a:lnTo>
                <a:cubicBezTo>
                  <a:pt x="3199" y="4851"/>
                  <a:pt x="3180" y="4857"/>
                  <a:pt x="3162" y="4857"/>
                </a:cubicBezTo>
                <a:cubicBezTo>
                  <a:pt x="3144" y="4857"/>
                  <a:pt x="3125" y="4851"/>
                  <a:pt x="3110" y="4840"/>
                </a:cubicBezTo>
                <a:cubicBezTo>
                  <a:pt x="3079" y="4816"/>
                  <a:pt x="3067" y="4775"/>
                  <a:pt x="3082" y="4739"/>
                </a:cubicBezTo>
                <a:lnTo>
                  <a:pt x="3507" y="3663"/>
                </a:lnTo>
                <a:lnTo>
                  <a:pt x="1015" y="3663"/>
                </a:lnTo>
                <a:cubicBezTo>
                  <a:pt x="968" y="3663"/>
                  <a:pt x="929" y="3624"/>
                  <a:pt x="929" y="3577"/>
                </a:cubicBezTo>
                <a:lnTo>
                  <a:pt x="929" y="2714"/>
                </a:lnTo>
                <a:cubicBezTo>
                  <a:pt x="929" y="2667"/>
                  <a:pt x="968" y="2628"/>
                  <a:pt x="1016" y="2628"/>
                </a:cubicBezTo>
                <a:lnTo>
                  <a:pt x="3507" y="2628"/>
                </a:lnTo>
                <a:lnTo>
                  <a:pt x="3082" y="1552"/>
                </a:lnTo>
                <a:cubicBezTo>
                  <a:pt x="3068" y="1516"/>
                  <a:pt x="3079" y="1475"/>
                  <a:pt x="3110" y="1451"/>
                </a:cubicBezTo>
                <a:cubicBezTo>
                  <a:pt x="3141" y="1428"/>
                  <a:pt x="3184" y="1428"/>
                  <a:pt x="3215" y="1452"/>
                </a:cubicBezTo>
                <a:lnTo>
                  <a:pt x="5329" y="3077"/>
                </a:lnTo>
                <a:cubicBezTo>
                  <a:pt x="5350" y="3093"/>
                  <a:pt x="5362" y="3119"/>
                  <a:pt x="5362" y="3145"/>
                </a:cubicBezTo>
                <a:close/>
                <a:moveTo>
                  <a:pt x="6291" y="3146"/>
                </a:moveTo>
                <a:cubicBezTo>
                  <a:pt x="6291" y="4880"/>
                  <a:pt x="4880" y="6291"/>
                  <a:pt x="3146" y="6291"/>
                </a:cubicBezTo>
                <a:cubicBezTo>
                  <a:pt x="1411" y="6291"/>
                  <a:pt x="0" y="4880"/>
                  <a:pt x="0" y="3146"/>
                </a:cubicBezTo>
                <a:cubicBezTo>
                  <a:pt x="0" y="1411"/>
                  <a:pt x="1411" y="0"/>
                  <a:pt x="3146" y="0"/>
                </a:cubicBezTo>
                <a:cubicBezTo>
                  <a:pt x="4880" y="0"/>
                  <a:pt x="6291" y="1411"/>
                  <a:pt x="6291" y="3146"/>
                </a:cubicBezTo>
                <a:close/>
                <a:moveTo>
                  <a:pt x="5946" y="3146"/>
                </a:moveTo>
                <a:cubicBezTo>
                  <a:pt x="5946" y="1601"/>
                  <a:pt x="4690" y="345"/>
                  <a:pt x="3146" y="345"/>
                </a:cubicBezTo>
                <a:cubicBezTo>
                  <a:pt x="1601" y="345"/>
                  <a:pt x="345" y="1601"/>
                  <a:pt x="345" y="3146"/>
                </a:cubicBezTo>
                <a:cubicBezTo>
                  <a:pt x="345" y="4690"/>
                  <a:pt x="1601" y="5946"/>
                  <a:pt x="3146" y="5946"/>
                </a:cubicBezTo>
                <a:cubicBezTo>
                  <a:pt x="4690" y="5946"/>
                  <a:pt x="5946" y="4690"/>
                  <a:pt x="5946" y="3146"/>
                </a:cubicBezTo>
                <a:close/>
              </a:path>
            </a:pathLst>
          </a:custGeom>
          <a:solidFill>
            <a:srgbClr val="329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3" name="Oval 34">
            <a:extLst>
              <a:ext uri="{FF2B5EF4-FFF2-40B4-BE49-F238E27FC236}">
                <a16:creationId xmlns:a16="http://schemas.microsoft.com/office/drawing/2014/main" id="{75DAE3D9-EECA-4268-B287-817E77D1552B}"/>
              </a:ext>
            </a:extLst>
          </p:cNvPr>
          <p:cNvSpPr/>
          <p:nvPr userDrawn="1"/>
        </p:nvSpPr>
        <p:spPr>
          <a:xfrm rot="16200000">
            <a:off x="11478768" y="5339293"/>
            <a:ext cx="380865" cy="380333"/>
          </a:xfrm>
          <a:custGeom>
            <a:avLst/>
            <a:gdLst>
              <a:gd name="T0" fmla="*/ 5362 w 6291"/>
              <a:gd name="T1" fmla="*/ 3145 h 6291"/>
              <a:gd name="T2" fmla="*/ 5328 w 6291"/>
              <a:gd name="T3" fmla="*/ 3214 h 6291"/>
              <a:gd name="T4" fmla="*/ 3214 w 6291"/>
              <a:gd name="T5" fmla="*/ 4839 h 6291"/>
              <a:gd name="T6" fmla="*/ 3162 w 6291"/>
              <a:gd name="T7" fmla="*/ 4857 h 6291"/>
              <a:gd name="T8" fmla="*/ 3110 w 6291"/>
              <a:gd name="T9" fmla="*/ 4840 h 6291"/>
              <a:gd name="T10" fmla="*/ 3082 w 6291"/>
              <a:gd name="T11" fmla="*/ 4739 h 6291"/>
              <a:gd name="T12" fmla="*/ 3507 w 6291"/>
              <a:gd name="T13" fmla="*/ 3663 h 6291"/>
              <a:gd name="T14" fmla="*/ 1015 w 6291"/>
              <a:gd name="T15" fmla="*/ 3663 h 6291"/>
              <a:gd name="T16" fmla="*/ 929 w 6291"/>
              <a:gd name="T17" fmla="*/ 3577 h 6291"/>
              <a:gd name="T18" fmla="*/ 929 w 6291"/>
              <a:gd name="T19" fmla="*/ 2714 h 6291"/>
              <a:gd name="T20" fmla="*/ 1016 w 6291"/>
              <a:gd name="T21" fmla="*/ 2628 h 6291"/>
              <a:gd name="T22" fmla="*/ 3507 w 6291"/>
              <a:gd name="T23" fmla="*/ 2628 h 6291"/>
              <a:gd name="T24" fmla="*/ 3082 w 6291"/>
              <a:gd name="T25" fmla="*/ 1552 h 6291"/>
              <a:gd name="T26" fmla="*/ 3110 w 6291"/>
              <a:gd name="T27" fmla="*/ 1451 h 6291"/>
              <a:gd name="T28" fmla="*/ 3215 w 6291"/>
              <a:gd name="T29" fmla="*/ 1452 h 6291"/>
              <a:gd name="T30" fmla="*/ 5329 w 6291"/>
              <a:gd name="T31" fmla="*/ 3077 h 6291"/>
              <a:gd name="T32" fmla="*/ 5362 w 6291"/>
              <a:gd name="T33" fmla="*/ 3145 h 6291"/>
              <a:gd name="T34" fmla="*/ 6291 w 6291"/>
              <a:gd name="T35" fmla="*/ 3146 h 6291"/>
              <a:gd name="T36" fmla="*/ 3146 w 6291"/>
              <a:gd name="T37" fmla="*/ 6291 h 6291"/>
              <a:gd name="T38" fmla="*/ 0 w 6291"/>
              <a:gd name="T39" fmla="*/ 3146 h 6291"/>
              <a:gd name="T40" fmla="*/ 3146 w 6291"/>
              <a:gd name="T41" fmla="*/ 0 h 6291"/>
              <a:gd name="T42" fmla="*/ 6291 w 6291"/>
              <a:gd name="T43" fmla="*/ 3146 h 6291"/>
              <a:gd name="T44" fmla="*/ 5946 w 6291"/>
              <a:gd name="T45" fmla="*/ 3146 h 6291"/>
              <a:gd name="T46" fmla="*/ 3146 w 6291"/>
              <a:gd name="T47" fmla="*/ 345 h 6291"/>
              <a:gd name="T48" fmla="*/ 345 w 6291"/>
              <a:gd name="T49" fmla="*/ 3146 h 6291"/>
              <a:gd name="T50" fmla="*/ 3146 w 6291"/>
              <a:gd name="T51" fmla="*/ 5946 h 6291"/>
              <a:gd name="T52" fmla="*/ 5946 w 6291"/>
              <a:gd name="T53" fmla="*/ 3146 h 6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6291" h="6291">
                <a:moveTo>
                  <a:pt x="5362" y="3145"/>
                </a:moveTo>
                <a:cubicBezTo>
                  <a:pt x="5362" y="3172"/>
                  <a:pt x="5350" y="3198"/>
                  <a:pt x="5328" y="3214"/>
                </a:cubicBezTo>
                <a:lnTo>
                  <a:pt x="3214" y="4839"/>
                </a:lnTo>
                <a:cubicBezTo>
                  <a:pt x="3199" y="4851"/>
                  <a:pt x="3180" y="4857"/>
                  <a:pt x="3162" y="4857"/>
                </a:cubicBezTo>
                <a:cubicBezTo>
                  <a:pt x="3144" y="4857"/>
                  <a:pt x="3125" y="4851"/>
                  <a:pt x="3110" y="4840"/>
                </a:cubicBezTo>
                <a:cubicBezTo>
                  <a:pt x="3079" y="4816"/>
                  <a:pt x="3067" y="4775"/>
                  <a:pt x="3082" y="4739"/>
                </a:cubicBezTo>
                <a:lnTo>
                  <a:pt x="3507" y="3663"/>
                </a:lnTo>
                <a:lnTo>
                  <a:pt x="1015" y="3663"/>
                </a:lnTo>
                <a:cubicBezTo>
                  <a:pt x="968" y="3663"/>
                  <a:pt x="929" y="3624"/>
                  <a:pt x="929" y="3577"/>
                </a:cubicBezTo>
                <a:lnTo>
                  <a:pt x="929" y="2714"/>
                </a:lnTo>
                <a:cubicBezTo>
                  <a:pt x="929" y="2667"/>
                  <a:pt x="968" y="2628"/>
                  <a:pt x="1016" y="2628"/>
                </a:cubicBezTo>
                <a:lnTo>
                  <a:pt x="3507" y="2628"/>
                </a:lnTo>
                <a:lnTo>
                  <a:pt x="3082" y="1552"/>
                </a:lnTo>
                <a:cubicBezTo>
                  <a:pt x="3068" y="1516"/>
                  <a:pt x="3079" y="1475"/>
                  <a:pt x="3110" y="1451"/>
                </a:cubicBezTo>
                <a:cubicBezTo>
                  <a:pt x="3141" y="1428"/>
                  <a:pt x="3184" y="1428"/>
                  <a:pt x="3215" y="1452"/>
                </a:cubicBezTo>
                <a:lnTo>
                  <a:pt x="5329" y="3077"/>
                </a:lnTo>
                <a:cubicBezTo>
                  <a:pt x="5350" y="3093"/>
                  <a:pt x="5362" y="3119"/>
                  <a:pt x="5362" y="3145"/>
                </a:cubicBezTo>
                <a:close/>
                <a:moveTo>
                  <a:pt x="6291" y="3146"/>
                </a:moveTo>
                <a:cubicBezTo>
                  <a:pt x="6291" y="4880"/>
                  <a:pt x="4880" y="6291"/>
                  <a:pt x="3146" y="6291"/>
                </a:cubicBezTo>
                <a:cubicBezTo>
                  <a:pt x="1411" y="6291"/>
                  <a:pt x="0" y="4880"/>
                  <a:pt x="0" y="3146"/>
                </a:cubicBezTo>
                <a:cubicBezTo>
                  <a:pt x="0" y="1411"/>
                  <a:pt x="1411" y="0"/>
                  <a:pt x="3146" y="0"/>
                </a:cubicBezTo>
                <a:cubicBezTo>
                  <a:pt x="4880" y="0"/>
                  <a:pt x="6291" y="1411"/>
                  <a:pt x="6291" y="3146"/>
                </a:cubicBezTo>
                <a:close/>
                <a:moveTo>
                  <a:pt x="5946" y="3146"/>
                </a:moveTo>
                <a:cubicBezTo>
                  <a:pt x="5946" y="1601"/>
                  <a:pt x="4690" y="345"/>
                  <a:pt x="3146" y="345"/>
                </a:cubicBezTo>
                <a:cubicBezTo>
                  <a:pt x="1601" y="345"/>
                  <a:pt x="345" y="1601"/>
                  <a:pt x="345" y="3146"/>
                </a:cubicBezTo>
                <a:cubicBezTo>
                  <a:pt x="345" y="4690"/>
                  <a:pt x="1601" y="5946"/>
                  <a:pt x="3146" y="5946"/>
                </a:cubicBezTo>
                <a:cubicBezTo>
                  <a:pt x="4690" y="5946"/>
                  <a:pt x="5946" y="4690"/>
                  <a:pt x="5946" y="3146"/>
                </a:cubicBezTo>
                <a:close/>
              </a:path>
            </a:pathLst>
          </a:custGeom>
          <a:solidFill>
            <a:srgbClr val="2831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332815" y="2647166"/>
            <a:ext cx="70152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b="0" kern="2000" spc="100" baseline="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第</a:t>
            </a:r>
            <a:endParaRPr kumimoji="1" lang="en-US" altLang="zh-CN" b="0" kern="2000" spc="100" baseline="0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zh-CN" altLang="en-US" b="0" kern="2000" spc="100" baseline="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三</a:t>
            </a:r>
            <a:endParaRPr kumimoji="1" lang="en-US" altLang="zh-CN" b="0" kern="2000" spc="100" baseline="0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zh-CN" altLang="en-US" b="0" kern="2000" spc="100" baseline="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课</a:t>
            </a:r>
            <a:endParaRPr kumimoji="1" lang="zh-CN" altLang="en-US" b="0" kern="2000" spc="100" baseline="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878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368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3780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7" r:id="rId2"/>
    <p:sldLayoutId id="214748365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16017308-BA5F-464A-9AF7-7207FADA6CCA}"/>
              </a:ext>
            </a:extLst>
          </p:cNvPr>
          <p:cNvSpPr/>
          <p:nvPr/>
        </p:nvSpPr>
        <p:spPr>
          <a:xfrm rot="9494902">
            <a:off x="3563553" y="1457640"/>
            <a:ext cx="4994693" cy="4703290"/>
          </a:xfrm>
          <a:custGeom>
            <a:avLst/>
            <a:gdLst>
              <a:gd name="connsiteX0" fmla="*/ 24951 w 2297694"/>
              <a:gd name="connsiteY0" fmla="*/ 1930402 h 2163641"/>
              <a:gd name="connsiteX1" fmla="*/ 1142551 w 2297694"/>
              <a:gd name="connsiteY1" fmla="*/ 2 h 2163641"/>
              <a:gd name="connsiteX2" fmla="*/ 2274665 w 2297694"/>
              <a:gd name="connsiteY2" fmla="*/ 1915888 h 2163641"/>
              <a:gd name="connsiteX3" fmla="*/ 24951 w 2297694"/>
              <a:gd name="connsiteY3" fmla="*/ 1930402 h 216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694" h="2163641">
                <a:moveTo>
                  <a:pt x="24951" y="1930402"/>
                </a:moveTo>
                <a:cubicBezTo>
                  <a:pt x="-163735" y="1611088"/>
                  <a:pt x="767599" y="2421"/>
                  <a:pt x="1142551" y="2"/>
                </a:cubicBezTo>
                <a:cubicBezTo>
                  <a:pt x="1517503" y="-2417"/>
                  <a:pt x="2456094" y="1594155"/>
                  <a:pt x="2274665" y="1915888"/>
                </a:cubicBezTo>
                <a:cubicBezTo>
                  <a:pt x="2093236" y="2237621"/>
                  <a:pt x="213637" y="2249716"/>
                  <a:pt x="24951" y="1930402"/>
                </a:cubicBezTo>
                <a:close/>
              </a:path>
            </a:pathLst>
          </a:custGeom>
          <a:noFill/>
          <a:ln w="38100">
            <a:solidFill>
              <a:srgbClr val="3297FF">
                <a:alpha val="25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8C51A2C-E423-44F4-AEA0-80E8793E0783}"/>
              </a:ext>
            </a:extLst>
          </p:cNvPr>
          <p:cNvSpPr/>
          <p:nvPr/>
        </p:nvSpPr>
        <p:spPr>
          <a:xfrm rot="8876044">
            <a:off x="3719183" y="1064854"/>
            <a:ext cx="2361313" cy="2223548"/>
          </a:xfrm>
          <a:custGeom>
            <a:avLst/>
            <a:gdLst>
              <a:gd name="connsiteX0" fmla="*/ 24951 w 2297694"/>
              <a:gd name="connsiteY0" fmla="*/ 1930402 h 2163641"/>
              <a:gd name="connsiteX1" fmla="*/ 1142551 w 2297694"/>
              <a:gd name="connsiteY1" fmla="*/ 2 h 2163641"/>
              <a:gd name="connsiteX2" fmla="*/ 2274665 w 2297694"/>
              <a:gd name="connsiteY2" fmla="*/ 1915888 h 2163641"/>
              <a:gd name="connsiteX3" fmla="*/ 24951 w 2297694"/>
              <a:gd name="connsiteY3" fmla="*/ 1930402 h 216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694" h="2163641">
                <a:moveTo>
                  <a:pt x="24951" y="1930402"/>
                </a:moveTo>
                <a:cubicBezTo>
                  <a:pt x="-163735" y="1611088"/>
                  <a:pt x="767599" y="2421"/>
                  <a:pt x="1142551" y="2"/>
                </a:cubicBezTo>
                <a:cubicBezTo>
                  <a:pt x="1517503" y="-2417"/>
                  <a:pt x="2456094" y="1594155"/>
                  <a:pt x="2274665" y="1915888"/>
                </a:cubicBezTo>
                <a:cubicBezTo>
                  <a:pt x="2093236" y="2237621"/>
                  <a:pt x="213637" y="2249716"/>
                  <a:pt x="24951" y="1930402"/>
                </a:cubicBezTo>
                <a:close/>
              </a:path>
            </a:pathLst>
          </a:custGeom>
          <a:solidFill>
            <a:srgbClr val="3297FF"/>
          </a:solidFill>
          <a:ln w="12700">
            <a:solidFill>
              <a:srgbClr val="3297FF">
                <a:alpha val="20000"/>
              </a:srgbClr>
            </a:solidFill>
          </a:ln>
          <a:effectLst>
            <a:outerShdw blurRad="203200" sx="102000" sy="102000" algn="ctr" rotWithShape="0">
              <a:srgbClr val="283146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4071DE65-1464-42F5-ABD5-231D8F7A94F9}"/>
              </a:ext>
            </a:extLst>
          </p:cNvPr>
          <p:cNvSpPr/>
          <p:nvPr/>
        </p:nvSpPr>
        <p:spPr>
          <a:xfrm rot="9494902">
            <a:off x="4044413" y="1413086"/>
            <a:ext cx="4892390" cy="4606956"/>
          </a:xfrm>
          <a:custGeom>
            <a:avLst/>
            <a:gdLst>
              <a:gd name="connsiteX0" fmla="*/ 24951 w 2297694"/>
              <a:gd name="connsiteY0" fmla="*/ 1930402 h 2163641"/>
              <a:gd name="connsiteX1" fmla="*/ 1142551 w 2297694"/>
              <a:gd name="connsiteY1" fmla="*/ 2 h 2163641"/>
              <a:gd name="connsiteX2" fmla="*/ 2274665 w 2297694"/>
              <a:gd name="connsiteY2" fmla="*/ 1915888 h 2163641"/>
              <a:gd name="connsiteX3" fmla="*/ 24951 w 2297694"/>
              <a:gd name="connsiteY3" fmla="*/ 1930402 h 216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694" h="2163641">
                <a:moveTo>
                  <a:pt x="24951" y="1930402"/>
                </a:moveTo>
                <a:cubicBezTo>
                  <a:pt x="-163735" y="1611088"/>
                  <a:pt x="767599" y="2421"/>
                  <a:pt x="1142551" y="2"/>
                </a:cubicBezTo>
                <a:cubicBezTo>
                  <a:pt x="1517503" y="-2417"/>
                  <a:pt x="2456094" y="1594155"/>
                  <a:pt x="2274665" y="1915888"/>
                </a:cubicBezTo>
                <a:cubicBezTo>
                  <a:pt x="2093236" y="2237621"/>
                  <a:pt x="213637" y="2249716"/>
                  <a:pt x="24951" y="193040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12700">
            <a:solidFill>
              <a:srgbClr val="3297FF">
                <a:alpha val="20000"/>
              </a:srgbClr>
            </a:solidFill>
          </a:ln>
          <a:effectLst>
            <a:outerShdw blurRad="203200" sx="102000" sy="102000" algn="ctr" rotWithShape="0">
              <a:srgbClr val="283146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2BE23B3-5768-4B9B-8153-F9B92A44058F}"/>
              </a:ext>
            </a:extLst>
          </p:cNvPr>
          <p:cNvSpPr txBox="1"/>
          <p:nvPr/>
        </p:nvSpPr>
        <p:spPr>
          <a:xfrm>
            <a:off x="3094382" y="2856512"/>
            <a:ext cx="5827236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kumimoji="1" lang="zh-CN" altLang="en-US" sz="8800" b="1" dirty="0" smtClean="0">
                <a:latin typeface="Microsoft YaHei" charset="-122"/>
                <a:ea typeface="Microsoft YaHei" charset="-122"/>
                <a:cs typeface="Microsoft YaHei" charset="-122"/>
              </a:rPr>
              <a:t>供给与需求</a:t>
            </a:r>
            <a:endParaRPr lang="zh-CN" altLang="en-US" sz="8800" b="1" spc="600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039702D-05E7-473A-A961-0E9B62125D62}"/>
              </a:ext>
            </a:extLst>
          </p:cNvPr>
          <p:cNvSpPr txBox="1"/>
          <p:nvPr/>
        </p:nvSpPr>
        <p:spPr>
          <a:xfrm>
            <a:off x="6721822" y="380587"/>
            <a:ext cx="1159292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600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检查学习</a:t>
            </a:r>
            <a:endParaRPr lang="zh-CN" altLang="en-US" sz="1600" spc="300" dirty="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702D46A-17EE-41ED-B2E1-E1C93CCDAF0F}"/>
              </a:ext>
            </a:extLst>
          </p:cNvPr>
          <p:cNvSpPr txBox="1"/>
          <p:nvPr/>
        </p:nvSpPr>
        <p:spPr>
          <a:xfrm>
            <a:off x="8114600" y="380587"/>
            <a:ext cx="915635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600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练一练</a:t>
            </a:r>
            <a:endParaRPr lang="zh-CN" altLang="en-US" sz="1600" spc="300" dirty="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C8C0FAE-C3BD-4914-BB16-8A2527FA88AE}"/>
              </a:ext>
            </a:extLst>
          </p:cNvPr>
          <p:cNvSpPr txBox="1"/>
          <p:nvPr/>
        </p:nvSpPr>
        <p:spPr>
          <a:xfrm>
            <a:off x="9263721" y="380587"/>
            <a:ext cx="1159292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600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案例分析</a:t>
            </a:r>
            <a:endParaRPr lang="zh-CN" altLang="en-US" sz="1600" spc="300" dirty="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3E4FA31-E87A-49B0-A6C4-1E4B86B971A3}"/>
              </a:ext>
            </a:extLst>
          </p:cNvPr>
          <p:cNvSpPr txBox="1"/>
          <p:nvPr/>
        </p:nvSpPr>
        <p:spPr>
          <a:xfrm>
            <a:off x="10778325" y="380587"/>
            <a:ext cx="671979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600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总结</a:t>
            </a:r>
            <a:endParaRPr lang="zh-CN" altLang="en-US" sz="1600" spc="300" dirty="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EE519B9-E64F-4DD1-B298-926A68B3E6F0}"/>
              </a:ext>
            </a:extLst>
          </p:cNvPr>
          <p:cNvSpPr txBox="1"/>
          <p:nvPr/>
        </p:nvSpPr>
        <p:spPr>
          <a:xfrm>
            <a:off x="2748863" y="5704704"/>
            <a:ext cx="624836" cy="421438"/>
          </a:xfrm>
          <a:custGeom>
            <a:avLst/>
            <a:gdLst/>
            <a:ahLst/>
            <a:cxnLst/>
            <a:rect l="l" t="t" r="r" b="b"/>
            <a:pathLst>
              <a:path w="157981" h="73893">
                <a:moveTo>
                  <a:pt x="85725" y="0"/>
                </a:moveTo>
                <a:lnTo>
                  <a:pt x="157981" y="30509"/>
                </a:lnTo>
                <a:lnTo>
                  <a:pt x="157981" y="43011"/>
                </a:lnTo>
                <a:lnTo>
                  <a:pt x="85725" y="73893"/>
                </a:lnTo>
                <a:lnTo>
                  <a:pt x="85725" y="60573"/>
                </a:lnTo>
                <a:lnTo>
                  <a:pt x="142949" y="36834"/>
                </a:lnTo>
                <a:lnTo>
                  <a:pt x="85725" y="13320"/>
                </a:lnTo>
                <a:close/>
                <a:moveTo>
                  <a:pt x="0" y="0"/>
                </a:moveTo>
                <a:lnTo>
                  <a:pt x="72256" y="30509"/>
                </a:lnTo>
                <a:lnTo>
                  <a:pt x="72256" y="43011"/>
                </a:lnTo>
                <a:lnTo>
                  <a:pt x="0" y="73893"/>
                </a:lnTo>
                <a:lnTo>
                  <a:pt x="0" y="60573"/>
                </a:lnTo>
                <a:lnTo>
                  <a:pt x="57224" y="36834"/>
                </a:lnTo>
                <a:lnTo>
                  <a:pt x="0" y="13320"/>
                </a:lnTo>
                <a:close/>
              </a:path>
            </a:pathLst>
          </a:custGeom>
          <a:solidFill>
            <a:srgbClr val="3297FF">
              <a:alpha val="25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30000"/>
              </a:lnSpc>
            </a:pPr>
            <a:endParaRPr lang="en-US" altLang="zh-CN" sz="1200" dirty="0">
              <a:solidFill>
                <a:schemeClr val="bg1"/>
              </a:solidFill>
              <a:latin typeface="Arial" panose="020B0604020202020204" pitchFamily="34" charset="0"/>
              <a:ea typeface="方正俊黑简体" panose="02000000000000000000" pitchFamily="2" charset="-122"/>
              <a:cs typeface="Angsana New" panose="02020603050405020304" pitchFamily="18" charset="-34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3E5D29C-E5E1-4CA0-B2B0-104F490D35C0}"/>
              </a:ext>
            </a:extLst>
          </p:cNvPr>
          <p:cNvSpPr txBox="1"/>
          <p:nvPr/>
        </p:nvSpPr>
        <p:spPr>
          <a:xfrm>
            <a:off x="10424596" y="3881624"/>
            <a:ext cx="624836" cy="421438"/>
          </a:xfrm>
          <a:custGeom>
            <a:avLst/>
            <a:gdLst/>
            <a:ahLst/>
            <a:cxnLst/>
            <a:rect l="l" t="t" r="r" b="b"/>
            <a:pathLst>
              <a:path w="157981" h="73893">
                <a:moveTo>
                  <a:pt x="85725" y="0"/>
                </a:moveTo>
                <a:lnTo>
                  <a:pt x="157981" y="30509"/>
                </a:lnTo>
                <a:lnTo>
                  <a:pt x="157981" y="43011"/>
                </a:lnTo>
                <a:lnTo>
                  <a:pt x="85725" y="73893"/>
                </a:lnTo>
                <a:lnTo>
                  <a:pt x="85725" y="60573"/>
                </a:lnTo>
                <a:lnTo>
                  <a:pt x="142949" y="36834"/>
                </a:lnTo>
                <a:lnTo>
                  <a:pt x="85725" y="13320"/>
                </a:lnTo>
                <a:close/>
                <a:moveTo>
                  <a:pt x="0" y="0"/>
                </a:moveTo>
                <a:lnTo>
                  <a:pt x="72256" y="30509"/>
                </a:lnTo>
                <a:lnTo>
                  <a:pt x="72256" y="43011"/>
                </a:lnTo>
                <a:lnTo>
                  <a:pt x="0" y="73893"/>
                </a:lnTo>
                <a:lnTo>
                  <a:pt x="0" y="60573"/>
                </a:lnTo>
                <a:lnTo>
                  <a:pt x="57224" y="36834"/>
                </a:lnTo>
                <a:lnTo>
                  <a:pt x="0" y="13320"/>
                </a:lnTo>
                <a:close/>
              </a:path>
            </a:pathLst>
          </a:custGeom>
          <a:solidFill>
            <a:srgbClr val="3297FF">
              <a:alpha val="61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30000"/>
              </a:lnSpc>
            </a:pPr>
            <a:endParaRPr lang="en-US" altLang="zh-CN" sz="1200" dirty="0">
              <a:solidFill>
                <a:schemeClr val="bg1"/>
              </a:solidFill>
              <a:latin typeface="Arial" panose="020B0604020202020204" pitchFamily="34" charset="0"/>
              <a:ea typeface="方正俊黑简体" panose="02000000000000000000" pitchFamily="2" charset="-122"/>
              <a:cs typeface="Angsana New" panose="02020603050405020304" pitchFamily="18" charset="-34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1262D214-3740-4B45-BDEF-B7121652FC9D}"/>
              </a:ext>
            </a:extLst>
          </p:cNvPr>
          <p:cNvCxnSpPr>
            <a:cxnSpLocks/>
          </p:cNvCxnSpPr>
          <p:nvPr/>
        </p:nvCxnSpPr>
        <p:spPr>
          <a:xfrm rot="5400000">
            <a:off x="7828941" y="549864"/>
            <a:ext cx="216000" cy="0"/>
          </a:xfrm>
          <a:prstGeom prst="line">
            <a:avLst/>
          </a:prstGeom>
          <a:ln w="38100">
            <a:solidFill>
              <a:srgbClr val="329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5011E907-B796-4290-BD63-96E88963B1CC}"/>
              </a:ext>
            </a:extLst>
          </p:cNvPr>
          <p:cNvCxnSpPr>
            <a:cxnSpLocks/>
          </p:cNvCxnSpPr>
          <p:nvPr/>
        </p:nvCxnSpPr>
        <p:spPr>
          <a:xfrm rot="5400000">
            <a:off x="9099891" y="549864"/>
            <a:ext cx="216000" cy="0"/>
          </a:xfrm>
          <a:prstGeom prst="line">
            <a:avLst/>
          </a:prstGeom>
          <a:ln w="38100">
            <a:solidFill>
              <a:srgbClr val="329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6D028691-941E-495B-A66C-F457B088CD0E}"/>
              </a:ext>
            </a:extLst>
          </p:cNvPr>
          <p:cNvCxnSpPr>
            <a:cxnSpLocks/>
          </p:cNvCxnSpPr>
          <p:nvPr/>
        </p:nvCxnSpPr>
        <p:spPr>
          <a:xfrm rot="5400000">
            <a:off x="10370841" y="549864"/>
            <a:ext cx="216000" cy="0"/>
          </a:xfrm>
          <a:prstGeom prst="line">
            <a:avLst/>
          </a:prstGeom>
          <a:ln w="38100">
            <a:solidFill>
              <a:srgbClr val="329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C737EC6E-B678-461D-BD0F-391F1D937DE3}"/>
              </a:ext>
            </a:extLst>
          </p:cNvPr>
          <p:cNvSpPr txBox="1"/>
          <p:nvPr/>
        </p:nvSpPr>
        <p:spPr>
          <a:xfrm>
            <a:off x="4939431" y="1814924"/>
            <a:ext cx="3416320" cy="82541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spc="600" dirty="0" smtClean="0">
                <a:solidFill>
                  <a:srgbClr val="3297FF"/>
                </a:solidFill>
                <a:latin typeface="Microsoft YaHei" charset="-122"/>
                <a:ea typeface="Microsoft YaHei" charset="-122"/>
                <a:cs typeface="Microsoft YaHei" charset="-122"/>
              </a:rPr>
              <a:t>《</a:t>
            </a:r>
            <a:r>
              <a:rPr lang="zh-CN" altLang="en-US" sz="3600" b="1" spc="600" dirty="0">
                <a:solidFill>
                  <a:srgbClr val="3297FF"/>
                </a:solidFill>
                <a:latin typeface="Microsoft YaHei" charset="-122"/>
                <a:ea typeface="Microsoft YaHei" charset="-122"/>
                <a:cs typeface="Microsoft YaHei" charset="-122"/>
              </a:rPr>
              <a:t>经贸汉语</a:t>
            </a:r>
            <a:r>
              <a:rPr lang="en-US" altLang="zh-CN" sz="3600" b="1" spc="600" dirty="0" smtClean="0">
                <a:solidFill>
                  <a:srgbClr val="3297FF"/>
                </a:solidFill>
                <a:latin typeface="Microsoft YaHei" charset="-122"/>
                <a:ea typeface="Microsoft YaHei" charset="-122"/>
                <a:cs typeface="Microsoft YaHei" charset="-122"/>
              </a:rPr>
              <a:t>》</a:t>
            </a:r>
          </a:p>
        </p:txBody>
      </p:sp>
    </p:spTree>
    <p:extLst>
      <p:ext uri="{BB962C8B-B14F-4D97-AF65-F5344CB8AC3E}">
        <p14:creationId xmlns:p14="http://schemas.microsoft.com/office/powerpoint/2010/main" val="60255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" grpId="0" animBg="1"/>
      <p:bldP spid="5" grpId="0"/>
      <p:bldP spid="10" grpId="0"/>
      <p:bldP spid="11" grpId="0"/>
      <p:bldP spid="12" grpId="0"/>
      <p:bldP spid="13" grpId="0"/>
      <p:bldP spid="14" grpId="0" animBg="1"/>
      <p:bldP spid="15" grpId="0" animBg="1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5973287-44CA-4239-83A2-3DBC4A5AF551}"/>
              </a:ext>
            </a:extLst>
          </p:cNvPr>
          <p:cNvSpPr txBox="1"/>
          <p:nvPr/>
        </p:nvSpPr>
        <p:spPr>
          <a:xfrm>
            <a:off x="2237631" y="403114"/>
            <a:ext cx="6101349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 smtClean="0"/>
              <a:t>4. </a:t>
            </a:r>
            <a:r>
              <a:rPr lang="zh-CN" altLang="en-US" sz="3200" b="1" dirty="0" smtClean="0">
                <a:solidFill>
                  <a:srgbClr val="C00000"/>
                </a:solidFill>
              </a:rPr>
              <a:t>供求关系</a:t>
            </a:r>
            <a:r>
              <a:rPr lang="zh-CN" altLang="en-US" sz="3200" b="1" dirty="0" smtClean="0">
                <a:solidFill>
                  <a:schemeClr val="tx1">
                    <a:lumMod val="50000"/>
                  </a:schemeClr>
                </a:solidFill>
                <a:sym typeface="+mn-ea"/>
              </a:rPr>
              <a:t>对</a:t>
            </a:r>
            <a:r>
              <a:rPr lang="zh-CN" altLang="en-US" sz="3200" b="1" dirty="0">
                <a:solidFill>
                  <a:srgbClr val="C00000"/>
                </a:solidFill>
                <a:sym typeface="+mn-ea"/>
              </a:rPr>
              <a:t>价格</a:t>
            </a:r>
            <a:r>
              <a:rPr lang="zh-CN" altLang="en-US" sz="3200" b="1" dirty="0" smtClean="0">
                <a:solidFill>
                  <a:schemeClr val="tx1">
                    <a:lumMod val="50000"/>
                  </a:schemeClr>
                </a:solidFill>
                <a:sym typeface="+mn-ea"/>
              </a:rPr>
              <a:t>有</a:t>
            </a:r>
            <a:r>
              <a:rPr lang="zh-CN" altLang="en-US" sz="3200" b="1" dirty="0">
                <a:solidFill>
                  <a:schemeClr val="tx1">
                    <a:lumMod val="50000"/>
                  </a:schemeClr>
                </a:solidFill>
                <a:sym typeface="+mn-ea"/>
              </a:rPr>
              <a:t>什么影响？</a:t>
            </a:r>
            <a:endParaRPr lang="zh-CN" altLang="en-US" sz="3200" b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56D7B82-3FF7-499D-ACB7-765EBBB6B664}"/>
              </a:ext>
            </a:extLst>
          </p:cNvPr>
          <p:cNvSpPr txBox="1"/>
          <p:nvPr/>
        </p:nvSpPr>
        <p:spPr>
          <a:xfrm>
            <a:off x="1585703" y="481268"/>
            <a:ext cx="624836" cy="421438"/>
          </a:xfrm>
          <a:custGeom>
            <a:avLst/>
            <a:gdLst/>
            <a:ahLst/>
            <a:cxnLst/>
            <a:rect l="l" t="t" r="r" b="b"/>
            <a:pathLst>
              <a:path w="157981" h="73893">
                <a:moveTo>
                  <a:pt x="85725" y="0"/>
                </a:moveTo>
                <a:lnTo>
                  <a:pt x="157981" y="30509"/>
                </a:lnTo>
                <a:lnTo>
                  <a:pt x="157981" y="43011"/>
                </a:lnTo>
                <a:lnTo>
                  <a:pt x="85725" y="73893"/>
                </a:lnTo>
                <a:lnTo>
                  <a:pt x="85725" y="60573"/>
                </a:lnTo>
                <a:lnTo>
                  <a:pt x="142949" y="36834"/>
                </a:lnTo>
                <a:lnTo>
                  <a:pt x="85725" y="13320"/>
                </a:lnTo>
                <a:close/>
                <a:moveTo>
                  <a:pt x="0" y="0"/>
                </a:moveTo>
                <a:lnTo>
                  <a:pt x="72256" y="30509"/>
                </a:lnTo>
                <a:lnTo>
                  <a:pt x="72256" y="43011"/>
                </a:lnTo>
                <a:lnTo>
                  <a:pt x="0" y="73893"/>
                </a:lnTo>
                <a:lnTo>
                  <a:pt x="0" y="60573"/>
                </a:lnTo>
                <a:lnTo>
                  <a:pt x="57224" y="36834"/>
                </a:lnTo>
                <a:lnTo>
                  <a:pt x="0" y="13320"/>
                </a:lnTo>
                <a:close/>
              </a:path>
            </a:pathLst>
          </a:custGeom>
          <a:solidFill>
            <a:srgbClr val="3297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30000"/>
              </a:lnSpc>
            </a:pPr>
            <a:endParaRPr lang="en-US" altLang="zh-CN" sz="1200" dirty="0">
              <a:solidFill>
                <a:schemeClr val="bg1"/>
              </a:solidFill>
              <a:latin typeface="Arial" panose="020B0604020202020204" pitchFamily="34" charset="0"/>
              <a:ea typeface="方正俊黑简体" panose="02000000000000000000" pitchFamily="2" charset="-122"/>
              <a:cs typeface="Angsana New" panose="02020603050405020304" pitchFamily="18" charset="-34"/>
            </a:endParaRPr>
          </a:p>
        </p:txBody>
      </p:sp>
      <p:sp>
        <p:nvSpPr>
          <p:cNvPr id="5" name="左大括号 4"/>
          <p:cNvSpPr/>
          <p:nvPr/>
        </p:nvSpPr>
        <p:spPr>
          <a:xfrm>
            <a:off x="3401066" y="1883783"/>
            <a:ext cx="355807" cy="3796984"/>
          </a:xfrm>
          <a:prstGeom prst="leftBrace">
            <a:avLst/>
          </a:prstGeom>
          <a:noFill/>
          <a:ln w="38100" cap="sq" cmpd="sng">
            <a:solidFill>
              <a:srgbClr val="3297FF"/>
            </a:solidFill>
            <a:round/>
            <a:headEnd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4" name="组 3"/>
          <p:cNvGrpSpPr/>
          <p:nvPr/>
        </p:nvGrpSpPr>
        <p:grpSpPr>
          <a:xfrm>
            <a:off x="1566443" y="2923451"/>
            <a:ext cx="1629751" cy="1629751"/>
            <a:chOff x="1566443" y="2923451"/>
            <a:chExt cx="1629751" cy="1629751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7D47B07B-59C8-43E8-A4DB-6FE0ECDB2DE5}"/>
                </a:ext>
              </a:extLst>
            </p:cNvPr>
            <p:cNvSpPr/>
            <p:nvPr/>
          </p:nvSpPr>
          <p:spPr>
            <a:xfrm>
              <a:off x="1566443" y="2923451"/>
              <a:ext cx="1629751" cy="1629751"/>
            </a:xfrm>
            <a:prstGeom prst="ellipse">
              <a:avLst/>
            </a:prstGeom>
            <a:solidFill>
              <a:srgbClr val="3297FF">
                <a:alpha val="80000"/>
              </a:srgb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818265" y="3182110"/>
              <a:ext cx="11261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3600" b="1" dirty="0" smtClean="0">
                  <a:solidFill>
                    <a:schemeClr val="bg1"/>
                  </a:solidFill>
                  <a:latin typeface="+mn-ea"/>
                </a:rPr>
                <a:t>供求关系</a:t>
              </a:r>
              <a:endParaRPr kumimoji="1" lang="zh-CN" altLang="en-US" sz="36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8" name="组 7"/>
          <p:cNvGrpSpPr/>
          <p:nvPr/>
        </p:nvGrpSpPr>
        <p:grpSpPr>
          <a:xfrm>
            <a:off x="4133601" y="1335237"/>
            <a:ext cx="2163682" cy="1240865"/>
            <a:chOff x="4133601" y="1335237"/>
            <a:chExt cx="2163682" cy="1240865"/>
          </a:xfrm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B380BEE1-9049-4AE8-B295-84F66299AD30}"/>
                </a:ext>
              </a:extLst>
            </p:cNvPr>
            <p:cNvSpPr/>
            <p:nvPr/>
          </p:nvSpPr>
          <p:spPr>
            <a:xfrm>
              <a:off x="4133601" y="1335237"/>
              <a:ext cx="2163682" cy="1240865"/>
            </a:xfrm>
            <a:prstGeom prst="ellipse">
              <a:avLst/>
            </a:prstGeom>
            <a:solidFill>
              <a:srgbClr val="D5EBFE"/>
            </a:solidFill>
            <a:ln>
              <a:noFill/>
            </a:ln>
            <a:effectLst>
              <a:outerShdw blurRad="203200" dist="38100" algn="l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276934" y="1632504"/>
              <a:ext cx="20203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3600" b="1" dirty="0" smtClean="0">
                  <a:solidFill>
                    <a:srgbClr val="283146"/>
                  </a:solidFill>
                  <a:latin typeface="+mn-ea"/>
                </a:rPr>
                <a:t>供</a:t>
              </a:r>
              <a:r>
                <a:rPr kumimoji="1" lang="zh-CN" altLang="en-US" sz="3600" b="1" dirty="0" smtClean="0">
                  <a:solidFill>
                    <a:srgbClr val="BEE6FF"/>
                  </a:solidFill>
                  <a:latin typeface="+mn-ea"/>
                </a:rPr>
                <a:t>      </a:t>
              </a:r>
              <a:r>
                <a:rPr kumimoji="1" lang="zh-CN" altLang="en-US" sz="3600" b="1" dirty="0" smtClean="0">
                  <a:solidFill>
                    <a:srgbClr val="283146"/>
                  </a:solidFill>
                  <a:latin typeface="+mn-ea"/>
                </a:rPr>
                <a:t>求</a:t>
              </a:r>
              <a:endParaRPr kumimoji="1" lang="zh-CN" altLang="en-US" sz="3600" b="1" dirty="0">
                <a:solidFill>
                  <a:srgbClr val="283146"/>
                </a:solidFill>
                <a:latin typeface="+mn-ea"/>
              </a:endParaRPr>
            </a:p>
          </p:txBody>
        </p:sp>
      </p:grpSp>
      <p:sp>
        <p:nvSpPr>
          <p:cNvPr id="16" name="椭圆 15">
            <a:extLst>
              <a:ext uri="{FF2B5EF4-FFF2-40B4-BE49-F238E27FC236}">
                <a16:creationId xmlns:a16="http://schemas.microsoft.com/office/drawing/2014/main" id="{B380BEE1-9049-4AE8-B295-84F66299AD30}"/>
              </a:ext>
            </a:extLst>
          </p:cNvPr>
          <p:cNvSpPr/>
          <p:nvPr/>
        </p:nvSpPr>
        <p:spPr>
          <a:xfrm>
            <a:off x="7771073" y="1335237"/>
            <a:ext cx="2163682" cy="1240865"/>
          </a:xfrm>
          <a:prstGeom prst="ellipse">
            <a:avLst/>
          </a:prstGeom>
          <a:solidFill>
            <a:srgbClr val="D5EBFE"/>
          </a:solidFill>
          <a:ln>
            <a:noFill/>
          </a:ln>
          <a:effectLst>
            <a:outerShdw blurRad="203200" dist="381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右箭头 22"/>
          <p:cNvSpPr/>
          <p:nvPr/>
        </p:nvSpPr>
        <p:spPr>
          <a:xfrm>
            <a:off x="6674011" y="1762867"/>
            <a:ext cx="862853" cy="427395"/>
          </a:xfrm>
          <a:prstGeom prst="rightArrow">
            <a:avLst/>
          </a:prstGeom>
          <a:solidFill>
            <a:srgbClr val="2831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9" name="组 8"/>
          <p:cNvGrpSpPr/>
          <p:nvPr/>
        </p:nvGrpSpPr>
        <p:grpSpPr>
          <a:xfrm>
            <a:off x="4133601" y="5060334"/>
            <a:ext cx="2163682" cy="1240865"/>
            <a:chOff x="4133601" y="5060334"/>
            <a:chExt cx="2163682" cy="1240865"/>
          </a:xfrm>
        </p:grpSpPr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B380BEE1-9049-4AE8-B295-84F66299AD30}"/>
                </a:ext>
              </a:extLst>
            </p:cNvPr>
            <p:cNvSpPr/>
            <p:nvPr/>
          </p:nvSpPr>
          <p:spPr>
            <a:xfrm>
              <a:off x="4133601" y="5060334"/>
              <a:ext cx="2163682" cy="1240865"/>
            </a:xfrm>
            <a:prstGeom prst="ellipse">
              <a:avLst/>
            </a:prstGeom>
            <a:solidFill>
              <a:srgbClr val="00B0F0">
                <a:alpha val="74000"/>
              </a:srgbClr>
            </a:solidFill>
            <a:ln>
              <a:noFill/>
            </a:ln>
            <a:effectLst>
              <a:outerShdw blurRad="203200" dist="38100" algn="l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276934" y="5357601"/>
              <a:ext cx="20203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3600" b="1" dirty="0" smtClean="0">
                  <a:solidFill>
                    <a:srgbClr val="283146"/>
                  </a:solidFill>
                  <a:latin typeface="+mn-ea"/>
                </a:rPr>
                <a:t>供</a:t>
              </a:r>
              <a:r>
                <a:rPr kumimoji="1" lang="zh-CN" altLang="en-US" sz="3600" b="1" dirty="0" smtClean="0">
                  <a:solidFill>
                    <a:srgbClr val="C00000"/>
                  </a:solidFill>
                  <a:latin typeface="+mn-ea"/>
                </a:rPr>
                <a:t>      </a:t>
              </a:r>
              <a:r>
                <a:rPr kumimoji="1" lang="zh-CN" altLang="en-US" sz="3600" b="1" dirty="0" smtClean="0">
                  <a:solidFill>
                    <a:srgbClr val="283146"/>
                  </a:solidFill>
                  <a:latin typeface="+mn-ea"/>
                </a:rPr>
                <a:t>求</a:t>
              </a:r>
              <a:endParaRPr kumimoji="1" lang="zh-CN" altLang="en-US" sz="3600" b="1" dirty="0">
                <a:solidFill>
                  <a:srgbClr val="283146"/>
                </a:solidFill>
                <a:latin typeface="+mn-ea"/>
              </a:endParaRPr>
            </a:p>
          </p:txBody>
        </p:sp>
      </p:grpSp>
      <p:sp>
        <p:nvSpPr>
          <p:cNvPr id="26" name="椭圆 25">
            <a:extLst>
              <a:ext uri="{FF2B5EF4-FFF2-40B4-BE49-F238E27FC236}">
                <a16:creationId xmlns:a16="http://schemas.microsoft.com/office/drawing/2014/main" id="{B380BEE1-9049-4AE8-B295-84F66299AD30}"/>
              </a:ext>
            </a:extLst>
          </p:cNvPr>
          <p:cNvSpPr/>
          <p:nvPr/>
        </p:nvSpPr>
        <p:spPr>
          <a:xfrm>
            <a:off x="7771073" y="5060334"/>
            <a:ext cx="2163682" cy="1240865"/>
          </a:xfrm>
          <a:prstGeom prst="ellipse">
            <a:avLst/>
          </a:prstGeom>
          <a:solidFill>
            <a:srgbClr val="00B0F0">
              <a:alpha val="74000"/>
            </a:srgbClr>
          </a:solidFill>
          <a:ln>
            <a:noFill/>
          </a:ln>
          <a:effectLst>
            <a:outerShdw blurRad="203200" dist="381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右箭头 27"/>
          <p:cNvSpPr/>
          <p:nvPr/>
        </p:nvSpPr>
        <p:spPr>
          <a:xfrm>
            <a:off x="6674011" y="5487964"/>
            <a:ext cx="862853" cy="427395"/>
          </a:xfrm>
          <a:prstGeom prst="rightArrow">
            <a:avLst/>
          </a:prstGeom>
          <a:solidFill>
            <a:srgbClr val="2831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0872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BAC80F47-394C-4457-9FEA-9264F40762B0}"/>
              </a:ext>
            </a:extLst>
          </p:cNvPr>
          <p:cNvSpPr/>
          <p:nvPr/>
        </p:nvSpPr>
        <p:spPr>
          <a:xfrm>
            <a:off x="5041369" y="0"/>
            <a:ext cx="6727669" cy="4805661"/>
          </a:xfrm>
          <a:custGeom>
            <a:avLst/>
            <a:gdLst>
              <a:gd name="connsiteX0" fmla="*/ 273663 w 6727669"/>
              <a:gd name="connsiteY0" fmla="*/ 0 h 4805661"/>
              <a:gd name="connsiteX1" fmla="*/ 5328479 w 6727669"/>
              <a:gd name="connsiteY1" fmla="*/ 1 h 4805661"/>
              <a:gd name="connsiteX2" fmla="*/ 5525710 w 6727669"/>
              <a:gd name="connsiteY2" fmla="*/ 180304 h 4805661"/>
              <a:gd name="connsiteX3" fmla="*/ 6724860 w 6727669"/>
              <a:gd name="connsiteY3" fmla="*/ 1929398 h 4805661"/>
              <a:gd name="connsiteX4" fmla="*/ 435047 w 6727669"/>
              <a:gd name="connsiteY4" fmla="*/ 4682874 h 4805661"/>
              <a:gd name="connsiteX5" fmla="*/ 222105 w 6727669"/>
              <a:gd name="connsiteY5" fmla="*/ 275197 h 4805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27669" h="4805661">
                <a:moveTo>
                  <a:pt x="273663" y="0"/>
                </a:moveTo>
                <a:lnTo>
                  <a:pt x="5328479" y="1"/>
                </a:lnTo>
                <a:lnTo>
                  <a:pt x="5525710" y="180304"/>
                </a:lnTo>
                <a:cubicBezTo>
                  <a:pt x="6259007" y="867168"/>
                  <a:pt x="6770343" y="1534327"/>
                  <a:pt x="6724860" y="1929398"/>
                </a:cubicBezTo>
                <a:cubicBezTo>
                  <a:pt x="6592546" y="3078695"/>
                  <a:pt x="1352837" y="5358442"/>
                  <a:pt x="435047" y="4682874"/>
                </a:cubicBezTo>
                <a:cubicBezTo>
                  <a:pt x="-109890" y="4281755"/>
                  <a:pt x="-97406" y="2087714"/>
                  <a:pt x="222105" y="275197"/>
                </a:cubicBezTo>
                <a:close/>
              </a:path>
            </a:pathLst>
          </a:custGeom>
          <a:blipFill>
            <a:blip r:embed="rId3"/>
            <a:stretch>
              <a:fillRect l="-3580" r="-356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B5EEF68A-D68A-4DCF-B93E-A23195B691FB}"/>
              </a:ext>
            </a:extLst>
          </p:cNvPr>
          <p:cNvSpPr/>
          <p:nvPr/>
        </p:nvSpPr>
        <p:spPr>
          <a:xfrm rot="9494902">
            <a:off x="2817470" y="1712606"/>
            <a:ext cx="5043475" cy="4749227"/>
          </a:xfrm>
          <a:custGeom>
            <a:avLst/>
            <a:gdLst>
              <a:gd name="connsiteX0" fmla="*/ 24951 w 2297694"/>
              <a:gd name="connsiteY0" fmla="*/ 1930402 h 2163641"/>
              <a:gd name="connsiteX1" fmla="*/ 1142551 w 2297694"/>
              <a:gd name="connsiteY1" fmla="*/ 2 h 2163641"/>
              <a:gd name="connsiteX2" fmla="*/ 2274665 w 2297694"/>
              <a:gd name="connsiteY2" fmla="*/ 1915888 h 2163641"/>
              <a:gd name="connsiteX3" fmla="*/ 24951 w 2297694"/>
              <a:gd name="connsiteY3" fmla="*/ 1930402 h 216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694" h="2163641">
                <a:moveTo>
                  <a:pt x="24951" y="1930402"/>
                </a:moveTo>
                <a:cubicBezTo>
                  <a:pt x="-163735" y="1611088"/>
                  <a:pt x="767599" y="2421"/>
                  <a:pt x="1142551" y="2"/>
                </a:cubicBezTo>
                <a:cubicBezTo>
                  <a:pt x="1517503" y="-2417"/>
                  <a:pt x="2456094" y="1594155"/>
                  <a:pt x="2274665" y="1915888"/>
                </a:cubicBezTo>
                <a:cubicBezTo>
                  <a:pt x="2093236" y="2237621"/>
                  <a:pt x="213637" y="2249716"/>
                  <a:pt x="24951" y="193040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12700">
            <a:solidFill>
              <a:srgbClr val="3297FF">
                <a:alpha val="20000"/>
              </a:srgbClr>
            </a:solidFill>
          </a:ln>
          <a:effectLst>
            <a:outerShdw blurRad="203200" sx="102000" sy="102000" algn="ctr" rotWithShape="0">
              <a:srgbClr val="283146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5044968F-08DD-4990-94DC-E4E4F6834213}"/>
              </a:ext>
            </a:extLst>
          </p:cNvPr>
          <p:cNvSpPr/>
          <p:nvPr/>
        </p:nvSpPr>
        <p:spPr>
          <a:xfrm rot="9494902">
            <a:off x="2631388" y="1520809"/>
            <a:ext cx="4892390" cy="4606956"/>
          </a:xfrm>
          <a:custGeom>
            <a:avLst/>
            <a:gdLst>
              <a:gd name="connsiteX0" fmla="*/ 24951 w 2297694"/>
              <a:gd name="connsiteY0" fmla="*/ 1930402 h 2163641"/>
              <a:gd name="connsiteX1" fmla="*/ 1142551 w 2297694"/>
              <a:gd name="connsiteY1" fmla="*/ 2 h 2163641"/>
              <a:gd name="connsiteX2" fmla="*/ 2274665 w 2297694"/>
              <a:gd name="connsiteY2" fmla="*/ 1915888 h 2163641"/>
              <a:gd name="connsiteX3" fmla="*/ 24951 w 2297694"/>
              <a:gd name="connsiteY3" fmla="*/ 1930402 h 216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694" h="2163641">
                <a:moveTo>
                  <a:pt x="24951" y="1930402"/>
                </a:moveTo>
                <a:cubicBezTo>
                  <a:pt x="-163735" y="1611088"/>
                  <a:pt x="767599" y="2421"/>
                  <a:pt x="1142551" y="2"/>
                </a:cubicBezTo>
                <a:cubicBezTo>
                  <a:pt x="1517503" y="-2417"/>
                  <a:pt x="2456094" y="1594155"/>
                  <a:pt x="2274665" y="1915888"/>
                </a:cubicBezTo>
                <a:cubicBezTo>
                  <a:pt x="2093236" y="2237621"/>
                  <a:pt x="213637" y="2249716"/>
                  <a:pt x="24951" y="1930402"/>
                </a:cubicBezTo>
                <a:close/>
              </a:path>
            </a:pathLst>
          </a:custGeom>
          <a:solidFill>
            <a:srgbClr val="3297FF">
              <a:alpha val="87000"/>
            </a:srgbClr>
          </a:solidFill>
          <a:ln w="12700">
            <a:solidFill>
              <a:srgbClr val="3297FF">
                <a:alpha val="20000"/>
              </a:srgbClr>
            </a:solidFill>
          </a:ln>
          <a:effectLst>
            <a:outerShdw blurRad="203200" sx="102000" sy="102000" algn="ctr" rotWithShape="0">
              <a:srgbClr val="283146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3C0B3FA-2859-44B0-A94E-BCF93BE5036A}"/>
              </a:ext>
            </a:extLst>
          </p:cNvPr>
          <p:cNvSpPr txBox="1"/>
          <p:nvPr/>
        </p:nvSpPr>
        <p:spPr>
          <a:xfrm>
            <a:off x="3292946" y="2537843"/>
            <a:ext cx="2954655" cy="375795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7200" b="1" dirty="0">
                <a:solidFill>
                  <a:schemeClr val="bg1"/>
                </a:solidFill>
                <a:sym typeface="+mn-ea"/>
              </a:rPr>
              <a:t>慕课堂</a:t>
            </a:r>
            <a:endParaRPr lang="en-US" altLang="zh-CN" sz="7200" b="1" dirty="0">
              <a:solidFill>
                <a:schemeClr val="bg1"/>
              </a:solidFill>
              <a:sym typeface="+mn-ea"/>
            </a:endParaRPr>
          </a:p>
          <a:p>
            <a:pPr algn="ctr"/>
            <a:r>
              <a:rPr lang="zh-CN" altLang="en-US" sz="7200" b="1" dirty="0">
                <a:solidFill>
                  <a:schemeClr val="bg1"/>
                </a:solidFill>
                <a:sym typeface="+mn-ea"/>
              </a:rPr>
              <a:t>练一练</a:t>
            </a:r>
            <a:endParaRPr lang="en-US" altLang="zh-CN" sz="7200" b="1" dirty="0">
              <a:solidFill>
                <a:schemeClr val="bg1"/>
              </a:solidFill>
              <a:sym typeface="+mn-ea"/>
            </a:endParaRPr>
          </a:p>
          <a:p>
            <a:pPr algn="ctr"/>
            <a:endParaRPr lang="zh-CN" altLang="en-US" sz="7200" b="1" spc="-3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86B4738-ECC1-4336-B09E-A8BF7921DFE7}"/>
              </a:ext>
            </a:extLst>
          </p:cNvPr>
          <p:cNvSpPr txBox="1"/>
          <p:nvPr/>
        </p:nvSpPr>
        <p:spPr>
          <a:xfrm>
            <a:off x="4499177" y="1448313"/>
            <a:ext cx="1916873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3297FF"/>
                </a:solidFill>
                <a:latin typeface="Century Gothic" panose="020B0502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defRPr>
            </a:lvl1pPr>
          </a:lstStyle>
          <a:p>
            <a:pPr algn="r"/>
            <a:r>
              <a:rPr lang="en-US" altLang="zh-CN" sz="7200" dirty="0" smtClean="0">
                <a:solidFill>
                  <a:schemeClr val="bg1"/>
                </a:solidFill>
                <a:latin typeface="+mn-ea"/>
                <a:ea typeface="+mn-ea"/>
              </a:rPr>
              <a:t>02</a:t>
            </a:r>
            <a:endParaRPr lang="en-US" altLang="zh-CN" sz="7200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6076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9" grpId="0" animBg="1"/>
      <p:bldP spid="35" grpId="0" animBg="1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 11"/>
          <p:cNvGrpSpPr/>
          <p:nvPr/>
        </p:nvGrpSpPr>
        <p:grpSpPr>
          <a:xfrm>
            <a:off x="1377065" y="584092"/>
            <a:ext cx="5495682" cy="2462212"/>
            <a:chOff x="1377065" y="584092"/>
            <a:chExt cx="5495682" cy="2462212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51892166-BA35-434F-92EB-83C7E570E741}"/>
                </a:ext>
              </a:extLst>
            </p:cNvPr>
            <p:cNvGrpSpPr/>
            <p:nvPr/>
          </p:nvGrpSpPr>
          <p:grpSpPr>
            <a:xfrm>
              <a:off x="1903015" y="584092"/>
              <a:ext cx="4969732" cy="2462212"/>
              <a:chOff x="1271595" y="2714818"/>
              <a:chExt cx="4969732" cy="2462212"/>
            </a:xfrm>
          </p:grpSpPr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A72990D-ABC8-44EB-881C-CD84F2701276}"/>
                  </a:ext>
                </a:extLst>
              </p:cNvPr>
              <p:cNvSpPr txBox="1"/>
              <p:nvPr/>
            </p:nvSpPr>
            <p:spPr>
              <a:xfrm>
                <a:off x="1271595" y="2714818"/>
                <a:ext cx="215315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2800" b="1" dirty="0"/>
                  <a:t>选择</a:t>
                </a:r>
                <a:r>
                  <a:rPr lang="en-US" altLang="zh-CN" sz="2800" b="1" dirty="0"/>
                  <a:t>-</a:t>
                </a:r>
                <a:r>
                  <a:rPr lang="zh-CN" altLang="en-US" sz="2800" b="1" dirty="0"/>
                  <a:t>生产者</a:t>
                </a:r>
                <a:endParaRPr lang="en-US" altLang="zh-CN" sz="2800" b="1" dirty="0"/>
              </a:p>
            </p:txBody>
          </p:sp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5C9D660B-967B-4ADB-BF6E-EEE265A7BEEA}"/>
                  </a:ext>
                </a:extLst>
              </p:cNvPr>
              <p:cNvSpPr txBox="1"/>
              <p:nvPr/>
            </p:nvSpPr>
            <p:spPr>
              <a:xfrm>
                <a:off x="1274770" y="3238038"/>
                <a:ext cx="496655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2400" dirty="0"/>
                  <a:t>如果一种商品的价格下降了，作为生产者，你会怎么做？</a:t>
                </a:r>
                <a:endParaRPr lang="en-US" altLang="zh-CN" sz="2400" dirty="0"/>
              </a:p>
              <a:p>
                <a:endParaRPr lang="en-US" altLang="zh-CN" sz="2400" dirty="0"/>
              </a:p>
              <a:p>
                <a:r>
                  <a:rPr lang="en-US" altLang="zh-CN" sz="2400" dirty="0"/>
                  <a:t>A </a:t>
                </a:r>
                <a:r>
                  <a:rPr lang="zh-CN" altLang="en-US" sz="2400" dirty="0"/>
                  <a:t>扩大生产</a:t>
                </a:r>
                <a:r>
                  <a:rPr lang="en-US" altLang="zh-CN" sz="2400" dirty="0"/>
                  <a:t>	</a:t>
                </a:r>
                <a:r>
                  <a:rPr lang="en-US" altLang="zh-CN" sz="2400" dirty="0" smtClean="0"/>
                  <a:t>   B </a:t>
                </a:r>
                <a:r>
                  <a:rPr lang="zh-CN" altLang="en-US" sz="2400" dirty="0"/>
                  <a:t>减少生产</a:t>
                </a:r>
                <a:endParaRPr lang="en-US" altLang="zh-CN" sz="2400" dirty="0"/>
              </a:p>
              <a:p>
                <a:r>
                  <a:rPr lang="en-US" altLang="zh-CN" sz="2400" dirty="0"/>
                  <a:t>C </a:t>
                </a:r>
                <a:r>
                  <a:rPr lang="zh-CN" altLang="en-US" sz="2400" dirty="0"/>
                  <a:t>增加购买</a:t>
                </a:r>
                <a:r>
                  <a:rPr lang="en-US" altLang="zh-CN" sz="2400" dirty="0"/>
                  <a:t>	</a:t>
                </a:r>
                <a:r>
                  <a:rPr lang="en-US" altLang="zh-CN" sz="2400" dirty="0" smtClean="0"/>
                  <a:t>   D </a:t>
                </a:r>
                <a:r>
                  <a:rPr lang="zh-CN" altLang="en-US" sz="2400" dirty="0" smtClean="0"/>
                  <a:t>减少购买</a:t>
                </a:r>
                <a:endParaRPr lang="zh-CN" altLang="en-US" sz="2400" dirty="0"/>
              </a:p>
            </p:txBody>
          </p:sp>
        </p:grpSp>
        <p:sp>
          <p:nvSpPr>
            <p:cNvPr id="40" name="Oval 4">
              <a:extLst>
                <a:ext uri="{FF2B5EF4-FFF2-40B4-BE49-F238E27FC236}">
                  <a16:creationId xmlns:a16="http://schemas.microsoft.com/office/drawing/2014/main" id="{91AC16CF-B7C2-43F0-85FC-3699C114BB68}"/>
                </a:ext>
              </a:extLst>
            </p:cNvPr>
            <p:cNvSpPr/>
            <p:nvPr/>
          </p:nvSpPr>
          <p:spPr>
            <a:xfrm>
              <a:off x="1377065" y="644320"/>
              <a:ext cx="464424" cy="424358"/>
            </a:xfrm>
            <a:custGeom>
              <a:avLst/>
              <a:gdLst>
                <a:gd name="connsiteX0" fmla="*/ 391644 w 608415"/>
                <a:gd name="connsiteY0" fmla="*/ 355333 h 555928"/>
                <a:gd name="connsiteX1" fmla="*/ 374745 w 608415"/>
                <a:gd name="connsiteY1" fmla="*/ 372209 h 555928"/>
                <a:gd name="connsiteX2" fmla="*/ 391644 w 608415"/>
                <a:gd name="connsiteY2" fmla="*/ 388932 h 555928"/>
                <a:gd name="connsiteX3" fmla="*/ 547424 w 608415"/>
                <a:gd name="connsiteY3" fmla="*/ 388932 h 555928"/>
                <a:gd name="connsiteX4" fmla="*/ 564170 w 608415"/>
                <a:gd name="connsiteY4" fmla="*/ 372209 h 555928"/>
                <a:gd name="connsiteX5" fmla="*/ 547424 w 608415"/>
                <a:gd name="connsiteY5" fmla="*/ 355333 h 555928"/>
                <a:gd name="connsiteX6" fmla="*/ 294863 w 608415"/>
                <a:gd name="connsiteY6" fmla="*/ 199746 h 555928"/>
                <a:gd name="connsiteX7" fmla="*/ 277961 w 608415"/>
                <a:gd name="connsiteY7" fmla="*/ 216622 h 555928"/>
                <a:gd name="connsiteX8" fmla="*/ 294863 w 608415"/>
                <a:gd name="connsiteY8" fmla="*/ 233344 h 555928"/>
                <a:gd name="connsiteX9" fmla="*/ 372765 w 608415"/>
                <a:gd name="connsiteY9" fmla="*/ 233344 h 555928"/>
                <a:gd name="connsiteX10" fmla="*/ 389514 w 608415"/>
                <a:gd name="connsiteY10" fmla="*/ 216622 h 555928"/>
                <a:gd name="connsiteX11" fmla="*/ 372765 w 608415"/>
                <a:gd name="connsiteY11" fmla="*/ 199746 h 555928"/>
                <a:gd name="connsiteX12" fmla="*/ 61001 w 608415"/>
                <a:gd name="connsiteY12" fmla="*/ 199746 h 555928"/>
                <a:gd name="connsiteX13" fmla="*/ 44252 w 608415"/>
                <a:gd name="connsiteY13" fmla="*/ 216622 h 555928"/>
                <a:gd name="connsiteX14" fmla="*/ 61001 w 608415"/>
                <a:gd name="connsiteY14" fmla="*/ 233344 h 555928"/>
                <a:gd name="connsiteX15" fmla="*/ 216806 w 608415"/>
                <a:gd name="connsiteY15" fmla="*/ 233344 h 555928"/>
                <a:gd name="connsiteX16" fmla="*/ 233708 w 608415"/>
                <a:gd name="connsiteY16" fmla="*/ 216622 h 555928"/>
                <a:gd name="connsiteX17" fmla="*/ 216806 w 608415"/>
                <a:gd name="connsiteY17" fmla="*/ 199746 h 555928"/>
                <a:gd name="connsiteX18" fmla="*/ 467384 w 608415"/>
                <a:gd name="connsiteY18" fmla="*/ 194549 h 555928"/>
                <a:gd name="connsiteX19" fmla="*/ 575692 w 608415"/>
                <a:gd name="connsiteY19" fmla="*/ 194549 h 555928"/>
                <a:gd name="connsiteX20" fmla="*/ 608415 w 608415"/>
                <a:gd name="connsiteY20" fmla="*/ 227228 h 555928"/>
                <a:gd name="connsiteX21" fmla="*/ 608415 w 608415"/>
                <a:gd name="connsiteY21" fmla="*/ 439407 h 555928"/>
                <a:gd name="connsiteX22" fmla="*/ 575692 w 608415"/>
                <a:gd name="connsiteY22" fmla="*/ 472086 h 555928"/>
                <a:gd name="connsiteX23" fmla="*/ 391491 w 608415"/>
                <a:gd name="connsiteY23" fmla="*/ 472086 h 555928"/>
                <a:gd name="connsiteX24" fmla="*/ 374745 w 608415"/>
                <a:gd name="connsiteY24" fmla="*/ 488808 h 555928"/>
                <a:gd name="connsiteX25" fmla="*/ 374745 w 608415"/>
                <a:gd name="connsiteY25" fmla="*/ 549563 h 555928"/>
                <a:gd name="connsiteX26" fmla="*/ 370751 w 608415"/>
                <a:gd name="connsiteY26" fmla="*/ 555393 h 555928"/>
                <a:gd name="connsiteX27" fmla="*/ 363838 w 608415"/>
                <a:gd name="connsiteY27" fmla="*/ 554012 h 555928"/>
                <a:gd name="connsiteX28" fmla="*/ 286562 w 608415"/>
                <a:gd name="connsiteY28" fmla="*/ 476995 h 555928"/>
                <a:gd name="connsiteX29" fmla="*/ 274733 w 608415"/>
                <a:gd name="connsiteY29" fmla="*/ 472086 h 555928"/>
                <a:gd name="connsiteX30" fmla="*/ 207443 w 608415"/>
                <a:gd name="connsiteY30" fmla="*/ 472086 h 555928"/>
                <a:gd name="connsiteX31" fmla="*/ 174720 w 608415"/>
                <a:gd name="connsiteY31" fmla="*/ 439407 h 555928"/>
                <a:gd name="connsiteX32" fmla="*/ 174720 w 608415"/>
                <a:gd name="connsiteY32" fmla="*/ 311148 h 555928"/>
                <a:gd name="connsiteX33" fmla="*/ 218965 w 608415"/>
                <a:gd name="connsiteY33" fmla="*/ 311148 h 555928"/>
                <a:gd name="connsiteX34" fmla="*/ 218965 w 608415"/>
                <a:gd name="connsiteY34" fmla="*/ 355026 h 555928"/>
                <a:gd name="connsiteX35" fmla="*/ 243700 w 608415"/>
                <a:gd name="connsiteY35" fmla="*/ 392001 h 555928"/>
                <a:gd name="connsiteX36" fmla="*/ 259063 w 608415"/>
                <a:gd name="connsiteY36" fmla="*/ 395069 h 555928"/>
                <a:gd name="connsiteX37" fmla="*/ 287330 w 608415"/>
                <a:gd name="connsiteY37" fmla="*/ 383409 h 555928"/>
                <a:gd name="connsiteX38" fmla="*/ 359536 w 608415"/>
                <a:gd name="connsiteY38" fmla="*/ 311148 h 555928"/>
                <a:gd name="connsiteX39" fmla="*/ 401016 w 608415"/>
                <a:gd name="connsiteY39" fmla="*/ 311148 h 555928"/>
                <a:gd name="connsiteX40" fmla="*/ 467384 w 608415"/>
                <a:gd name="connsiteY40" fmla="*/ 244871 h 555928"/>
                <a:gd name="connsiteX41" fmla="*/ 61001 w 608415"/>
                <a:gd name="connsiteY41" fmla="*/ 121965 h 555928"/>
                <a:gd name="connsiteX42" fmla="*/ 44252 w 608415"/>
                <a:gd name="connsiteY42" fmla="*/ 138840 h 555928"/>
                <a:gd name="connsiteX43" fmla="*/ 61001 w 608415"/>
                <a:gd name="connsiteY43" fmla="*/ 155562 h 555928"/>
                <a:gd name="connsiteX44" fmla="*/ 372765 w 608415"/>
                <a:gd name="connsiteY44" fmla="*/ 155562 h 555928"/>
                <a:gd name="connsiteX45" fmla="*/ 389514 w 608415"/>
                <a:gd name="connsiteY45" fmla="*/ 138840 h 555928"/>
                <a:gd name="connsiteX46" fmla="*/ 372765 w 608415"/>
                <a:gd name="connsiteY46" fmla="*/ 121965 h 555928"/>
                <a:gd name="connsiteX47" fmla="*/ 61001 w 608415"/>
                <a:gd name="connsiteY47" fmla="*/ 44183 h 555928"/>
                <a:gd name="connsiteX48" fmla="*/ 44252 w 608415"/>
                <a:gd name="connsiteY48" fmla="*/ 61059 h 555928"/>
                <a:gd name="connsiteX49" fmla="*/ 61001 w 608415"/>
                <a:gd name="connsiteY49" fmla="*/ 77781 h 555928"/>
                <a:gd name="connsiteX50" fmla="*/ 372765 w 608415"/>
                <a:gd name="connsiteY50" fmla="*/ 77781 h 555928"/>
                <a:gd name="connsiteX51" fmla="*/ 389514 w 608415"/>
                <a:gd name="connsiteY51" fmla="*/ 61059 h 555928"/>
                <a:gd name="connsiteX52" fmla="*/ 372765 w 608415"/>
                <a:gd name="connsiteY52" fmla="*/ 44183 h 555928"/>
                <a:gd name="connsiteX53" fmla="*/ 32728 w 608415"/>
                <a:gd name="connsiteY53" fmla="*/ 0 h 555928"/>
                <a:gd name="connsiteX54" fmla="*/ 401038 w 608415"/>
                <a:gd name="connsiteY54" fmla="*/ 0 h 555928"/>
                <a:gd name="connsiteX55" fmla="*/ 433766 w 608415"/>
                <a:gd name="connsiteY55" fmla="*/ 32677 h 555928"/>
                <a:gd name="connsiteX56" fmla="*/ 433766 w 608415"/>
                <a:gd name="connsiteY56" fmla="*/ 244850 h 555928"/>
                <a:gd name="connsiteX57" fmla="*/ 401038 w 608415"/>
                <a:gd name="connsiteY57" fmla="*/ 277527 h 555928"/>
                <a:gd name="connsiteX58" fmla="*/ 352637 w 608415"/>
                <a:gd name="connsiteY58" fmla="*/ 277527 h 555928"/>
                <a:gd name="connsiteX59" fmla="*/ 340652 w 608415"/>
                <a:gd name="connsiteY59" fmla="*/ 282436 h 555928"/>
                <a:gd name="connsiteX60" fmla="*/ 263517 w 608415"/>
                <a:gd name="connsiteY60" fmla="*/ 359604 h 555928"/>
                <a:gd name="connsiteX61" fmla="*/ 256603 w 608415"/>
                <a:gd name="connsiteY61" fmla="*/ 360985 h 555928"/>
                <a:gd name="connsiteX62" fmla="*/ 252608 w 608415"/>
                <a:gd name="connsiteY62" fmla="*/ 355002 h 555928"/>
                <a:gd name="connsiteX63" fmla="*/ 252608 w 608415"/>
                <a:gd name="connsiteY63" fmla="*/ 294403 h 555928"/>
                <a:gd name="connsiteX64" fmla="*/ 235706 w 608415"/>
                <a:gd name="connsiteY64" fmla="*/ 277527 h 555928"/>
                <a:gd name="connsiteX65" fmla="*/ 32728 w 608415"/>
                <a:gd name="connsiteY65" fmla="*/ 277527 h 555928"/>
                <a:gd name="connsiteX66" fmla="*/ 0 w 608415"/>
                <a:gd name="connsiteY66" fmla="*/ 244850 h 555928"/>
                <a:gd name="connsiteX67" fmla="*/ 0 w 608415"/>
                <a:gd name="connsiteY67" fmla="*/ 32677 h 555928"/>
                <a:gd name="connsiteX68" fmla="*/ 32728 w 608415"/>
                <a:gd name="connsiteY68" fmla="*/ 0 h 555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608415" h="555928">
                  <a:moveTo>
                    <a:pt x="391644" y="355333"/>
                  </a:moveTo>
                  <a:cubicBezTo>
                    <a:pt x="382273" y="355333"/>
                    <a:pt x="374745" y="362851"/>
                    <a:pt x="374745" y="372209"/>
                  </a:cubicBezTo>
                  <a:cubicBezTo>
                    <a:pt x="374745" y="381415"/>
                    <a:pt x="382273" y="388932"/>
                    <a:pt x="391644" y="388932"/>
                  </a:cubicBezTo>
                  <a:lnTo>
                    <a:pt x="547424" y="388932"/>
                  </a:lnTo>
                  <a:cubicBezTo>
                    <a:pt x="556642" y="388932"/>
                    <a:pt x="564170" y="381415"/>
                    <a:pt x="564170" y="372209"/>
                  </a:cubicBezTo>
                  <a:cubicBezTo>
                    <a:pt x="564170" y="362851"/>
                    <a:pt x="556642" y="355333"/>
                    <a:pt x="547424" y="355333"/>
                  </a:cubicBezTo>
                  <a:close/>
                  <a:moveTo>
                    <a:pt x="294863" y="199746"/>
                  </a:moveTo>
                  <a:cubicBezTo>
                    <a:pt x="285490" y="199746"/>
                    <a:pt x="277961" y="207263"/>
                    <a:pt x="277961" y="216622"/>
                  </a:cubicBezTo>
                  <a:cubicBezTo>
                    <a:pt x="277961" y="225826"/>
                    <a:pt x="285490" y="233344"/>
                    <a:pt x="294863" y="233344"/>
                  </a:cubicBezTo>
                  <a:lnTo>
                    <a:pt x="372765" y="233344"/>
                  </a:lnTo>
                  <a:cubicBezTo>
                    <a:pt x="381985" y="233344"/>
                    <a:pt x="389514" y="225826"/>
                    <a:pt x="389514" y="216622"/>
                  </a:cubicBezTo>
                  <a:cubicBezTo>
                    <a:pt x="389514" y="207263"/>
                    <a:pt x="381985" y="199746"/>
                    <a:pt x="372765" y="199746"/>
                  </a:cubicBezTo>
                  <a:close/>
                  <a:moveTo>
                    <a:pt x="61001" y="199746"/>
                  </a:moveTo>
                  <a:cubicBezTo>
                    <a:pt x="51781" y="199746"/>
                    <a:pt x="44252" y="207263"/>
                    <a:pt x="44252" y="216622"/>
                  </a:cubicBezTo>
                  <a:cubicBezTo>
                    <a:pt x="44252" y="225826"/>
                    <a:pt x="51781" y="233344"/>
                    <a:pt x="61001" y="233344"/>
                  </a:cubicBezTo>
                  <a:lnTo>
                    <a:pt x="216806" y="233344"/>
                  </a:lnTo>
                  <a:cubicBezTo>
                    <a:pt x="226179" y="233344"/>
                    <a:pt x="233708" y="225826"/>
                    <a:pt x="233708" y="216622"/>
                  </a:cubicBezTo>
                  <a:cubicBezTo>
                    <a:pt x="233708" y="207263"/>
                    <a:pt x="226179" y="199746"/>
                    <a:pt x="216806" y="199746"/>
                  </a:cubicBezTo>
                  <a:close/>
                  <a:moveTo>
                    <a:pt x="467384" y="194549"/>
                  </a:moveTo>
                  <a:lnTo>
                    <a:pt x="575692" y="194549"/>
                  </a:lnTo>
                  <a:cubicBezTo>
                    <a:pt x="593667" y="194549"/>
                    <a:pt x="608415" y="209124"/>
                    <a:pt x="608415" y="227228"/>
                  </a:cubicBezTo>
                  <a:lnTo>
                    <a:pt x="608415" y="439407"/>
                  </a:lnTo>
                  <a:cubicBezTo>
                    <a:pt x="608415" y="457357"/>
                    <a:pt x="593667" y="472086"/>
                    <a:pt x="575692" y="472086"/>
                  </a:cubicBezTo>
                  <a:lnTo>
                    <a:pt x="391491" y="472086"/>
                  </a:lnTo>
                  <a:cubicBezTo>
                    <a:pt x="382273" y="472086"/>
                    <a:pt x="374745" y="479603"/>
                    <a:pt x="374745" y="488808"/>
                  </a:cubicBezTo>
                  <a:lnTo>
                    <a:pt x="374745" y="549563"/>
                  </a:lnTo>
                  <a:cubicBezTo>
                    <a:pt x="374745" y="553245"/>
                    <a:pt x="372287" y="554779"/>
                    <a:pt x="370751" y="555393"/>
                  </a:cubicBezTo>
                  <a:cubicBezTo>
                    <a:pt x="369368" y="556006"/>
                    <a:pt x="366449" y="556620"/>
                    <a:pt x="363838" y="554012"/>
                  </a:cubicBezTo>
                  <a:lnTo>
                    <a:pt x="286562" y="476995"/>
                  </a:lnTo>
                  <a:cubicBezTo>
                    <a:pt x="283490" y="473773"/>
                    <a:pt x="279188" y="472086"/>
                    <a:pt x="274733" y="472086"/>
                  </a:cubicBezTo>
                  <a:lnTo>
                    <a:pt x="207443" y="472086"/>
                  </a:lnTo>
                  <a:cubicBezTo>
                    <a:pt x="189469" y="472086"/>
                    <a:pt x="174720" y="457357"/>
                    <a:pt x="174720" y="439407"/>
                  </a:cubicBezTo>
                  <a:lnTo>
                    <a:pt x="174720" y="311148"/>
                  </a:lnTo>
                  <a:lnTo>
                    <a:pt x="218965" y="311148"/>
                  </a:lnTo>
                  <a:lnTo>
                    <a:pt x="218965" y="355026"/>
                  </a:lnTo>
                  <a:cubicBezTo>
                    <a:pt x="218965" y="371289"/>
                    <a:pt x="228644" y="385864"/>
                    <a:pt x="243700" y="392001"/>
                  </a:cubicBezTo>
                  <a:cubicBezTo>
                    <a:pt x="248616" y="394148"/>
                    <a:pt x="253839" y="395069"/>
                    <a:pt x="259063" y="395069"/>
                  </a:cubicBezTo>
                  <a:cubicBezTo>
                    <a:pt x="269356" y="395069"/>
                    <a:pt x="279649" y="391080"/>
                    <a:pt x="287330" y="383409"/>
                  </a:cubicBezTo>
                  <a:lnTo>
                    <a:pt x="359536" y="311148"/>
                  </a:lnTo>
                  <a:lnTo>
                    <a:pt x="401016" y="311148"/>
                  </a:lnTo>
                  <a:cubicBezTo>
                    <a:pt x="437580" y="311148"/>
                    <a:pt x="467384" y="281385"/>
                    <a:pt x="467384" y="244871"/>
                  </a:cubicBezTo>
                  <a:close/>
                  <a:moveTo>
                    <a:pt x="61001" y="121965"/>
                  </a:moveTo>
                  <a:cubicBezTo>
                    <a:pt x="51781" y="121965"/>
                    <a:pt x="44252" y="129482"/>
                    <a:pt x="44252" y="138840"/>
                  </a:cubicBezTo>
                  <a:cubicBezTo>
                    <a:pt x="44252" y="148045"/>
                    <a:pt x="51781" y="155562"/>
                    <a:pt x="61001" y="155562"/>
                  </a:cubicBezTo>
                  <a:lnTo>
                    <a:pt x="372765" y="155562"/>
                  </a:lnTo>
                  <a:cubicBezTo>
                    <a:pt x="381985" y="155562"/>
                    <a:pt x="389514" y="148045"/>
                    <a:pt x="389514" y="138840"/>
                  </a:cubicBezTo>
                  <a:cubicBezTo>
                    <a:pt x="389514" y="129482"/>
                    <a:pt x="381985" y="121965"/>
                    <a:pt x="372765" y="121965"/>
                  </a:cubicBezTo>
                  <a:close/>
                  <a:moveTo>
                    <a:pt x="61001" y="44183"/>
                  </a:moveTo>
                  <a:cubicBezTo>
                    <a:pt x="51781" y="44183"/>
                    <a:pt x="44252" y="51701"/>
                    <a:pt x="44252" y="61059"/>
                  </a:cubicBezTo>
                  <a:cubicBezTo>
                    <a:pt x="44252" y="70264"/>
                    <a:pt x="51781" y="77781"/>
                    <a:pt x="61001" y="77781"/>
                  </a:cubicBezTo>
                  <a:lnTo>
                    <a:pt x="372765" y="77781"/>
                  </a:lnTo>
                  <a:cubicBezTo>
                    <a:pt x="381985" y="77781"/>
                    <a:pt x="389514" y="70264"/>
                    <a:pt x="389514" y="61059"/>
                  </a:cubicBezTo>
                  <a:cubicBezTo>
                    <a:pt x="389514" y="51701"/>
                    <a:pt x="381985" y="44183"/>
                    <a:pt x="372765" y="44183"/>
                  </a:cubicBezTo>
                  <a:close/>
                  <a:moveTo>
                    <a:pt x="32728" y="0"/>
                  </a:moveTo>
                  <a:lnTo>
                    <a:pt x="401038" y="0"/>
                  </a:lnTo>
                  <a:cubicBezTo>
                    <a:pt x="419015" y="0"/>
                    <a:pt x="433766" y="14728"/>
                    <a:pt x="433766" y="32677"/>
                  </a:cubicBezTo>
                  <a:lnTo>
                    <a:pt x="433766" y="244850"/>
                  </a:lnTo>
                  <a:cubicBezTo>
                    <a:pt x="433766" y="262799"/>
                    <a:pt x="419015" y="277527"/>
                    <a:pt x="401038" y="277527"/>
                  </a:cubicBezTo>
                  <a:lnTo>
                    <a:pt x="352637" y="277527"/>
                  </a:lnTo>
                  <a:cubicBezTo>
                    <a:pt x="348181" y="277527"/>
                    <a:pt x="343878" y="279368"/>
                    <a:pt x="340652" y="282436"/>
                  </a:cubicBezTo>
                  <a:lnTo>
                    <a:pt x="263517" y="359604"/>
                  </a:lnTo>
                  <a:cubicBezTo>
                    <a:pt x="260905" y="362212"/>
                    <a:pt x="257986" y="361598"/>
                    <a:pt x="256603" y="360985"/>
                  </a:cubicBezTo>
                  <a:cubicBezTo>
                    <a:pt x="255066" y="360371"/>
                    <a:pt x="252608" y="358837"/>
                    <a:pt x="252608" y="355002"/>
                  </a:cubicBezTo>
                  <a:lnTo>
                    <a:pt x="252608" y="294403"/>
                  </a:lnTo>
                  <a:cubicBezTo>
                    <a:pt x="252608" y="285045"/>
                    <a:pt x="245079" y="277527"/>
                    <a:pt x="235706" y="277527"/>
                  </a:cubicBezTo>
                  <a:lnTo>
                    <a:pt x="32728" y="277527"/>
                  </a:lnTo>
                  <a:cubicBezTo>
                    <a:pt x="14751" y="277527"/>
                    <a:pt x="0" y="262799"/>
                    <a:pt x="0" y="244850"/>
                  </a:cubicBezTo>
                  <a:lnTo>
                    <a:pt x="0" y="32677"/>
                  </a:lnTo>
                  <a:cubicBezTo>
                    <a:pt x="0" y="14728"/>
                    <a:pt x="14751" y="0"/>
                    <a:pt x="32728" y="0"/>
                  </a:cubicBezTo>
                  <a:close/>
                </a:path>
              </a:pathLst>
            </a:custGeom>
            <a:solidFill>
              <a:srgbClr val="329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5" name="组 4"/>
          <p:cNvGrpSpPr/>
          <p:nvPr/>
        </p:nvGrpSpPr>
        <p:grpSpPr>
          <a:xfrm>
            <a:off x="1377065" y="3736597"/>
            <a:ext cx="5703708" cy="2484998"/>
            <a:chOff x="1377065" y="3736597"/>
            <a:chExt cx="5703708" cy="2484998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04E8D72-55CF-4B12-B054-61F3BE30F66E}"/>
                </a:ext>
              </a:extLst>
            </p:cNvPr>
            <p:cNvGrpSpPr/>
            <p:nvPr/>
          </p:nvGrpSpPr>
          <p:grpSpPr>
            <a:xfrm>
              <a:off x="1875065" y="3736597"/>
              <a:ext cx="5205708" cy="2484998"/>
              <a:chOff x="1723480" y="2670601"/>
              <a:chExt cx="3305843" cy="2484998"/>
            </a:xfrm>
          </p:grpSpPr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F61AA35-7A0A-4E2B-B6F2-5A744BAD4EC9}"/>
                  </a:ext>
                </a:extLst>
              </p:cNvPr>
              <p:cNvSpPr txBox="1"/>
              <p:nvPr/>
            </p:nvSpPr>
            <p:spPr>
              <a:xfrm>
                <a:off x="1723480" y="2670601"/>
                <a:ext cx="136734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2800" b="1" dirty="0"/>
                  <a:t>选择</a:t>
                </a:r>
                <a:r>
                  <a:rPr lang="en-US" altLang="zh-CN" sz="2800" b="1" dirty="0"/>
                  <a:t>-</a:t>
                </a:r>
                <a:r>
                  <a:rPr lang="zh-CN" altLang="en-US" sz="2800" b="1" dirty="0" smtClean="0"/>
                  <a:t>消费者</a:t>
                </a:r>
                <a:endParaRPr lang="en-US" altLang="zh-CN" sz="2800" b="1" dirty="0"/>
              </a:p>
            </p:txBody>
          </p:sp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F707CE64-529B-4829-BADB-1761035C61C6}"/>
                  </a:ext>
                </a:extLst>
              </p:cNvPr>
              <p:cNvSpPr txBox="1"/>
              <p:nvPr/>
            </p:nvSpPr>
            <p:spPr>
              <a:xfrm>
                <a:off x="1723480" y="3216607"/>
                <a:ext cx="3305843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2400" dirty="0"/>
                  <a:t>如果一种商品的价格上涨了，作为消费者，你会怎么做？</a:t>
                </a:r>
                <a:endParaRPr lang="en-US" altLang="zh-CN" sz="2400" dirty="0"/>
              </a:p>
              <a:p>
                <a:endParaRPr lang="en-US" altLang="zh-CN" sz="2400" dirty="0"/>
              </a:p>
              <a:p>
                <a:r>
                  <a:rPr lang="en-US" altLang="zh-CN" sz="2400" dirty="0"/>
                  <a:t>A </a:t>
                </a:r>
                <a:r>
                  <a:rPr lang="zh-CN" altLang="en-US" sz="2400" dirty="0"/>
                  <a:t>扩大生产</a:t>
                </a:r>
                <a:r>
                  <a:rPr lang="en-US" altLang="zh-CN" sz="2400" dirty="0"/>
                  <a:t>	</a:t>
                </a:r>
                <a:r>
                  <a:rPr lang="en-US" altLang="zh-CN" sz="2400" dirty="0" smtClean="0"/>
                  <a:t>   B </a:t>
                </a:r>
                <a:r>
                  <a:rPr lang="zh-CN" altLang="en-US" sz="2400" dirty="0"/>
                  <a:t>减少生产</a:t>
                </a:r>
                <a:endParaRPr lang="en-US" altLang="zh-CN" sz="2400" dirty="0"/>
              </a:p>
              <a:p>
                <a:r>
                  <a:rPr lang="en-US" altLang="zh-CN" sz="2400" dirty="0"/>
                  <a:t>C </a:t>
                </a:r>
                <a:r>
                  <a:rPr lang="zh-CN" altLang="en-US" sz="2400" dirty="0"/>
                  <a:t>增加购买</a:t>
                </a:r>
                <a:r>
                  <a:rPr lang="en-US" altLang="zh-CN" sz="2400"/>
                  <a:t>	</a:t>
                </a:r>
                <a:r>
                  <a:rPr lang="en-US" altLang="zh-CN" sz="2400" smtClean="0"/>
                  <a:t>   D </a:t>
                </a:r>
                <a:r>
                  <a:rPr lang="zh-CN" altLang="en-US" sz="2400" dirty="0"/>
                  <a:t>减少购买</a:t>
                </a:r>
              </a:p>
            </p:txBody>
          </p:sp>
        </p:grpSp>
        <p:sp>
          <p:nvSpPr>
            <p:cNvPr id="41" name="Oval 8">
              <a:extLst>
                <a:ext uri="{FF2B5EF4-FFF2-40B4-BE49-F238E27FC236}">
                  <a16:creationId xmlns:a16="http://schemas.microsoft.com/office/drawing/2014/main" id="{2BBD39FA-A961-4CFD-AEE2-1665D42B8F1F}"/>
                </a:ext>
              </a:extLst>
            </p:cNvPr>
            <p:cNvSpPr/>
            <p:nvPr/>
          </p:nvSpPr>
          <p:spPr>
            <a:xfrm>
              <a:off x="1377065" y="3818886"/>
              <a:ext cx="464424" cy="463717"/>
            </a:xfrm>
            <a:custGeom>
              <a:avLst/>
              <a:gdLst>
                <a:gd name="T0" fmla="*/ 88862 h 440259"/>
                <a:gd name="T1" fmla="*/ 88862 h 440259"/>
                <a:gd name="T2" fmla="*/ 278945 h 440259"/>
                <a:gd name="T3" fmla="*/ 278945 h 440259"/>
                <a:gd name="T4" fmla="*/ 278945 h 440259"/>
                <a:gd name="T5" fmla="*/ 278945 h 440259"/>
                <a:gd name="T6" fmla="*/ 278945 h 440259"/>
                <a:gd name="T7" fmla="*/ 278945 h 440259"/>
                <a:gd name="T8" fmla="*/ 278945 h 440259"/>
                <a:gd name="T9" fmla="*/ 278945 h 440259"/>
                <a:gd name="T10" fmla="*/ 278945 h 440259"/>
                <a:gd name="T11" fmla="*/ 278945 h 440259"/>
                <a:gd name="T12" fmla="*/ 278945 h 440259"/>
                <a:gd name="T13" fmla="*/ 278945 h 440259"/>
                <a:gd name="T14" fmla="*/ 278945 h 440259"/>
                <a:gd name="T15" fmla="*/ 278945 h 440259"/>
                <a:gd name="T16" fmla="*/ 278945 h 440259"/>
                <a:gd name="T17" fmla="*/ 278945 h 440259"/>
                <a:gd name="T18" fmla="*/ 278945 h 440259"/>
                <a:gd name="T19" fmla="*/ 278945 h 440259"/>
                <a:gd name="T20" fmla="*/ 278945 h 440259"/>
                <a:gd name="T21" fmla="*/ 278945 h 440259"/>
                <a:gd name="T22" fmla="*/ 278945 h 440259"/>
                <a:gd name="T23" fmla="*/ 278945 h 440259"/>
                <a:gd name="T24" fmla="*/ 278945 h 440259"/>
                <a:gd name="T25" fmla="*/ 278945 h 440259"/>
                <a:gd name="T26" fmla="*/ 88862 h 440259"/>
                <a:gd name="T27" fmla="*/ 88862 h 440259"/>
                <a:gd name="T28" fmla="*/ 278945 h 440259"/>
                <a:gd name="T29" fmla="*/ 278945 h 440259"/>
                <a:gd name="T30" fmla="*/ 278945 h 440259"/>
                <a:gd name="T31" fmla="*/ 278945 h 440259"/>
                <a:gd name="T32" fmla="*/ 278945 h 440259"/>
                <a:gd name="T33" fmla="*/ 278945 h 440259"/>
                <a:gd name="T34" fmla="*/ 278945 h 440259"/>
                <a:gd name="T35" fmla="*/ 278945 h 440259"/>
                <a:gd name="T36" fmla="*/ 278945 h 440259"/>
                <a:gd name="T37" fmla="*/ 278945 h 440259"/>
                <a:gd name="T38" fmla="*/ 278945 h 440259"/>
                <a:gd name="T39" fmla="*/ 278945 h 440259"/>
                <a:gd name="T40" fmla="*/ 278945 h 440259"/>
                <a:gd name="T41" fmla="*/ 278945 h 440259"/>
                <a:gd name="T42" fmla="*/ 278945 h 440259"/>
                <a:gd name="T43" fmla="*/ 278945 h 440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57" h="2757">
                  <a:moveTo>
                    <a:pt x="1063" y="2589"/>
                  </a:moveTo>
                  <a:lnTo>
                    <a:pt x="0" y="2757"/>
                  </a:lnTo>
                  <a:lnTo>
                    <a:pt x="168" y="1694"/>
                  </a:lnTo>
                  <a:lnTo>
                    <a:pt x="1226" y="883"/>
                  </a:lnTo>
                  <a:lnTo>
                    <a:pt x="1503" y="1160"/>
                  </a:lnTo>
                  <a:lnTo>
                    <a:pt x="984" y="1679"/>
                  </a:lnTo>
                  <a:cubicBezTo>
                    <a:pt x="914" y="1646"/>
                    <a:pt x="827" y="1659"/>
                    <a:pt x="769" y="1717"/>
                  </a:cubicBezTo>
                  <a:cubicBezTo>
                    <a:pt x="694" y="1792"/>
                    <a:pt x="694" y="1913"/>
                    <a:pt x="769" y="1988"/>
                  </a:cubicBezTo>
                  <a:cubicBezTo>
                    <a:pt x="844" y="2063"/>
                    <a:pt x="965" y="2063"/>
                    <a:pt x="1040" y="1988"/>
                  </a:cubicBezTo>
                  <a:cubicBezTo>
                    <a:pt x="1098" y="1930"/>
                    <a:pt x="1111" y="1844"/>
                    <a:pt x="1079" y="1773"/>
                  </a:cubicBezTo>
                  <a:lnTo>
                    <a:pt x="1597" y="1254"/>
                  </a:lnTo>
                  <a:lnTo>
                    <a:pt x="1875" y="1531"/>
                  </a:lnTo>
                  <a:lnTo>
                    <a:pt x="1063" y="2589"/>
                  </a:lnTo>
                  <a:close/>
                  <a:moveTo>
                    <a:pt x="1763" y="291"/>
                  </a:moveTo>
                  <a:lnTo>
                    <a:pt x="1695" y="223"/>
                  </a:lnTo>
                  <a:lnTo>
                    <a:pt x="1266" y="652"/>
                  </a:lnTo>
                  <a:lnTo>
                    <a:pt x="2105" y="1491"/>
                  </a:lnTo>
                  <a:lnTo>
                    <a:pt x="2534" y="1062"/>
                  </a:lnTo>
                  <a:lnTo>
                    <a:pt x="2466" y="994"/>
                  </a:lnTo>
                  <a:lnTo>
                    <a:pt x="2757" y="755"/>
                  </a:lnTo>
                  <a:lnTo>
                    <a:pt x="2002" y="0"/>
                  </a:lnTo>
                  <a:lnTo>
                    <a:pt x="1763" y="291"/>
                  </a:lnTo>
                  <a:close/>
                </a:path>
              </a:pathLst>
            </a:custGeom>
            <a:solidFill>
              <a:srgbClr val="329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0" name="组 9"/>
          <p:cNvGrpSpPr/>
          <p:nvPr/>
        </p:nvGrpSpPr>
        <p:grpSpPr>
          <a:xfrm>
            <a:off x="8110286" y="0"/>
            <a:ext cx="2963862" cy="6858000"/>
            <a:chOff x="8110286" y="0"/>
            <a:chExt cx="2963862" cy="6858000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5EA26BFB-1D61-48FC-86D9-A84BB5646EFD}"/>
                </a:ext>
              </a:extLst>
            </p:cNvPr>
            <p:cNvSpPr/>
            <p:nvPr/>
          </p:nvSpPr>
          <p:spPr>
            <a:xfrm>
              <a:off x="8110286" y="0"/>
              <a:ext cx="2963862" cy="6858000"/>
            </a:xfrm>
            <a:prstGeom prst="rect">
              <a:avLst/>
            </a:prstGeom>
            <a:blipFill>
              <a:blip r:embed="rId3"/>
              <a:stretch>
                <a:fillRect l="-83498" r="-8294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 8"/>
            <p:cNvGrpSpPr/>
            <p:nvPr/>
          </p:nvGrpSpPr>
          <p:grpSpPr>
            <a:xfrm>
              <a:off x="8110286" y="5098009"/>
              <a:ext cx="2963862" cy="1759991"/>
              <a:chOff x="8110286" y="5098009"/>
              <a:chExt cx="2963862" cy="1759991"/>
            </a:xfrm>
          </p:grpSpPr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AF2720A9-CE30-4C14-9690-C823C51CD0E7}"/>
                  </a:ext>
                </a:extLst>
              </p:cNvPr>
              <p:cNvSpPr/>
              <p:nvPr/>
            </p:nvSpPr>
            <p:spPr>
              <a:xfrm>
                <a:off x="8110286" y="5098009"/>
                <a:ext cx="2963862" cy="1759991"/>
              </a:xfrm>
              <a:prstGeom prst="rect">
                <a:avLst/>
              </a:prstGeom>
              <a:solidFill>
                <a:srgbClr val="3297FF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8A7F9173-0D3C-456F-B7C5-D17986AC996B}"/>
                  </a:ext>
                </a:extLst>
              </p:cNvPr>
              <p:cNvSpPr txBox="1"/>
              <p:nvPr/>
            </p:nvSpPr>
            <p:spPr>
              <a:xfrm>
                <a:off x="8310520" y="5201177"/>
                <a:ext cx="191110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4800" b="1" spc="300" dirty="0" smtClean="0">
                    <a:solidFill>
                      <a:schemeClr val="bg1"/>
                    </a:solidFill>
                    <a:latin typeface="+mn-ea"/>
                  </a:rPr>
                  <a:t>练习</a:t>
                </a:r>
                <a:r>
                  <a:rPr lang="en-US" altLang="zh-CN" sz="4800" b="1" spc="300" dirty="0" smtClean="0">
                    <a:solidFill>
                      <a:schemeClr val="bg1"/>
                    </a:solidFill>
                    <a:latin typeface="+mn-ea"/>
                  </a:rPr>
                  <a:t>1</a:t>
                </a:r>
                <a:endParaRPr lang="zh-CN" altLang="en-US" sz="4800" b="1" spc="3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B524554-C5FC-46D5-B25F-7AF485D7E79F}"/>
                  </a:ext>
                </a:extLst>
              </p:cNvPr>
              <p:cNvSpPr txBox="1"/>
              <p:nvPr/>
            </p:nvSpPr>
            <p:spPr>
              <a:xfrm>
                <a:off x="8447474" y="6221595"/>
                <a:ext cx="624836" cy="421438"/>
              </a:xfrm>
              <a:custGeom>
                <a:avLst/>
                <a:gdLst/>
                <a:ahLst/>
                <a:cxnLst/>
                <a:rect l="l" t="t" r="r" b="b"/>
                <a:pathLst>
                  <a:path w="157981" h="73893">
                    <a:moveTo>
                      <a:pt x="85725" y="0"/>
                    </a:moveTo>
                    <a:lnTo>
                      <a:pt x="157981" y="30509"/>
                    </a:lnTo>
                    <a:lnTo>
                      <a:pt x="157981" y="43011"/>
                    </a:lnTo>
                    <a:lnTo>
                      <a:pt x="85725" y="73893"/>
                    </a:lnTo>
                    <a:lnTo>
                      <a:pt x="85725" y="60573"/>
                    </a:lnTo>
                    <a:lnTo>
                      <a:pt x="142949" y="36834"/>
                    </a:lnTo>
                    <a:lnTo>
                      <a:pt x="85725" y="13320"/>
                    </a:lnTo>
                    <a:close/>
                    <a:moveTo>
                      <a:pt x="0" y="0"/>
                    </a:moveTo>
                    <a:lnTo>
                      <a:pt x="72256" y="30509"/>
                    </a:lnTo>
                    <a:lnTo>
                      <a:pt x="72256" y="43011"/>
                    </a:lnTo>
                    <a:lnTo>
                      <a:pt x="0" y="73893"/>
                    </a:lnTo>
                    <a:lnTo>
                      <a:pt x="0" y="60573"/>
                    </a:lnTo>
                    <a:lnTo>
                      <a:pt x="57224" y="36834"/>
                    </a:lnTo>
                    <a:lnTo>
                      <a:pt x="0" y="1332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30000"/>
                  </a:lnSpc>
                </a:pPr>
                <a:endParaRPr lang="en-US" altLang="zh-CN" sz="1200" dirty="0">
                  <a:solidFill>
                    <a:schemeClr val="bg1"/>
                  </a:solidFill>
                  <a:latin typeface="Arial" panose="020B0604020202020204" pitchFamily="34" charset="0"/>
                  <a:ea typeface="方正俊黑简体" panose="02000000000000000000" pitchFamily="2" charset="-122"/>
                  <a:cs typeface="Angsana New" panose="02020603050405020304" pitchFamily="18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967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F68A83E-0568-4A2B-AFD4-F00B1D36E7FB}"/>
              </a:ext>
            </a:extLst>
          </p:cNvPr>
          <p:cNvSpPr/>
          <p:nvPr/>
        </p:nvSpPr>
        <p:spPr>
          <a:xfrm flipH="1">
            <a:off x="1055688" y="0"/>
            <a:ext cx="2963862" cy="6858000"/>
          </a:xfrm>
          <a:prstGeom prst="rect">
            <a:avLst/>
          </a:prstGeom>
          <a:blipFill>
            <a:blip r:embed="rId3"/>
            <a:stretch>
              <a:fillRect l="-123934" r="-12287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 1"/>
          <p:cNvGrpSpPr/>
          <p:nvPr/>
        </p:nvGrpSpPr>
        <p:grpSpPr>
          <a:xfrm>
            <a:off x="1055688" y="5082219"/>
            <a:ext cx="2963862" cy="1759991"/>
            <a:chOff x="1055688" y="5082219"/>
            <a:chExt cx="2963862" cy="1759991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AF2720A9-CE30-4C14-9690-C823C51CD0E7}"/>
                </a:ext>
              </a:extLst>
            </p:cNvPr>
            <p:cNvSpPr/>
            <p:nvPr/>
          </p:nvSpPr>
          <p:spPr>
            <a:xfrm>
              <a:off x="1055688" y="5082219"/>
              <a:ext cx="2963862" cy="1759991"/>
            </a:xfrm>
            <a:prstGeom prst="rect">
              <a:avLst/>
            </a:prstGeom>
            <a:solidFill>
              <a:srgbClr val="3297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8A7F9173-0D3C-456F-B7C5-D17986AC996B}"/>
                </a:ext>
              </a:extLst>
            </p:cNvPr>
            <p:cNvSpPr txBox="1"/>
            <p:nvPr/>
          </p:nvSpPr>
          <p:spPr>
            <a:xfrm>
              <a:off x="1255922" y="5185387"/>
              <a:ext cx="1911101" cy="83099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4800" b="1" spc="300" dirty="0" smtClean="0">
                  <a:solidFill>
                    <a:schemeClr val="bg1"/>
                  </a:solidFill>
                  <a:latin typeface="+mn-ea"/>
                </a:rPr>
                <a:t>练习</a:t>
              </a:r>
              <a:r>
                <a:rPr lang="en-US" altLang="zh-CN" sz="4800" b="1" spc="300" dirty="0" smtClean="0">
                  <a:solidFill>
                    <a:schemeClr val="bg1"/>
                  </a:solidFill>
                  <a:latin typeface="+mn-ea"/>
                </a:rPr>
                <a:t>2</a:t>
              </a:r>
              <a:endParaRPr lang="zh-CN" altLang="en-US" sz="4800" b="1" spc="3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0B524554-C5FC-46D5-B25F-7AF485D7E79F}"/>
                </a:ext>
              </a:extLst>
            </p:cNvPr>
            <p:cNvSpPr txBox="1"/>
            <p:nvPr/>
          </p:nvSpPr>
          <p:spPr>
            <a:xfrm>
              <a:off x="1392876" y="6205805"/>
              <a:ext cx="624836" cy="421438"/>
            </a:xfrm>
            <a:custGeom>
              <a:avLst/>
              <a:gdLst/>
              <a:ahLst/>
              <a:cxnLst/>
              <a:rect l="l" t="t" r="r" b="b"/>
              <a:pathLst>
                <a:path w="157981" h="73893">
                  <a:moveTo>
                    <a:pt x="85725" y="0"/>
                  </a:moveTo>
                  <a:lnTo>
                    <a:pt x="157981" y="30509"/>
                  </a:lnTo>
                  <a:lnTo>
                    <a:pt x="157981" y="43011"/>
                  </a:lnTo>
                  <a:lnTo>
                    <a:pt x="85725" y="73893"/>
                  </a:lnTo>
                  <a:lnTo>
                    <a:pt x="85725" y="60573"/>
                  </a:lnTo>
                  <a:lnTo>
                    <a:pt x="142949" y="36834"/>
                  </a:lnTo>
                  <a:lnTo>
                    <a:pt x="85725" y="13320"/>
                  </a:lnTo>
                  <a:close/>
                  <a:moveTo>
                    <a:pt x="0" y="0"/>
                  </a:moveTo>
                  <a:lnTo>
                    <a:pt x="72256" y="30509"/>
                  </a:lnTo>
                  <a:lnTo>
                    <a:pt x="72256" y="43011"/>
                  </a:lnTo>
                  <a:lnTo>
                    <a:pt x="0" y="73893"/>
                  </a:lnTo>
                  <a:lnTo>
                    <a:pt x="0" y="60573"/>
                  </a:lnTo>
                  <a:lnTo>
                    <a:pt x="57224" y="36834"/>
                  </a:lnTo>
                  <a:lnTo>
                    <a:pt x="0" y="1332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30000"/>
                </a:lnSpc>
              </a:pPr>
              <a:endPara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方正俊黑简体" panose="02000000000000000000" pitchFamily="2" charset="-122"/>
                <a:cs typeface="Angsana New" panose="02020603050405020304" pitchFamily="18" charset="-34"/>
              </a:endParaRPr>
            </a:p>
          </p:txBody>
        </p:sp>
      </p:grpSp>
      <p:grpSp>
        <p:nvGrpSpPr>
          <p:cNvPr id="4" name="组 3"/>
          <p:cNvGrpSpPr/>
          <p:nvPr/>
        </p:nvGrpSpPr>
        <p:grpSpPr>
          <a:xfrm>
            <a:off x="4952999" y="967746"/>
            <a:ext cx="6359014" cy="4997549"/>
            <a:chOff x="4952999" y="967746"/>
            <a:chExt cx="6359014" cy="4997549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F130CEF4-7799-4E7D-9DD1-44F59902E6DA}"/>
                </a:ext>
              </a:extLst>
            </p:cNvPr>
            <p:cNvSpPr txBox="1"/>
            <p:nvPr/>
          </p:nvSpPr>
          <p:spPr>
            <a:xfrm>
              <a:off x="4952999" y="967746"/>
              <a:ext cx="624836" cy="421438"/>
            </a:xfrm>
            <a:custGeom>
              <a:avLst/>
              <a:gdLst/>
              <a:ahLst/>
              <a:cxnLst/>
              <a:rect l="l" t="t" r="r" b="b"/>
              <a:pathLst>
                <a:path w="157981" h="73893">
                  <a:moveTo>
                    <a:pt x="85725" y="0"/>
                  </a:moveTo>
                  <a:lnTo>
                    <a:pt x="157981" y="30509"/>
                  </a:lnTo>
                  <a:lnTo>
                    <a:pt x="157981" y="43011"/>
                  </a:lnTo>
                  <a:lnTo>
                    <a:pt x="85725" y="73893"/>
                  </a:lnTo>
                  <a:lnTo>
                    <a:pt x="85725" y="60573"/>
                  </a:lnTo>
                  <a:lnTo>
                    <a:pt x="142949" y="36834"/>
                  </a:lnTo>
                  <a:lnTo>
                    <a:pt x="85725" y="13320"/>
                  </a:lnTo>
                  <a:close/>
                  <a:moveTo>
                    <a:pt x="0" y="0"/>
                  </a:moveTo>
                  <a:lnTo>
                    <a:pt x="72256" y="30509"/>
                  </a:lnTo>
                  <a:lnTo>
                    <a:pt x="72256" y="43011"/>
                  </a:lnTo>
                  <a:lnTo>
                    <a:pt x="0" y="73893"/>
                  </a:lnTo>
                  <a:lnTo>
                    <a:pt x="0" y="60573"/>
                  </a:lnTo>
                  <a:lnTo>
                    <a:pt x="57224" y="36834"/>
                  </a:lnTo>
                  <a:lnTo>
                    <a:pt x="0" y="13320"/>
                  </a:lnTo>
                  <a:close/>
                </a:path>
              </a:pathLst>
            </a:custGeom>
            <a:solidFill>
              <a:srgbClr val="3297FF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30000"/>
                </a:lnSpc>
              </a:pPr>
              <a:endPara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方正俊黑简体" panose="02000000000000000000" pitchFamily="2" charset="-122"/>
                <a:cs typeface="Angsana New" panose="02020603050405020304" pitchFamily="18" charset="-34"/>
              </a:endParaRPr>
            </a:p>
          </p:txBody>
        </p:sp>
        <p:grpSp>
          <p:nvGrpSpPr>
            <p:cNvPr id="20" name="组合 1">
              <a:extLst>
                <a:ext uri="{FF2B5EF4-FFF2-40B4-BE49-F238E27FC236}">
                  <a16:creationId xmlns:a16="http://schemas.microsoft.com/office/drawing/2014/main" id="{51892166-BA35-434F-92EB-83C7E570E741}"/>
                </a:ext>
              </a:extLst>
            </p:cNvPr>
            <p:cNvGrpSpPr/>
            <p:nvPr/>
          </p:nvGrpSpPr>
          <p:grpSpPr>
            <a:xfrm>
              <a:off x="4952999" y="1624863"/>
              <a:ext cx="6359014" cy="4340432"/>
              <a:chOff x="1271596" y="2737739"/>
              <a:chExt cx="4969731" cy="3914187"/>
            </a:xfrm>
          </p:grpSpPr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3A72990D-ABC8-44EB-881C-CD84F2701276}"/>
                  </a:ext>
                </a:extLst>
              </p:cNvPr>
              <p:cNvSpPr txBox="1"/>
              <p:nvPr/>
            </p:nvSpPr>
            <p:spPr>
              <a:xfrm>
                <a:off x="1271596" y="2737739"/>
                <a:ext cx="1402120" cy="860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2800" b="1" dirty="0" smtClean="0"/>
                  <a:t>选择</a:t>
                </a:r>
                <a:r>
                  <a:rPr lang="en-US" altLang="zh-CN" sz="2800" b="1" dirty="0"/>
                  <a:t>-</a:t>
                </a:r>
                <a:r>
                  <a:rPr lang="zh-CN" altLang="en-US" sz="2800" b="1" dirty="0"/>
                  <a:t>黄瓜</a:t>
                </a:r>
                <a:endParaRPr lang="en-US" altLang="zh-CN" sz="2800" b="1" dirty="0"/>
              </a:p>
              <a:p>
                <a:endParaRPr lang="en-US" altLang="zh-CN" sz="2800" b="1" dirty="0"/>
              </a:p>
            </p:txBody>
          </p: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5C9D660B-967B-4ADB-BF6E-EEE265A7BEEA}"/>
                  </a:ext>
                </a:extLst>
              </p:cNvPr>
              <p:cNvSpPr txBox="1"/>
              <p:nvPr/>
            </p:nvSpPr>
            <p:spPr>
              <a:xfrm>
                <a:off x="1274770" y="3238038"/>
                <a:ext cx="4966557" cy="3413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2400" dirty="0"/>
                  <a:t>黄瓜是夏天的常见蔬菜，那时候的价格差不多一块钱一斤。随着技术的进步，现在冬天也能吃到新鲜的黄瓜了，不过价格就贵多了，一斤要四五块钱。</a:t>
                </a:r>
                <a:endParaRPr lang="en-US" altLang="zh-CN" sz="2400" dirty="0"/>
              </a:p>
              <a:p>
                <a:endParaRPr lang="en-US" altLang="zh-CN" sz="2400" dirty="0"/>
              </a:p>
              <a:p>
                <a:r>
                  <a:rPr lang="zh-CN" altLang="en-US" sz="2400" b="1" dirty="0"/>
                  <a:t>问：</a:t>
                </a:r>
                <a:r>
                  <a:rPr lang="zh-CN" altLang="en-US" sz="2400" dirty="0"/>
                  <a:t>为什么冬天的黄瓜贵？</a:t>
                </a:r>
                <a:endParaRPr lang="en-US" altLang="zh-CN" sz="2400" dirty="0"/>
              </a:p>
              <a:p>
                <a:r>
                  <a:rPr lang="en-US" altLang="zh-CN" sz="2400" dirty="0"/>
                  <a:t>A </a:t>
                </a:r>
                <a:r>
                  <a:rPr lang="zh-CN" altLang="en-US" sz="2400" dirty="0"/>
                  <a:t>冬天黄瓜更好吃</a:t>
                </a:r>
                <a:endParaRPr lang="en-US" altLang="zh-CN" sz="2400" dirty="0"/>
              </a:p>
              <a:p>
                <a:r>
                  <a:rPr lang="en-US" altLang="zh-CN" sz="2400" dirty="0"/>
                  <a:t>B </a:t>
                </a:r>
                <a:r>
                  <a:rPr lang="zh-CN" altLang="en-US" sz="2400" dirty="0"/>
                  <a:t>冬天黄瓜是进口的</a:t>
                </a:r>
                <a:endParaRPr lang="en-US" altLang="zh-CN" sz="2400" dirty="0"/>
              </a:p>
              <a:p>
                <a:r>
                  <a:rPr lang="en-US" altLang="zh-CN" sz="2400" dirty="0"/>
                  <a:t>C </a:t>
                </a:r>
                <a:r>
                  <a:rPr lang="zh-CN" altLang="en-US" sz="2400" dirty="0"/>
                  <a:t>冬天很少人吃黄瓜</a:t>
                </a:r>
                <a:endParaRPr lang="en-US" altLang="zh-CN" sz="2400" dirty="0"/>
              </a:p>
              <a:p>
                <a:r>
                  <a:rPr lang="en-US" altLang="zh-CN" sz="2400" dirty="0"/>
                  <a:t>D </a:t>
                </a:r>
                <a:r>
                  <a:rPr lang="zh-CN" altLang="en-US" sz="2400" dirty="0"/>
                  <a:t>冬天黄瓜供给少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848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A5E77ED5-170B-452E-A696-02156FD91A15}"/>
              </a:ext>
            </a:extLst>
          </p:cNvPr>
          <p:cNvSpPr/>
          <p:nvPr/>
        </p:nvSpPr>
        <p:spPr>
          <a:xfrm>
            <a:off x="5041370" y="0"/>
            <a:ext cx="6727669" cy="4805661"/>
          </a:xfrm>
          <a:custGeom>
            <a:avLst/>
            <a:gdLst>
              <a:gd name="connsiteX0" fmla="*/ 273663 w 6727669"/>
              <a:gd name="connsiteY0" fmla="*/ 0 h 4805661"/>
              <a:gd name="connsiteX1" fmla="*/ 5328479 w 6727669"/>
              <a:gd name="connsiteY1" fmla="*/ 1 h 4805661"/>
              <a:gd name="connsiteX2" fmla="*/ 5525710 w 6727669"/>
              <a:gd name="connsiteY2" fmla="*/ 180304 h 4805661"/>
              <a:gd name="connsiteX3" fmla="*/ 6724860 w 6727669"/>
              <a:gd name="connsiteY3" fmla="*/ 1929399 h 4805661"/>
              <a:gd name="connsiteX4" fmla="*/ 435047 w 6727669"/>
              <a:gd name="connsiteY4" fmla="*/ 4682874 h 4805661"/>
              <a:gd name="connsiteX5" fmla="*/ 222105 w 6727669"/>
              <a:gd name="connsiteY5" fmla="*/ 275197 h 4805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27669" h="4805661">
                <a:moveTo>
                  <a:pt x="273663" y="0"/>
                </a:moveTo>
                <a:lnTo>
                  <a:pt x="5328479" y="1"/>
                </a:lnTo>
                <a:lnTo>
                  <a:pt x="5525710" y="180304"/>
                </a:lnTo>
                <a:cubicBezTo>
                  <a:pt x="6259007" y="867168"/>
                  <a:pt x="6770343" y="1534327"/>
                  <a:pt x="6724860" y="1929399"/>
                </a:cubicBezTo>
                <a:cubicBezTo>
                  <a:pt x="6592546" y="3078695"/>
                  <a:pt x="1352837" y="5358442"/>
                  <a:pt x="435047" y="4682874"/>
                </a:cubicBezTo>
                <a:cubicBezTo>
                  <a:pt x="-109890" y="4281755"/>
                  <a:pt x="-97406" y="2087714"/>
                  <a:pt x="222105" y="275197"/>
                </a:cubicBezTo>
                <a:close/>
              </a:path>
            </a:pathLst>
          </a:custGeom>
          <a:blipFill>
            <a:blip r:embed="rId3"/>
            <a:stretch>
              <a:fillRect l="-3622" r="-360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B5EEF68A-D68A-4DCF-B93E-A23195B691FB}"/>
              </a:ext>
            </a:extLst>
          </p:cNvPr>
          <p:cNvSpPr/>
          <p:nvPr/>
        </p:nvSpPr>
        <p:spPr>
          <a:xfrm rot="9494902">
            <a:off x="2817470" y="1712606"/>
            <a:ext cx="5043475" cy="4749227"/>
          </a:xfrm>
          <a:custGeom>
            <a:avLst/>
            <a:gdLst>
              <a:gd name="connsiteX0" fmla="*/ 24951 w 2297694"/>
              <a:gd name="connsiteY0" fmla="*/ 1930402 h 2163641"/>
              <a:gd name="connsiteX1" fmla="*/ 1142551 w 2297694"/>
              <a:gd name="connsiteY1" fmla="*/ 2 h 2163641"/>
              <a:gd name="connsiteX2" fmla="*/ 2274665 w 2297694"/>
              <a:gd name="connsiteY2" fmla="*/ 1915888 h 2163641"/>
              <a:gd name="connsiteX3" fmla="*/ 24951 w 2297694"/>
              <a:gd name="connsiteY3" fmla="*/ 1930402 h 216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694" h="2163641">
                <a:moveTo>
                  <a:pt x="24951" y="1930402"/>
                </a:moveTo>
                <a:cubicBezTo>
                  <a:pt x="-163735" y="1611088"/>
                  <a:pt x="767599" y="2421"/>
                  <a:pt x="1142551" y="2"/>
                </a:cubicBezTo>
                <a:cubicBezTo>
                  <a:pt x="1517503" y="-2417"/>
                  <a:pt x="2456094" y="1594155"/>
                  <a:pt x="2274665" y="1915888"/>
                </a:cubicBezTo>
                <a:cubicBezTo>
                  <a:pt x="2093236" y="2237621"/>
                  <a:pt x="213637" y="2249716"/>
                  <a:pt x="24951" y="193040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12700">
            <a:solidFill>
              <a:srgbClr val="3297FF">
                <a:alpha val="20000"/>
              </a:srgbClr>
            </a:solidFill>
          </a:ln>
          <a:effectLst>
            <a:outerShdw blurRad="203200" sx="102000" sy="102000" algn="ctr" rotWithShape="0">
              <a:srgbClr val="283146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5044968F-08DD-4990-94DC-E4E4F6834213}"/>
              </a:ext>
            </a:extLst>
          </p:cNvPr>
          <p:cNvSpPr/>
          <p:nvPr/>
        </p:nvSpPr>
        <p:spPr>
          <a:xfrm rot="9494902">
            <a:off x="2631388" y="1520809"/>
            <a:ext cx="4892390" cy="4606956"/>
          </a:xfrm>
          <a:custGeom>
            <a:avLst/>
            <a:gdLst>
              <a:gd name="connsiteX0" fmla="*/ 24951 w 2297694"/>
              <a:gd name="connsiteY0" fmla="*/ 1930402 h 2163641"/>
              <a:gd name="connsiteX1" fmla="*/ 1142551 w 2297694"/>
              <a:gd name="connsiteY1" fmla="*/ 2 h 2163641"/>
              <a:gd name="connsiteX2" fmla="*/ 2274665 w 2297694"/>
              <a:gd name="connsiteY2" fmla="*/ 1915888 h 2163641"/>
              <a:gd name="connsiteX3" fmla="*/ 24951 w 2297694"/>
              <a:gd name="connsiteY3" fmla="*/ 1930402 h 216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694" h="2163641">
                <a:moveTo>
                  <a:pt x="24951" y="1930402"/>
                </a:moveTo>
                <a:cubicBezTo>
                  <a:pt x="-163735" y="1611088"/>
                  <a:pt x="767599" y="2421"/>
                  <a:pt x="1142551" y="2"/>
                </a:cubicBezTo>
                <a:cubicBezTo>
                  <a:pt x="1517503" y="-2417"/>
                  <a:pt x="2456094" y="1594155"/>
                  <a:pt x="2274665" y="1915888"/>
                </a:cubicBezTo>
                <a:cubicBezTo>
                  <a:pt x="2093236" y="2237621"/>
                  <a:pt x="213637" y="2249716"/>
                  <a:pt x="24951" y="1930402"/>
                </a:cubicBezTo>
                <a:close/>
              </a:path>
            </a:pathLst>
          </a:custGeom>
          <a:solidFill>
            <a:srgbClr val="3297FF">
              <a:alpha val="87000"/>
            </a:srgbClr>
          </a:solidFill>
          <a:ln w="12700">
            <a:solidFill>
              <a:srgbClr val="3297FF">
                <a:alpha val="20000"/>
              </a:srgbClr>
            </a:solidFill>
          </a:ln>
          <a:effectLst>
            <a:outerShdw blurRad="203200" sx="102000" sy="102000" algn="ctr" rotWithShape="0">
              <a:srgbClr val="283146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D3C0B3FA-2859-44B0-A94E-BCF93BE5036A}"/>
              </a:ext>
            </a:extLst>
          </p:cNvPr>
          <p:cNvSpPr txBox="1"/>
          <p:nvPr/>
        </p:nvSpPr>
        <p:spPr>
          <a:xfrm>
            <a:off x="2908229" y="2982982"/>
            <a:ext cx="3724096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7200" b="1" spc="-300" dirty="0" smtClean="0">
                <a:solidFill>
                  <a:schemeClr val="bg1"/>
                </a:solidFill>
                <a:latin typeface="+mn-ea"/>
                <a:cs typeface="STZhongsong" charset="-122"/>
                <a:sym typeface="+mn-ea"/>
              </a:rPr>
              <a:t>案例分析</a:t>
            </a:r>
            <a:endParaRPr lang="zh-CN" altLang="en-US" sz="7200" b="1" spc="-3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B86B4738-ECC1-4336-B09E-A8BF7921DFE7}"/>
              </a:ext>
            </a:extLst>
          </p:cNvPr>
          <p:cNvSpPr txBox="1"/>
          <p:nvPr/>
        </p:nvSpPr>
        <p:spPr>
          <a:xfrm>
            <a:off x="4499177" y="1782653"/>
            <a:ext cx="1916873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3297FF"/>
                </a:solidFill>
                <a:latin typeface="Century Gothic" panose="020B0502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defRPr>
            </a:lvl1pPr>
          </a:lstStyle>
          <a:p>
            <a:pPr algn="r"/>
            <a:r>
              <a:rPr lang="en-US" altLang="zh-CN" sz="7200" dirty="0" smtClean="0">
                <a:solidFill>
                  <a:schemeClr val="bg1"/>
                </a:solidFill>
              </a:rPr>
              <a:t>03</a:t>
            </a:r>
            <a:endParaRPr lang="en-US" altLang="zh-CN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4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9" grpId="0" animBg="1"/>
      <p:bldP spid="35" grpId="0" animBg="1"/>
      <p:bldP spid="36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7D21E85-A5FD-499F-8625-7FF3B016401F}"/>
              </a:ext>
            </a:extLst>
          </p:cNvPr>
          <p:cNvGrpSpPr/>
          <p:nvPr/>
        </p:nvGrpSpPr>
        <p:grpSpPr>
          <a:xfrm>
            <a:off x="1904439" y="4411926"/>
            <a:ext cx="10132051" cy="1601326"/>
            <a:chOff x="922668" y="2796560"/>
            <a:chExt cx="7939876" cy="1601326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26187FD7-017C-4BA1-A48B-A453DD0B9E8A}"/>
                </a:ext>
              </a:extLst>
            </p:cNvPr>
            <p:cNvSpPr txBox="1"/>
            <p:nvPr/>
          </p:nvSpPr>
          <p:spPr>
            <a:xfrm>
              <a:off x="922668" y="2796560"/>
              <a:ext cx="20890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多选</a:t>
              </a:r>
              <a:r>
                <a:rPr lang="en-US" altLang="zh-CN" sz="2400" b="1" spc="3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-</a:t>
              </a:r>
              <a:r>
                <a:rPr lang="zh-CN" altLang="en-US" sz="2400" b="1" spc="3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玫瑰花</a:t>
              </a:r>
              <a:endParaRPr lang="zh-CN" altLang="en-US" sz="24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5B232941-56C4-4BDF-8162-CCD055830551}"/>
                </a:ext>
              </a:extLst>
            </p:cNvPr>
            <p:cNvSpPr txBox="1"/>
            <p:nvPr/>
          </p:nvSpPr>
          <p:spPr>
            <a:xfrm>
              <a:off x="941717" y="3197557"/>
              <a:ext cx="79208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/>
                <a:t>玫瑰花是爱的礼物，请问在中国玫瑰花的价格什么时候会上涨</a:t>
              </a:r>
              <a:r>
                <a:rPr lang="zh-CN" altLang="en-US" sz="2400" dirty="0" smtClean="0"/>
                <a:t>？</a:t>
              </a:r>
              <a:endParaRPr lang="en-US" altLang="zh-CN" sz="2400" dirty="0"/>
            </a:p>
            <a:p>
              <a:pPr>
                <a:lnSpc>
                  <a:spcPct val="150000"/>
                </a:lnSpc>
              </a:pPr>
              <a:r>
                <a:rPr lang="en-US" altLang="zh-CN" sz="2400" b="1" dirty="0" smtClean="0"/>
                <a:t>A</a:t>
              </a:r>
              <a:r>
                <a:rPr lang="zh-CN" altLang="en-US" sz="2400" b="1" dirty="0" smtClean="0">
                  <a:solidFill>
                    <a:srgbClr val="7030A0"/>
                  </a:solidFill>
                </a:rPr>
                <a:t>  </a:t>
              </a:r>
              <a:r>
                <a:rPr lang="en-US" altLang="zh-CN" sz="2400" dirty="0" smtClean="0"/>
                <a:t>2</a:t>
              </a:r>
              <a:r>
                <a:rPr lang="zh-CN" altLang="en-US" sz="2400" dirty="0"/>
                <a:t>月</a:t>
              </a:r>
              <a:r>
                <a:rPr lang="en-US" altLang="zh-CN" sz="2400" dirty="0"/>
                <a:t>14</a:t>
              </a:r>
              <a:r>
                <a:rPr lang="zh-CN" altLang="en-US" sz="2400" dirty="0" smtClean="0"/>
                <a:t>日        </a:t>
              </a:r>
              <a:r>
                <a:rPr lang="en-US" altLang="zh-CN" sz="2400" b="1" dirty="0" smtClean="0"/>
                <a:t>B</a:t>
              </a:r>
              <a:r>
                <a:rPr lang="zh-CN" altLang="en-US" sz="2400" b="1" dirty="0" smtClean="0">
                  <a:solidFill>
                    <a:srgbClr val="7030A0"/>
                  </a:solidFill>
                </a:rPr>
                <a:t>   </a:t>
              </a:r>
              <a:r>
                <a:rPr lang="en-US" altLang="zh-CN" sz="2400" dirty="0" smtClean="0"/>
                <a:t>5</a:t>
              </a:r>
              <a:r>
                <a:rPr lang="zh-CN" altLang="en-US" sz="2400" dirty="0"/>
                <a:t>月</a:t>
              </a:r>
              <a:r>
                <a:rPr lang="en-US" altLang="zh-CN" sz="2400" dirty="0"/>
                <a:t>20</a:t>
              </a:r>
              <a:r>
                <a:rPr lang="zh-CN" altLang="en-US" sz="2400" dirty="0" smtClean="0"/>
                <a:t>日</a:t>
              </a:r>
              <a:r>
                <a:rPr lang="zh-CN" altLang="en-US" sz="2400" dirty="0"/>
                <a:t> </a:t>
              </a:r>
              <a:r>
                <a:rPr lang="zh-CN" altLang="en-US" sz="2400" dirty="0" smtClean="0"/>
                <a:t>       </a:t>
              </a:r>
              <a:r>
                <a:rPr lang="en-US" altLang="zh-CN" sz="2400" b="1" dirty="0" smtClean="0"/>
                <a:t>C</a:t>
              </a:r>
              <a:r>
                <a:rPr lang="zh-CN" altLang="en-US" sz="2400" b="1" dirty="0" smtClean="0">
                  <a:solidFill>
                    <a:srgbClr val="7030A0"/>
                  </a:solidFill>
                </a:rPr>
                <a:t>  </a:t>
              </a:r>
              <a:r>
                <a:rPr lang="zh-CN" altLang="en-US" sz="2400" dirty="0" smtClean="0"/>
                <a:t>春节       </a:t>
              </a:r>
              <a:r>
                <a:rPr lang="en-US" altLang="zh-CN" sz="2400" b="1" dirty="0" smtClean="0"/>
                <a:t>D</a:t>
              </a:r>
              <a:r>
                <a:rPr lang="zh-CN" altLang="en-US" sz="2400" b="1" dirty="0" smtClean="0">
                  <a:solidFill>
                    <a:srgbClr val="7030A0"/>
                  </a:solidFill>
                </a:rPr>
                <a:t>  </a:t>
              </a:r>
              <a:r>
                <a:rPr lang="en-US" altLang="zh-CN" sz="2400" dirty="0" smtClean="0"/>
                <a:t>10</a:t>
              </a:r>
              <a:r>
                <a:rPr lang="zh-CN" altLang="en-US" sz="2400" dirty="0"/>
                <a:t>月</a:t>
              </a:r>
              <a:r>
                <a:rPr lang="en-US" altLang="zh-CN" sz="2400" dirty="0"/>
                <a:t>1</a:t>
              </a:r>
              <a:r>
                <a:rPr lang="zh-CN" altLang="en-US" sz="2400" dirty="0"/>
                <a:t>日</a:t>
              </a:r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D75AF66C-2338-423B-92CD-EBF1E02C45D8}"/>
              </a:ext>
            </a:extLst>
          </p:cNvPr>
          <p:cNvSpPr txBox="1"/>
          <p:nvPr/>
        </p:nvSpPr>
        <p:spPr>
          <a:xfrm>
            <a:off x="4382488" y="459884"/>
            <a:ext cx="3991798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1.</a:t>
            </a:r>
            <a:r>
              <a:rPr lang="zh-CN" altLang="en-US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爱的礼物</a:t>
            </a:r>
            <a:r>
              <a:rPr lang="en-US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-</a:t>
            </a:r>
            <a:r>
              <a:rPr lang="zh-CN" altLang="en-US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玫瑰花</a:t>
            </a:r>
            <a:endParaRPr lang="en-US" altLang="zh-CN" sz="3200" b="1" spc="3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56D7B82-3FF7-499D-ACB7-765EBBB6B664}"/>
              </a:ext>
            </a:extLst>
          </p:cNvPr>
          <p:cNvSpPr txBox="1"/>
          <p:nvPr/>
        </p:nvSpPr>
        <p:spPr>
          <a:xfrm>
            <a:off x="3628842" y="521563"/>
            <a:ext cx="624836" cy="421438"/>
          </a:xfrm>
          <a:custGeom>
            <a:avLst/>
            <a:gdLst/>
            <a:ahLst/>
            <a:cxnLst/>
            <a:rect l="l" t="t" r="r" b="b"/>
            <a:pathLst>
              <a:path w="157981" h="73893">
                <a:moveTo>
                  <a:pt x="85725" y="0"/>
                </a:moveTo>
                <a:lnTo>
                  <a:pt x="157981" y="30509"/>
                </a:lnTo>
                <a:lnTo>
                  <a:pt x="157981" y="43011"/>
                </a:lnTo>
                <a:lnTo>
                  <a:pt x="85725" y="73893"/>
                </a:lnTo>
                <a:lnTo>
                  <a:pt x="85725" y="60573"/>
                </a:lnTo>
                <a:lnTo>
                  <a:pt x="142949" y="36834"/>
                </a:lnTo>
                <a:lnTo>
                  <a:pt x="85725" y="13320"/>
                </a:lnTo>
                <a:close/>
                <a:moveTo>
                  <a:pt x="0" y="0"/>
                </a:moveTo>
                <a:lnTo>
                  <a:pt x="72256" y="30509"/>
                </a:lnTo>
                <a:lnTo>
                  <a:pt x="72256" y="43011"/>
                </a:lnTo>
                <a:lnTo>
                  <a:pt x="0" y="73893"/>
                </a:lnTo>
                <a:lnTo>
                  <a:pt x="0" y="60573"/>
                </a:lnTo>
                <a:lnTo>
                  <a:pt x="57224" y="36834"/>
                </a:lnTo>
                <a:lnTo>
                  <a:pt x="0" y="13320"/>
                </a:lnTo>
                <a:close/>
              </a:path>
            </a:pathLst>
          </a:custGeom>
          <a:solidFill>
            <a:srgbClr val="3297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30000"/>
              </a:lnSpc>
            </a:pPr>
            <a:endParaRPr lang="en-US" altLang="zh-CN" sz="1200" dirty="0">
              <a:solidFill>
                <a:schemeClr val="bg1"/>
              </a:solidFill>
              <a:latin typeface="Arial" panose="020B0604020202020204" pitchFamily="34" charset="0"/>
              <a:ea typeface="方正俊黑简体" panose="02000000000000000000" pitchFamily="2" charset="-122"/>
              <a:cs typeface="Angsana New" panose="02020603050405020304" pitchFamily="18" charset="-34"/>
            </a:endParaRPr>
          </a:p>
        </p:txBody>
      </p:sp>
      <p:grpSp>
        <p:nvGrpSpPr>
          <p:cNvPr id="5" name="组 4"/>
          <p:cNvGrpSpPr/>
          <p:nvPr/>
        </p:nvGrpSpPr>
        <p:grpSpPr>
          <a:xfrm>
            <a:off x="2036243" y="1605256"/>
            <a:ext cx="1275358" cy="2500213"/>
            <a:chOff x="2353484" y="1343999"/>
            <a:chExt cx="1275358" cy="2262012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AF2720A9-CE30-4C14-9690-C823C51CD0E7}"/>
                </a:ext>
              </a:extLst>
            </p:cNvPr>
            <p:cNvSpPr/>
            <p:nvPr/>
          </p:nvSpPr>
          <p:spPr>
            <a:xfrm>
              <a:off x="2353484" y="1343999"/>
              <a:ext cx="1275358" cy="2262012"/>
            </a:xfrm>
            <a:prstGeom prst="rect">
              <a:avLst/>
            </a:prstGeom>
            <a:solidFill>
              <a:srgbClr val="3297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781188" y="1725772"/>
              <a:ext cx="424713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chemeClr val="bg1"/>
                  </a:solidFill>
                </a:rPr>
                <a:t>慕课堂</a:t>
              </a: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4" b="36395"/>
          <a:stretch/>
        </p:blipFill>
        <p:spPr>
          <a:xfrm>
            <a:off x="3311600" y="1612374"/>
            <a:ext cx="7438552" cy="24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05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表 1"/>
          <p:cNvGraphicFramePr/>
          <p:nvPr>
            <p:extLst>
              <p:ext uri="{D42A27DB-BD31-4B8C-83A1-F6EECF244321}">
                <p14:modId xmlns:p14="http://schemas.microsoft.com/office/powerpoint/2010/main" val="1100398837"/>
              </p:ext>
            </p:extLst>
          </p:nvPr>
        </p:nvGraphicFramePr>
        <p:xfrm>
          <a:off x="1912074" y="1350373"/>
          <a:ext cx="8755925" cy="4675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文本框 2">
            <a:extLst>
              <a:ext uri="{FF2B5EF4-FFF2-40B4-BE49-F238E27FC236}">
                <a16:creationId xmlns:a16="http://schemas.microsoft.com/office/drawing/2014/main" id="{D75AF66C-2338-423B-92CD-EBF1E02C45D8}"/>
              </a:ext>
            </a:extLst>
          </p:cNvPr>
          <p:cNvSpPr txBox="1"/>
          <p:nvPr/>
        </p:nvSpPr>
        <p:spPr>
          <a:xfrm>
            <a:off x="4162991" y="439894"/>
            <a:ext cx="5120312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2.</a:t>
            </a:r>
            <a:r>
              <a:rPr lang="zh-CN" altLang="en-US" sz="32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北京到</a:t>
            </a:r>
            <a:r>
              <a:rPr lang="zh-CN" altLang="en-US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上海的</a:t>
            </a:r>
            <a:r>
              <a:rPr lang="zh-CN" altLang="en-US" sz="32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机票价格</a:t>
            </a:r>
            <a:endParaRPr lang="en-US" altLang="zh-CN" sz="3200" b="1" spc="3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56D7B82-3FF7-499D-ACB7-765EBBB6B664}"/>
              </a:ext>
            </a:extLst>
          </p:cNvPr>
          <p:cNvSpPr txBox="1"/>
          <p:nvPr/>
        </p:nvSpPr>
        <p:spPr>
          <a:xfrm>
            <a:off x="3628842" y="521563"/>
            <a:ext cx="624836" cy="421438"/>
          </a:xfrm>
          <a:custGeom>
            <a:avLst/>
            <a:gdLst/>
            <a:ahLst/>
            <a:cxnLst/>
            <a:rect l="l" t="t" r="r" b="b"/>
            <a:pathLst>
              <a:path w="157981" h="73893">
                <a:moveTo>
                  <a:pt x="85725" y="0"/>
                </a:moveTo>
                <a:lnTo>
                  <a:pt x="157981" y="30509"/>
                </a:lnTo>
                <a:lnTo>
                  <a:pt x="157981" y="43011"/>
                </a:lnTo>
                <a:lnTo>
                  <a:pt x="85725" y="73893"/>
                </a:lnTo>
                <a:lnTo>
                  <a:pt x="85725" y="60573"/>
                </a:lnTo>
                <a:lnTo>
                  <a:pt x="142949" y="36834"/>
                </a:lnTo>
                <a:lnTo>
                  <a:pt x="85725" y="13320"/>
                </a:lnTo>
                <a:close/>
                <a:moveTo>
                  <a:pt x="0" y="0"/>
                </a:moveTo>
                <a:lnTo>
                  <a:pt x="72256" y="30509"/>
                </a:lnTo>
                <a:lnTo>
                  <a:pt x="72256" y="43011"/>
                </a:lnTo>
                <a:lnTo>
                  <a:pt x="0" y="73893"/>
                </a:lnTo>
                <a:lnTo>
                  <a:pt x="0" y="60573"/>
                </a:lnTo>
                <a:lnTo>
                  <a:pt x="57224" y="36834"/>
                </a:lnTo>
                <a:lnTo>
                  <a:pt x="0" y="13320"/>
                </a:lnTo>
                <a:close/>
              </a:path>
            </a:pathLst>
          </a:custGeom>
          <a:solidFill>
            <a:srgbClr val="3297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30000"/>
              </a:lnSpc>
            </a:pPr>
            <a:endParaRPr lang="en-US" altLang="zh-CN" sz="1200" dirty="0">
              <a:solidFill>
                <a:schemeClr val="bg1"/>
              </a:solidFill>
              <a:latin typeface="Arial" panose="020B0604020202020204" pitchFamily="34" charset="0"/>
              <a:ea typeface="方正俊黑简体" panose="02000000000000000000" pitchFamily="2" charset="-122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5338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BA9AC6BF-E1D5-4EFA-8C8A-E5DD0581F77A}"/>
              </a:ext>
            </a:extLst>
          </p:cNvPr>
          <p:cNvSpPr/>
          <p:nvPr/>
        </p:nvSpPr>
        <p:spPr>
          <a:xfrm>
            <a:off x="2239347" y="1339749"/>
            <a:ext cx="6404952" cy="4665673"/>
          </a:xfrm>
          <a:prstGeom prst="rect">
            <a:avLst/>
          </a:prstGeom>
          <a:solidFill>
            <a:srgbClr val="3297FF"/>
          </a:solidFill>
          <a:ln w="12700">
            <a:solidFill>
              <a:srgbClr val="3297FF">
                <a:alpha val="20000"/>
              </a:srgbClr>
            </a:solidFill>
          </a:ln>
          <a:effectLst>
            <a:outerShdw blurRad="203200" sx="102000" sy="102000" algn="ctr" rotWithShape="0">
              <a:srgbClr val="283146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75AF66C-2338-423B-92CD-EBF1E02C45D8}"/>
              </a:ext>
            </a:extLst>
          </p:cNvPr>
          <p:cNvSpPr txBox="1"/>
          <p:nvPr/>
        </p:nvSpPr>
        <p:spPr>
          <a:xfrm>
            <a:off x="4459963" y="459884"/>
            <a:ext cx="3773790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3</a:t>
            </a:r>
            <a:r>
              <a:rPr lang="en-US" altLang="zh-CN" sz="32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.</a:t>
            </a:r>
            <a:r>
              <a:rPr lang="zh-CN" altLang="en-US" sz="32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明星们的演唱会</a:t>
            </a:r>
            <a:endParaRPr lang="en-US" altLang="zh-CN" sz="3200" b="1" spc="3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56D7B82-3FF7-499D-ACB7-765EBBB6B664}"/>
              </a:ext>
            </a:extLst>
          </p:cNvPr>
          <p:cNvSpPr txBox="1"/>
          <p:nvPr/>
        </p:nvSpPr>
        <p:spPr>
          <a:xfrm>
            <a:off x="3628842" y="521563"/>
            <a:ext cx="624836" cy="421438"/>
          </a:xfrm>
          <a:custGeom>
            <a:avLst/>
            <a:gdLst/>
            <a:ahLst/>
            <a:cxnLst/>
            <a:rect l="l" t="t" r="r" b="b"/>
            <a:pathLst>
              <a:path w="157981" h="73893">
                <a:moveTo>
                  <a:pt x="85725" y="0"/>
                </a:moveTo>
                <a:lnTo>
                  <a:pt x="157981" y="30509"/>
                </a:lnTo>
                <a:lnTo>
                  <a:pt x="157981" y="43011"/>
                </a:lnTo>
                <a:lnTo>
                  <a:pt x="85725" y="73893"/>
                </a:lnTo>
                <a:lnTo>
                  <a:pt x="85725" y="60573"/>
                </a:lnTo>
                <a:lnTo>
                  <a:pt x="142949" y="36834"/>
                </a:lnTo>
                <a:lnTo>
                  <a:pt x="85725" y="13320"/>
                </a:lnTo>
                <a:close/>
                <a:moveTo>
                  <a:pt x="0" y="0"/>
                </a:moveTo>
                <a:lnTo>
                  <a:pt x="72256" y="30509"/>
                </a:lnTo>
                <a:lnTo>
                  <a:pt x="72256" y="43011"/>
                </a:lnTo>
                <a:lnTo>
                  <a:pt x="0" y="73893"/>
                </a:lnTo>
                <a:lnTo>
                  <a:pt x="0" y="60573"/>
                </a:lnTo>
                <a:lnTo>
                  <a:pt x="57224" y="36834"/>
                </a:lnTo>
                <a:lnTo>
                  <a:pt x="0" y="13320"/>
                </a:lnTo>
                <a:close/>
              </a:path>
            </a:pathLst>
          </a:custGeom>
          <a:solidFill>
            <a:srgbClr val="3297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30000"/>
              </a:lnSpc>
            </a:pPr>
            <a:endParaRPr lang="en-US" altLang="zh-CN" sz="1200" dirty="0">
              <a:solidFill>
                <a:schemeClr val="bg1"/>
              </a:solidFill>
              <a:latin typeface="Arial" panose="020B0604020202020204" pitchFamily="34" charset="0"/>
              <a:ea typeface="方正俊黑简体" panose="02000000000000000000" pitchFamily="2" charset="-122"/>
              <a:cs typeface="Angsana New" panose="02020603050405020304" pitchFamily="18" charset="-34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0664" y="1595093"/>
            <a:ext cx="586231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+mn-ea"/>
              </a:rPr>
              <a:t> </a:t>
            </a:r>
            <a:r>
              <a:rPr lang="zh-CN" altLang="en-US" sz="2200" dirty="0" smtClean="0">
                <a:solidFill>
                  <a:schemeClr val="bg1"/>
                </a:solidFill>
                <a:latin typeface="+mn-ea"/>
              </a:rPr>
              <a:t>      老张</a:t>
            </a:r>
            <a:r>
              <a:rPr lang="zh-CN" altLang="en-US" sz="2200" dirty="0">
                <a:solidFill>
                  <a:schemeClr val="bg1"/>
                </a:solidFill>
                <a:latin typeface="+mn-ea"/>
              </a:rPr>
              <a:t>二十年前是大明星。小李现在就是大明星。他们俩都在南京开演唱会。两个人门票的价格差不多。</a:t>
            </a:r>
            <a:endParaRPr lang="en-US" altLang="zh-CN" sz="2200" dirty="0">
              <a:solidFill>
                <a:schemeClr val="bg1"/>
              </a:solidFill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200" dirty="0" smtClean="0">
                <a:solidFill>
                  <a:schemeClr val="bg1"/>
                </a:solidFill>
                <a:latin typeface="+mn-ea"/>
              </a:rPr>
              <a:t>      小李</a:t>
            </a:r>
            <a:r>
              <a:rPr lang="zh-CN" altLang="en-US" sz="2200" dirty="0">
                <a:solidFill>
                  <a:schemeClr val="bg1"/>
                </a:solidFill>
                <a:latin typeface="+mn-ea"/>
              </a:rPr>
              <a:t>的票一天就卖光了。老张的票卖了一个星期，还剩下很多，卖票公司决定打折。</a:t>
            </a:r>
            <a:endParaRPr lang="en-US" altLang="zh-CN" sz="2200" dirty="0">
              <a:solidFill>
                <a:schemeClr val="bg1"/>
              </a:solidFill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200" dirty="0" smtClean="0">
                <a:solidFill>
                  <a:schemeClr val="bg1"/>
                </a:solidFill>
                <a:latin typeface="+mn-ea"/>
              </a:rPr>
              <a:t>       我</a:t>
            </a:r>
            <a:r>
              <a:rPr lang="zh-CN" altLang="en-US" sz="2200" dirty="0">
                <a:solidFill>
                  <a:schemeClr val="bg1"/>
                </a:solidFill>
                <a:latin typeface="+mn-ea"/>
              </a:rPr>
              <a:t>很想看小李的演唱会，所以，我买了一张二手票，票上面的价格是</a:t>
            </a:r>
            <a:r>
              <a:rPr lang="en-US" altLang="zh-CN" sz="2200" dirty="0">
                <a:solidFill>
                  <a:schemeClr val="bg1"/>
                </a:solidFill>
                <a:latin typeface="+mn-ea"/>
              </a:rPr>
              <a:t>800</a:t>
            </a:r>
            <a:r>
              <a:rPr lang="zh-CN" altLang="en-US" sz="2200" dirty="0">
                <a:solidFill>
                  <a:schemeClr val="bg1"/>
                </a:solidFill>
                <a:latin typeface="+mn-ea"/>
              </a:rPr>
              <a:t>块，我实际花了</a:t>
            </a:r>
            <a:r>
              <a:rPr lang="en-US" altLang="zh-CN" sz="2200" dirty="0">
                <a:solidFill>
                  <a:schemeClr val="bg1"/>
                </a:solidFill>
                <a:latin typeface="+mn-ea"/>
              </a:rPr>
              <a:t>1200</a:t>
            </a:r>
            <a:r>
              <a:rPr lang="zh-CN" altLang="en-US" sz="2200" dirty="0">
                <a:solidFill>
                  <a:schemeClr val="bg1"/>
                </a:solidFill>
                <a:latin typeface="+mn-ea"/>
              </a:rPr>
              <a:t>块。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299" y="1339749"/>
            <a:ext cx="2082260" cy="23355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297" y="3675258"/>
            <a:ext cx="2082262" cy="233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337" y="976148"/>
            <a:ext cx="9845709" cy="5881852"/>
          </a:xfrm>
          <a:prstGeom prst="rect">
            <a:avLst/>
          </a:prstGeom>
        </p:spPr>
      </p:pic>
      <p:pic>
        <p:nvPicPr>
          <p:cNvPr id="3" name="口罩的价格_000001-00005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53967" y="1592316"/>
            <a:ext cx="7115247" cy="439858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75AF66C-2338-423B-92CD-EBF1E02C45D8}"/>
              </a:ext>
            </a:extLst>
          </p:cNvPr>
          <p:cNvSpPr txBox="1"/>
          <p:nvPr/>
        </p:nvSpPr>
        <p:spPr>
          <a:xfrm>
            <a:off x="4478280" y="459884"/>
            <a:ext cx="2876108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4</a:t>
            </a:r>
            <a:r>
              <a:rPr lang="en-US" altLang="zh-CN" sz="32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.</a:t>
            </a:r>
            <a:r>
              <a:rPr lang="zh-CN" altLang="en-US" sz="32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口罩的价格</a:t>
            </a:r>
            <a:endParaRPr lang="en-US" altLang="zh-CN" sz="3200" b="1" spc="3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56D7B82-3FF7-499D-ACB7-765EBBB6B664}"/>
              </a:ext>
            </a:extLst>
          </p:cNvPr>
          <p:cNvSpPr txBox="1"/>
          <p:nvPr/>
        </p:nvSpPr>
        <p:spPr>
          <a:xfrm>
            <a:off x="3628842" y="521563"/>
            <a:ext cx="624836" cy="421438"/>
          </a:xfrm>
          <a:custGeom>
            <a:avLst/>
            <a:gdLst/>
            <a:ahLst/>
            <a:cxnLst/>
            <a:rect l="l" t="t" r="r" b="b"/>
            <a:pathLst>
              <a:path w="157981" h="73893">
                <a:moveTo>
                  <a:pt x="85725" y="0"/>
                </a:moveTo>
                <a:lnTo>
                  <a:pt x="157981" y="30509"/>
                </a:lnTo>
                <a:lnTo>
                  <a:pt x="157981" y="43011"/>
                </a:lnTo>
                <a:lnTo>
                  <a:pt x="85725" y="73893"/>
                </a:lnTo>
                <a:lnTo>
                  <a:pt x="85725" y="60573"/>
                </a:lnTo>
                <a:lnTo>
                  <a:pt x="142949" y="36834"/>
                </a:lnTo>
                <a:lnTo>
                  <a:pt x="85725" y="13320"/>
                </a:lnTo>
                <a:close/>
                <a:moveTo>
                  <a:pt x="0" y="0"/>
                </a:moveTo>
                <a:lnTo>
                  <a:pt x="72256" y="30509"/>
                </a:lnTo>
                <a:lnTo>
                  <a:pt x="72256" y="43011"/>
                </a:lnTo>
                <a:lnTo>
                  <a:pt x="0" y="73893"/>
                </a:lnTo>
                <a:lnTo>
                  <a:pt x="0" y="60573"/>
                </a:lnTo>
                <a:lnTo>
                  <a:pt x="57224" y="36834"/>
                </a:lnTo>
                <a:lnTo>
                  <a:pt x="0" y="13320"/>
                </a:lnTo>
                <a:close/>
              </a:path>
            </a:pathLst>
          </a:custGeom>
          <a:solidFill>
            <a:srgbClr val="3297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30000"/>
              </a:lnSpc>
            </a:pPr>
            <a:endParaRPr lang="en-US" altLang="zh-CN" sz="1200" dirty="0">
              <a:solidFill>
                <a:schemeClr val="bg1"/>
              </a:solidFill>
              <a:latin typeface="Arial" panose="020B0604020202020204" pitchFamily="34" charset="0"/>
              <a:ea typeface="方正俊黑简体" panose="02000000000000000000" pitchFamily="2" charset="-122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2483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81A5C4F2-69EC-40F6-BE7C-DBDB4FCCE5B5}"/>
              </a:ext>
            </a:extLst>
          </p:cNvPr>
          <p:cNvSpPr/>
          <p:nvPr/>
        </p:nvSpPr>
        <p:spPr>
          <a:xfrm rot="5816219">
            <a:off x="5687773" y="-915261"/>
            <a:ext cx="5310664" cy="6675628"/>
          </a:xfrm>
          <a:custGeom>
            <a:avLst/>
            <a:gdLst>
              <a:gd name="connsiteX0" fmla="*/ 610508 w 5310664"/>
              <a:gd name="connsiteY0" fmla="*/ 6637008 h 6675628"/>
              <a:gd name="connsiteX1" fmla="*/ 0 w 5310664"/>
              <a:gd name="connsiteY1" fmla="*/ 1619195 h 6675628"/>
              <a:gd name="connsiteX2" fmla="*/ 155162 w 5310664"/>
              <a:gd name="connsiteY2" fmla="*/ 1401631 h 6675628"/>
              <a:gd name="connsiteX3" fmla="*/ 1746622 w 5310664"/>
              <a:gd name="connsiteY3" fmla="*/ 8 h 6675628"/>
              <a:gd name="connsiteX4" fmla="*/ 5239609 w 5310664"/>
              <a:gd name="connsiteY4" fmla="*/ 5911219 h 6675628"/>
              <a:gd name="connsiteX5" fmla="*/ 889917 w 5310664"/>
              <a:gd name="connsiteY5" fmla="*/ 6654951 h 667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10664" h="6675628">
                <a:moveTo>
                  <a:pt x="610508" y="6637008"/>
                </a:moveTo>
                <a:lnTo>
                  <a:pt x="0" y="1619195"/>
                </a:lnTo>
                <a:lnTo>
                  <a:pt x="155162" y="1401631"/>
                </a:lnTo>
                <a:cubicBezTo>
                  <a:pt x="748432" y="590744"/>
                  <a:pt x="1348949" y="2573"/>
                  <a:pt x="1746622" y="8"/>
                </a:cubicBezTo>
                <a:cubicBezTo>
                  <a:pt x="2903486" y="-7456"/>
                  <a:pt x="5799384" y="4918554"/>
                  <a:pt x="5239609" y="5911219"/>
                </a:cubicBezTo>
                <a:cubicBezTo>
                  <a:pt x="4907243" y="6500613"/>
                  <a:pt x="2727755" y="6753211"/>
                  <a:pt x="889917" y="6654951"/>
                </a:cubicBezTo>
                <a:close/>
              </a:path>
            </a:pathLst>
          </a:custGeom>
          <a:blipFill>
            <a:blip r:embed="rId3"/>
            <a:stretch>
              <a:fillRect l="-43577" r="-43369"/>
            </a:stretch>
          </a:blipFill>
          <a:ln w="12700">
            <a:solidFill>
              <a:srgbClr val="3297FF">
                <a:alpha val="20000"/>
              </a:srgbClr>
            </a:solidFill>
          </a:ln>
          <a:effectLst>
            <a:outerShdw blurRad="203200" sx="102000" sy="102000" algn="ctr" rotWithShape="0">
              <a:srgbClr val="283146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B5EEF68A-D68A-4DCF-B93E-A23195B691FB}"/>
              </a:ext>
            </a:extLst>
          </p:cNvPr>
          <p:cNvSpPr/>
          <p:nvPr/>
        </p:nvSpPr>
        <p:spPr>
          <a:xfrm rot="9494902">
            <a:off x="2817470" y="1712606"/>
            <a:ext cx="5043475" cy="4749227"/>
          </a:xfrm>
          <a:custGeom>
            <a:avLst/>
            <a:gdLst>
              <a:gd name="connsiteX0" fmla="*/ 24951 w 2297694"/>
              <a:gd name="connsiteY0" fmla="*/ 1930402 h 2163641"/>
              <a:gd name="connsiteX1" fmla="*/ 1142551 w 2297694"/>
              <a:gd name="connsiteY1" fmla="*/ 2 h 2163641"/>
              <a:gd name="connsiteX2" fmla="*/ 2274665 w 2297694"/>
              <a:gd name="connsiteY2" fmla="*/ 1915888 h 2163641"/>
              <a:gd name="connsiteX3" fmla="*/ 24951 w 2297694"/>
              <a:gd name="connsiteY3" fmla="*/ 1930402 h 216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694" h="2163641">
                <a:moveTo>
                  <a:pt x="24951" y="1930402"/>
                </a:moveTo>
                <a:cubicBezTo>
                  <a:pt x="-163735" y="1611088"/>
                  <a:pt x="767599" y="2421"/>
                  <a:pt x="1142551" y="2"/>
                </a:cubicBezTo>
                <a:cubicBezTo>
                  <a:pt x="1517503" y="-2417"/>
                  <a:pt x="2456094" y="1594155"/>
                  <a:pt x="2274665" y="1915888"/>
                </a:cubicBezTo>
                <a:cubicBezTo>
                  <a:pt x="2093236" y="2237621"/>
                  <a:pt x="213637" y="2249716"/>
                  <a:pt x="24951" y="193040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12700">
            <a:solidFill>
              <a:srgbClr val="3297FF">
                <a:alpha val="20000"/>
              </a:srgbClr>
            </a:solidFill>
          </a:ln>
          <a:effectLst>
            <a:outerShdw blurRad="203200" sx="102000" sy="102000" algn="ctr" rotWithShape="0">
              <a:srgbClr val="283146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5044968F-08DD-4990-94DC-E4E4F6834213}"/>
              </a:ext>
            </a:extLst>
          </p:cNvPr>
          <p:cNvSpPr/>
          <p:nvPr/>
        </p:nvSpPr>
        <p:spPr>
          <a:xfrm rot="9494902">
            <a:off x="2631388" y="1520809"/>
            <a:ext cx="4892390" cy="4606956"/>
          </a:xfrm>
          <a:custGeom>
            <a:avLst/>
            <a:gdLst>
              <a:gd name="connsiteX0" fmla="*/ 24951 w 2297694"/>
              <a:gd name="connsiteY0" fmla="*/ 1930402 h 2163641"/>
              <a:gd name="connsiteX1" fmla="*/ 1142551 w 2297694"/>
              <a:gd name="connsiteY1" fmla="*/ 2 h 2163641"/>
              <a:gd name="connsiteX2" fmla="*/ 2274665 w 2297694"/>
              <a:gd name="connsiteY2" fmla="*/ 1915888 h 2163641"/>
              <a:gd name="connsiteX3" fmla="*/ 24951 w 2297694"/>
              <a:gd name="connsiteY3" fmla="*/ 1930402 h 216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694" h="2163641">
                <a:moveTo>
                  <a:pt x="24951" y="1930402"/>
                </a:moveTo>
                <a:cubicBezTo>
                  <a:pt x="-163735" y="1611088"/>
                  <a:pt x="767599" y="2421"/>
                  <a:pt x="1142551" y="2"/>
                </a:cubicBezTo>
                <a:cubicBezTo>
                  <a:pt x="1517503" y="-2417"/>
                  <a:pt x="2456094" y="1594155"/>
                  <a:pt x="2274665" y="1915888"/>
                </a:cubicBezTo>
                <a:cubicBezTo>
                  <a:pt x="2093236" y="2237621"/>
                  <a:pt x="213637" y="2249716"/>
                  <a:pt x="24951" y="1930402"/>
                </a:cubicBezTo>
                <a:close/>
              </a:path>
            </a:pathLst>
          </a:custGeom>
          <a:solidFill>
            <a:srgbClr val="3297FF">
              <a:alpha val="87000"/>
            </a:srgbClr>
          </a:solidFill>
          <a:ln w="12700">
            <a:solidFill>
              <a:srgbClr val="3297FF">
                <a:alpha val="20000"/>
              </a:srgbClr>
            </a:solidFill>
          </a:ln>
          <a:effectLst>
            <a:outerShdw blurRad="203200" sx="102000" sy="102000" algn="ctr" rotWithShape="0">
              <a:srgbClr val="283146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3C0B3FA-2859-44B0-A94E-BCF93BE5036A}"/>
              </a:ext>
            </a:extLst>
          </p:cNvPr>
          <p:cNvSpPr txBox="1"/>
          <p:nvPr/>
        </p:nvSpPr>
        <p:spPr>
          <a:xfrm>
            <a:off x="3793088" y="2982982"/>
            <a:ext cx="1954381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/>
            <a:r>
              <a:rPr lang="zh-CN" altLang="en-US" sz="7200" b="1" spc="-300" dirty="0" smtClean="0">
                <a:solidFill>
                  <a:schemeClr val="bg1"/>
                </a:solidFill>
                <a:latin typeface="+mn-ea"/>
                <a:cs typeface="STZhongsong" charset="-122"/>
                <a:sym typeface="+mn-ea"/>
              </a:rPr>
              <a:t>总结</a:t>
            </a:r>
            <a:endParaRPr lang="zh-CN" altLang="en-US" sz="7200" b="1" spc="-3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86B4738-ECC1-4336-B09E-A8BF7921DFE7}"/>
              </a:ext>
            </a:extLst>
          </p:cNvPr>
          <p:cNvSpPr txBox="1"/>
          <p:nvPr/>
        </p:nvSpPr>
        <p:spPr>
          <a:xfrm>
            <a:off x="4499177" y="1782653"/>
            <a:ext cx="1916873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3297FF"/>
                </a:solidFill>
                <a:latin typeface="Century Gothic" panose="020B0502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defRPr>
            </a:lvl1pPr>
          </a:lstStyle>
          <a:p>
            <a:pPr algn="r"/>
            <a:r>
              <a:rPr lang="en-US" altLang="zh-CN" sz="7200" dirty="0" smtClean="0">
                <a:solidFill>
                  <a:schemeClr val="bg1"/>
                </a:solidFill>
                <a:latin typeface="+mn-ea"/>
                <a:ea typeface="+mn-ea"/>
              </a:rPr>
              <a:t>04</a:t>
            </a:r>
            <a:endParaRPr lang="en-US" altLang="zh-CN" sz="7200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3418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39" grpId="0" animBg="1"/>
      <p:bldP spid="35" grpId="0" animBg="1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A5E77ED5-170B-452E-A696-02156FD91A15}"/>
              </a:ext>
            </a:extLst>
          </p:cNvPr>
          <p:cNvSpPr>
            <a:spLocks/>
          </p:cNvSpPr>
          <p:nvPr/>
        </p:nvSpPr>
        <p:spPr>
          <a:xfrm>
            <a:off x="5041370" y="0"/>
            <a:ext cx="6727669" cy="4805661"/>
          </a:xfrm>
          <a:custGeom>
            <a:avLst/>
            <a:gdLst>
              <a:gd name="connsiteX0" fmla="*/ 273663 w 6727669"/>
              <a:gd name="connsiteY0" fmla="*/ 0 h 4805661"/>
              <a:gd name="connsiteX1" fmla="*/ 5328479 w 6727669"/>
              <a:gd name="connsiteY1" fmla="*/ 1 h 4805661"/>
              <a:gd name="connsiteX2" fmla="*/ 5525710 w 6727669"/>
              <a:gd name="connsiteY2" fmla="*/ 180304 h 4805661"/>
              <a:gd name="connsiteX3" fmla="*/ 6724860 w 6727669"/>
              <a:gd name="connsiteY3" fmla="*/ 1929399 h 4805661"/>
              <a:gd name="connsiteX4" fmla="*/ 435047 w 6727669"/>
              <a:gd name="connsiteY4" fmla="*/ 4682874 h 4805661"/>
              <a:gd name="connsiteX5" fmla="*/ 222105 w 6727669"/>
              <a:gd name="connsiteY5" fmla="*/ 275197 h 4805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27669" h="4805661">
                <a:moveTo>
                  <a:pt x="273663" y="0"/>
                </a:moveTo>
                <a:lnTo>
                  <a:pt x="5328479" y="1"/>
                </a:lnTo>
                <a:lnTo>
                  <a:pt x="5525710" y="180304"/>
                </a:lnTo>
                <a:cubicBezTo>
                  <a:pt x="6259007" y="867168"/>
                  <a:pt x="6770343" y="1534327"/>
                  <a:pt x="6724860" y="1929399"/>
                </a:cubicBezTo>
                <a:cubicBezTo>
                  <a:pt x="6592546" y="3078695"/>
                  <a:pt x="1352837" y="5358442"/>
                  <a:pt x="435047" y="4682874"/>
                </a:cubicBezTo>
                <a:cubicBezTo>
                  <a:pt x="-109890" y="4281755"/>
                  <a:pt x="-97406" y="2087714"/>
                  <a:pt x="222105" y="275197"/>
                </a:cubicBezTo>
                <a:close/>
              </a:path>
            </a:pathLst>
          </a:custGeom>
          <a:blipFill dpi="0" rotWithShape="1">
            <a:blip r:embed="rId3"/>
            <a:srcRect/>
            <a:stretch>
              <a:fillRect l="-20000" t="-75000" r="-30000" b="-5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B5EEF68A-D68A-4DCF-B93E-A23195B691FB}"/>
              </a:ext>
            </a:extLst>
          </p:cNvPr>
          <p:cNvSpPr/>
          <p:nvPr/>
        </p:nvSpPr>
        <p:spPr>
          <a:xfrm rot="9494902">
            <a:off x="2817470" y="1712606"/>
            <a:ext cx="5043475" cy="4749227"/>
          </a:xfrm>
          <a:custGeom>
            <a:avLst/>
            <a:gdLst>
              <a:gd name="connsiteX0" fmla="*/ 24951 w 2297694"/>
              <a:gd name="connsiteY0" fmla="*/ 1930402 h 2163641"/>
              <a:gd name="connsiteX1" fmla="*/ 1142551 w 2297694"/>
              <a:gd name="connsiteY1" fmla="*/ 2 h 2163641"/>
              <a:gd name="connsiteX2" fmla="*/ 2274665 w 2297694"/>
              <a:gd name="connsiteY2" fmla="*/ 1915888 h 2163641"/>
              <a:gd name="connsiteX3" fmla="*/ 24951 w 2297694"/>
              <a:gd name="connsiteY3" fmla="*/ 1930402 h 216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694" h="2163641">
                <a:moveTo>
                  <a:pt x="24951" y="1930402"/>
                </a:moveTo>
                <a:cubicBezTo>
                  <a:pt x="-163735" y="1611088"/>
                  <a:pt x="767599" y="2421"/>
                  <a:pt x="1142551" y="2"/>
                </a:cubicBezTo>
                <a:cubicBezTo>
                  <a:pt x="1517503" y="-2417"/>
                  <a:pt x="2456094" y="1594155"/>
                  <a:pt x="2274665" y="1915888"/>
                </a:cubicBezTo>
                <a:cubicBezTo>
                  <a:pt x="2093236" y="2237621"/>
                  <a:pt x="213637" y="2249716"/>
                  <a:pt x="24951" y="193040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12700">
            <a:solidFill>
              <a:srgbClr val="3297FF">
                <a:alpha val="20000"/>
              </a:srgbClr>
            </a:solidFill>
          </a:ln>
          <a:effectLst>
            <a:outerShdw blurRad="203200" sx="102000" sy="102000" algn="ctr" rotWithShape="0">
              <a:srgbClr val="283146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5044968F-08DD-4990-94DC-E4E4F6834213}"/>
              </a:ext>
            </a:extLst>
          </p:cNvPr>
          <p:cNvSpPr/>
          <p:nvPr/>
        </p:nvSpPr>
        <p:spPr>
          <a:xfrm rot="9494902">
            <a:off x="2631388" y="1520809"/>
            <a:ext cx="4892390" cy="4606956"/>
          </a:xfrm>
          <a:custGeom>
            <a:avLst/>
            <a:gdLst>
              <a:gd name="connsiteX0" fmla="*/ 24951 w 2297694"/>
              <a:gd name="connsiteY0" fmla="*/ 1930402 h 2163641"/>
              <a:gd name="connsiteX1" fmla="*/ 1142551 w 2297694"/>
              <a:gd name="connsiteY1" fmla="*/ 2 h 2163641"/>
              <a:gd name="connsiteX2" fmla="*/ 2274665 w 2297694"/>
              <a:gd name="connsiteY2" fmla="*/ 1915888 h 2163641"/>
              <a:gd name="connsiteX3" fmla="*/ 24951 w 2297694"/>
              <a:gd name="connsiteY3" fmla="*/ 1930402 h 216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694" h="2163641">
                <a:moveTo>
                  <a:pt x="24951" y="1930402"/>
                </a:moveTo>
                <a:cubicBezTo>
                  <a:pt x="-163735" y="1611088"/>
                  <a:pt x="767599" y="2421"/>
                  <a:pt x="1142551" y="2"/>
                </a:cubicBezTo>
                <a:cubicBezTo>
                  <a:pt x="1517503" y="-2417"/>
                  <a:pt x="2456094" y="1594155"/>
                  <a:pt x="2274665" y="1915888"/>
                </a:cubicBezTo>
                <a:cubicBezTo>
                  <a:pt x="2093236" y="2237621"/>
                  <a:pt x="213637" y="2249716"/>
                  <a:pt x="24951" y="1930402"/>
                </a:cubicBezTo>
                <a:close/>
              </a:path>
            </a:pathLst>
          </a:custGeom>
          <a:solidFill>
            <a:srgbClr val="3297FF">
              <a:alpha val="87000"/>
            </a:srgbClr>
          </a:solidFill>
          <a:ln w="12700">
            <a:solidFill>
              <a:srgbClr val="3297FF">
                <a:alpha val="20000"/>
              </a:srgbClr>
            </a:solidFill>
          </a:ln>
          <a:effectLst>
            <a:outerShdw blurRad="203200" sx="102000" sy="102000" algn="ctr" rotWithShape="0">
              <a:srgbClr val="283146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D3C0B3FA-2859-44B0-A94E-BCF93BE5036A}"/>
              </a:ext>
            </a:extLst>
          </p:cNvPr>
          <p:cNvSpPr txBox="1"/>
          <p:nvPr/>
        </p:nvSpPr>
        <p:spPr>
          <a:xfrm>
            <a:off x="2908226" y="2982982"/>
            <a:ext cx="3724096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7200" b="1" spc="-300" dirty="0">
                <a:solidFill>
                  <a:schemeClr val="bg1"/>
                </a:solidFill>
                <a:latin typeface="+mn-ea"/>
                <a:cs typeface="STZhongsong" charset="-122"/>
                <a:sym typeface="+mn-ea"/>
              </a:rPr>
              <a:t>检查</a:t>
            </a:r>
            <a:r>
              <a:rPr lang="zh-CN" altLang="en-US" sz="7200" b="1" spc="-300" dirty="0" smtClean="0">
                <a:solidFill>
                  <a:schemeClr val="bg1"/>
                </a:solidFill>
                <a:latin typeface="+mn-ea"/>
                <a:cs typeface="STZhongsong" charset="-122"/>
                <a:sym typeface="+mn-ea"/>
              </a:rPr>
              <a:t>学习</a:t>
            </a:r>
            <a:endParaRPr lang="zh-CN" altLang="en-US" sz="7200" b="1" spc="-300" dirty="0">
              <a:solidFill>
                <a:schemeClr val="bg1"/>
              </a:solidFill>
              <a:latin typeface="+mn-ea"/>
              <a:cs typeface="STZhongsong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B86B4738-ECC1-4336-B09E-A8BF7921DFE7}"/>
              </a:ext>
            </a:extLst>
          </p:cNvPr>
          <p:cNvSpPr txBox="1"/>
          <p:nvPr/>
        </p:nvSpPr>
        <p:spPr>
          <a:xfrm>
            <a:off x="4499177" y="1782653"/>
            <a:ext cx="1916873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3297FF"/>
                </a:solidFill>
                <a:latin typeface="Century Gothic" panose="020B0502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defRPr>
            </a:lvl1pPr>
          </a:lstStyle>
          <a:p>
            <a:pPr algn="r"/>
            <a:r>
              <a:rPr lang="en-US" altLang="zh-CN" sz="7200" dirty="0">
                <a:solidFill>
                  <a:schemeClr val="bg1"/>
                </a:solidFill>
                <a:latin typeface="+mn-ea"/>
                <a:ea typeface="+mn-ea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9122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9" grpId="0" animBg="1"/>
      <p:bldP spid="35" grpId="0" animBg="1"/>
      <p:bldP spid="36" grpId="0"/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左大括号 4"/>
          <p:cNvSpPr/>
          <p:nvPr/>
        </p:nvSpPr>
        <p:spPr>
          <a:xfrm>
            <a:off x="3131568" y="1944743"/>
            <a:ext cx="355807" cy="3796984"/>
          </a:xfrm>
          <a:prstGeom prst="leftBrace">
            <a:avLst/>
          </a:prstGeom>
          <a:noFill/>
          <a:ln w="38100" cap="sq" cmpd="sng">
            <a:solidFill>
              <a:srgbClr val="3297FF"/>
            </a:solidFill>
            <a:round/>
            <a:headEnd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7D47B07B-59C8-43E8-A4DB-6FE0ECDB2DE5}"/>
              </a:ext>
            </a:extLst>
          </p:cNvPr>
          <p:cNvSpPr/>
          <p:nvPr/>
        </p:nvSpPr>
        <p:spPr>
          <a:xfrm>
            <a:off x="1296945" y="2984411"/>
            <a:ext cx="1629751" cy="1629751"/>
          </a:xfrm>
          <a:prstGeom prst="ellipse">
            <a:avLst/>
          </a:prstGeom>
          <a:solidFill>
            <a:srgbClr val="3297FF">
              <a:alpha val="80000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B380BEE1-9049-4AE8-B295-84F66299AD30}"/>
              </a:ext>
            </a:extLst>
          </p:cNvPr>
          <p:cNvSpPr/>
          <p:nvPr/>
        </p:nvSpPr>
        <p:spPr>
          <a:xfrm>
            <a:off x="3864103" y="1356261"/>
            <a:ext cx="1412773" cy="1412773"/>
          </a:xfrm>
          <a:prstGeom prst="ellipse">
            <a:avLst/>
          </a:prstGeom>
          <a:solidFill>
            <a:srgbClr val="D5EBFE"/>
          </a:solidFill>
          <a:ln>
            <a:noFill/>
          </a:ln>
          <a:effectLst>
            <a:outerShdw blurRad="203200" dist="381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5973287-44CA-4239-83A2-3DBC4A5AF551}"/>
              </a:ext>
            </a:extLst>
          </p:cNvPr>
          <p:cNvSpPr txBox="1"/>
          <p:nvPr/>
        </p:nvSpPr>
        <p:spPr>
          <a:xfrm>
            <a:off x="2275066" y="386708"/>
            <a:ext cx="4049507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/>
              <a:t>1. </a:t>
            </a:r>
            <a:r>
              <a:rPr lang="zh-CN" altLang="en-US" sz="3200" b="1" dirty="0"/>
              <a:t>什么是供求关系？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56D7B82-3FF7-499D-ACB7-765EBBB6B664}"/>
              </a:ext>
            </a:extLst>
          </p:cNvPr>
          <p:cNvSpPr txBox="1"/>
          <p:nvPr/>
        </p:nvSpPr>
        <p:spPr>
          <a:xfrm>
            <a:off x="1585703" y="481268"/>
            <a:ext cx="624836" cy="421438"/>
          </a:xfrm>
          <a:custGeom>
            <a:avLst/>
            <a:gdLst/>
            <a:ahLst/>
            <a:cxnLst/>
            <a:rect l="l" t="t" r="r" b="b"/>
            <a:pathLst>
              <a:path w="157981" h="73893">
                <a:moveTo>
                  <a:pt x="85725" y="0"/>
                </a:moveTo>
                <a:lnTo>
                  <a:pt x="157981" y="30509"/>
                </a:lnTo>
                <a:lnTo>
                  <a:pt x="157981" y="43011"/>
                </a:lnTo>
                <a:lnTo>
                  <a:pt x="85725" y="73893"/>
                </a:lnTo>
                <a:lnTo>
                  <a:pt x="85725" y="60573"/>
                </a:lnTo>
                <a:lnTo>
                  <a:pt x="142949" y="36834"/>
                </a:lnTo>
                <a:lnTo>
                  <a:pt x="85725" y="13320"/>
                </a:lnTo>
                <a:close/>
                <a:moveTo>
                  <a:pt x="0" y="0"/>
                </a:moveTo>
                <a:lnTo>
                  <a:pt x="72256" y="30509"/>
                </a:lnTo>
                <a:lnTo>
                  <a:pt x="72256" y="43011"/>
                </a:lnTo>
                <a:lnTo>
                  <a:pt x="0" y="73893"/>
                </a:lnTo>
                <a:lnTo>
                  <a:pt x="0" y="60573"/>
                </a:lnTo>
                <a:lnTo>
                  <a:pt x="57224" y="36834"/>
                </a:lnTo>
                <a:lnTo>
                  <a:pt x="0" y="13320"/>
                </a:lnTo>
                <a:close/>
              </a:path>
            </a:pathLst>
          </a:custGeom>
          <a:solidFill>
            <a:srgbClr val="3297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30000"/>
              </a:lnSpc>
            </a:pPr>
            <a:endParaRPr lang="en-US" altLang="zh-CN" sz="1200" dirty="0">
              <a:solidFill>
                <a:schemeClr val="bg1"/>
              </a:solidFill>
              <a:latin typeface="Arial" panose="020B0604020202020204" pitchFamily="34" charset="0"/>
              <a:ea typeface="方正俊黑简体" panose="02000000000000000000" pitchFamily="2" charset="-122"/>
              <a:cs typeface="Angsana New" panose="02020603050405020304" pitchFamily="18" charset="-34"/>
            </a:endParaRPr>
          </a:p>
        </p:txBody>
      </p:sp>
      <p:sp>
        <p:nvSpPr>
          <p:cNvPr id="29" name="左大括号 28"/>
          <p:cNvSpPr/>
          <p:nvPr/>
        </p:nvSpPr>
        <p:spPr>
          <a:xfrm rot="-10800000">
            <a:off x="8892200" y="1900794"/>
            <a:ext cx="355807" cy="3796984"/>
          </a:xfrm>
          <a:prstGeom prst="leftBrace">
            <a:avLst/>
          </a:prstGeom>
          <a:noFill/>
          <a:ln w="38100" cap="sq" cmpd="sng">
            <a:solidFill>
              <a:srgbClr val="3297FF"/>
            </a:solidFill>
            <a:round/>
            <a:headEnd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B380BEE1-9049-4AE8-B295-84F66299AD30}"/>
              </a:ext>
            </a:extLst>
          </p:cNvPr>
          <p:cNvSpPr/>
          <p:nvPr/>
        </p:nvSpPr>
        <p:spPr>
          <a:xfrm>
            <a:off x="6997904" y="1387802"/>
            <a:ext cx="1412773" cy="1412773"/>
          </a:xfrm>
          <a:prstGeom prst="ellipse">
            <a:avLst/>
          </a:prstGeom>
          <a:solidFill>
            <a:srgbClr val="D5EBFE"/>
          </a:solidFill>
          <a:ln>
            <a:noFill/>
          </a:ln>
          <a:effectLst>
            <a:outerShdw blurRad="203200" dist="381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7" name="任意多边形: 形状 35">
            <a:extLst>
              <a:ext uri="{FF2B5EF4-FFF2-40B4-BE49-F238E27FC236}">
                <a16:creationId xmlns:a16="http://schemas.microsoft.com/office/drawing/2014/main" id="{B2BE40EB-6AA7-46A7-944D-48C20F75E540}"/>
              </a:ext>
            </a:extLst>
          </p:cNvPr>
          <p:cNvSpPr/>
          <p:nvPr/>
        </p:nvSpPr>
        <p:spPr>
          <a:xfrm rot="7183624">
            <a:off x="9637872" y="3106109"/>
            <a:ext cx="1565592" cy="1474252"/>
          </a:xfrm>
          <a:custGeom>
            <a:avLst/>
            <a:gdLst>
              <a:gd name="connsiteX0" fmla="*/ 24951 w 2297694"/>
              <a:gd name="connsiteY0" fmla="*/ 1930402 h 2163641"/>
              <a:gd name="connsiteX1" fmla="*/ 1142551 w 2297694"/>
              <a:gd name="connsiteY1" fmla="*/ 2 h 2163641"/>
              <a:gd name="connsiteX2" fmla="*/ 2274665 w 2297694"/>
              <a:gd name="connsiteY2" fmla="*/ 1915888 h 2163641"/>
              <a:gd name="connsiteX3" fmla="*/ 24951 w 2297694"/>
              <a:gd name="connsiteY3" fmla="*/ 1930402 h 216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694" h="2163641">
                <a:moveTo>
                  <a:pt x="24951" y="1930402"/>
                </a:moveTo>
                <a:cubicBezTo>
                  <a:pt x="-163735" y="1611088"/>
                  <a:pt x="767599" y="2421"/>
                  <a:pt x="1142551" y="2"/>
                </a:cubicBezTo>
                <a:cubicBezTo>
                  <a:pt x="1517503" y="-2417"/>
                  <a:pt x="2456094" y="1594155"/>
                  <a:pt x="2274665" y="1915888"/>
                </a:cubicBezTo>
                <a:cubicBezTo>
                  <a:pt x="2093236" y="2237621"/>
                  <a:pt x="213637" y="2249716"/>
                  <a:pt x="24951" y="1930402"/>
                </a:cubicBezTo>
                <a:close/>
              </a:path>
            </a:pathLst>
          </a:custGeom>
          <a:solidFill>
            <a:srgbClr val="3297FF">
              <a:alpha val="87000"/>
            </a:srgbClr>
          </a:solidFill>
          <a:ln w="12700">
            <a:solidFill>
              <a:srgbClr val="3297FF">
                <a:alpha val="20000"/>
              </a:srgbClr>
            </a:solidFill>
          </a:ln>
          <a:effectLst>
            <a:outerShdw blurRad="203200" sx="102000" sy="102000" algn="ctr" rotWithShape="0">
              <a:srgbClr val="283146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9" name="泪滴形 38">
            <a:extLst>
              <a:ext uri="{FF2B5EF4-FFF2-40B4-BE49-F238E27FC236}">
                <a16:creationId xmlns:a16="http://schemas.microsoft.com/office/drawing/2014/main" id="{EB73234C-7B34-44C2-8E37-64974AD6B791}"/>
              </a:ext>
            </a:extLst>
          </p:cNvPr>
          <p:cNvSpPr/>
          <p:nvPr/>
        </p:nvSpPr>
        <p:spPr>
          <a:xfrm rot="2544258">
            <a:off x="5562975" y="1584929"/>
            <a:ext cx="981534" cy="981534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1" name="文本框 40"/>
          <p:cNvSpPr txBox="1"/>
          <p:nvPr/>
        </p:nvSpPr>
        <p:spPr>
          <a:xfrm>
            <a:off x="1548767" y="3476120"/>
            <a:ext cx="112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 smtClean="0">
                <a:solidFill>
                  <a:schemeClr val="bg1"/>
                </a:solidFill>
                <a:latin typeface="+mn-ea"/>
              </a:rPr>
              <a:t>贸易</a:t>
            </a:r>
            <a:endParaRPr kumimoji="1" lang="zh-CN" altLang="en-US" sz="36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4041632" y="1739481"/>
            <a:ext cx="112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 smtClean="0">
                <a:solidFill>
                  <a:srgbClr val="283146"/>
                </a:solidFill>
                <a:latin typeface="+mn-ea"/>
              </a:rPr>
              <a:t>卖方</a:t>
            </a:r>
            <a:endParaRPr kumimoji="1" lang="zh-CN" altLang="en-US" sz="3600" b="1" dirty="0">
              <a:solidFill>
                <a:srgbClr val="283146"/>
              </a:solidFill>
              <a:latin typeface="+mn-ea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5511838" y="1831813"/>
            <a:ext cx="1126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b="1" dirty="0" smtClean="0">
                <a:solidFill>
                  <a:schemeClr val="bg1"/>
                </a:solidFill>
                <a:latin typeface="+mn-ea"/>
              </a:rPr>
              <a:t>出售量</a:t>
            </a:r>
            <a:endParaRPr kumimoji="1" lang="zh-CN" altLang="en-US" sz="2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7133077" y="1739479"/>
            <a:ext cx="112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 smtClean="0">
                <a:solidFill>
                  <a:srgbClr val="283146"/>
                </a:solidFill>
                <a:latin typeface="+mn-ea"/>
              </a:rPr>
              <a:t>供给</a:t>
            </a:r>
            <a:endParaRPr kumimoji="1" lang="zh-CN" altLang="en-US" sz="3600" b="1" dirty="0">
              <a:solidFill>
                <a:srgbClr val="283146"/>
              </a:solidFill>
              <a:latin typeface="+mn-ea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9773774" y="3199120"/>
            <a:ext cx="1126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 smtClean="0">
                <a:solidFill>
                  <a:schemeClr val="bg1"/>
                </a:solidFill>
                <a:latin typeface="+mn-ea"/>
              </a:rPr>
              <a:t>供求关系</a:t>
            </a:r>
            <a:endParaRPr kumimoji="1" lang="zh-CN" altLang="en-US" sz="36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B380BEE1-9049-4AE8-B295-84F66299AD30}"/>
              </a:ext>
            </a:extLst>
          </p:cNvPr>
          <p:cNvSpPr/>
          <p:nvPr/>
        </p:nvSpPr>
        <p:spPr>
          <a:xfrm>
            <a:off x="3845340" y="4856990"/>
            <a:ext cx="1412773" cy="1412773"/>
          </a:xfrm>
          <a:prstGeom prst="ellipse">
            <a:avLst/>
          </a:prstGeom>
          <a:solidFill>
            <a:srgbClr val="00B0F0">
              <a:alpha val="74000"/>
            </a:srgbClr>
          </a:solidFill>
          <a:ln>
            <a:noFill/>
          </a:ln>
          <a:effectLst>
            <a:outerShdw blurRad="203200" dist="381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FA920D"/>
              </a:solidFill>
            </a:endParaRPr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B380BEE1-9049-4AE8-B295-84F66299AD30}"/>
              </a:ext>
            </a:extLst>
          </p:cNvPr>
          <p:cNvSpPr/>
          <p:nvPr/>
        </p:nvSpPr>
        <p:spPr>
          <a:xfrm>
            <a:off x="6979141" y="4888531"/>
            <a:ext cx="1412773" cy="1412773"/>
          </a:xfrm>
          <a:prstGeom prst="ellipse">
            <a:avLst/>
          </a:prstGeom>
          <a:solidFill>
            <a:srgbClr val="00B0F0">
              <a:alpha val="74000"/>
            </a:srgbClr>
          </a:solidFill>
          <a:ln>
            <a:noFill/>
          </a:ln>
          <a:effectLst>
            <a:outerShdw blurRad="203200" dist="381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FA920D"/>
              </a:solidFill>
            </a:endParaRPr>
          </a:p>
        </p:txBody>
      </p:sp>
      <p:sp>
        <p:nvSpPr>
          <p:cNvPr id="48" name="泪滴形 38">
            <a:extLst>
              <a:ext uri="{FF2B5EF4-FFF2-40B4-BE49-F238E27FC236}">
                <a16:creationId xmlns:a16="http://schemas.microsoft.com/office/drawing/2014/main" id="{EB73234C-7B34-44C2-8E37-64974AD6B791}"/>
              </a:ext>
            </a:extLst>
          </p:cNvPr>
          <p:cNvSpPr/>
          <p:nvPr/>
        </p:nvSpPr>
        <p:spPr>
          <a:xfrm rot="2544258">
            <a:off x="5544212" y="5085658"/>
            <a:ext cx="981534" cy="981534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9" name="文本框 48"/>
          <p:cNvSpPr txBox="1"/>
          <p:nvPr/>
        </p:nvSpPr>
        <p:spPr>
          <a:xfrm>
            <a:off x="4022869" y="5240210"/>
            <a:ext cx="112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 smtClean="0">
                <a:solidFill>
                  <a:srgbClr val="283146"/>
                </a:solidFill>
                <a:latin typeface="+mn-ea"/>
              </a:rPr>
              <a:t>买方</a:t>
            </a:r>
            <a:endParaRPr kumimoji="1" lang="zh-CN" altLang="en-US" sz="3600" b="1" dirty="0">
              <a:solidFill>
                <a:srgbClr val="283146"/>
              </a:solidFill>
              <a:latin typeface="+mn-ea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5493075" y="5332542"/>
            <a:ext cx="1126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b="1" dirty="0" smtClean="0">
                <a:solidFill>
                  <a:schemeClr val="bg1"/>
                </a:solidFill>
                <a:latin typeface="+mn-ea"/>
              </a:rPr>
              <a:t>购买量</a:t>
            </a:r>
            <a:endParaRPr kumimoji="1" lang="zh-CN" altLang="en-US" sz="2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7114314" y="5240208"/>
            <a:ext cx="112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 smtClean="0">
                <a:solidFill>
                  <a:srgbClr val="283146"/>
                </a:solidFill>
                <a:latin typeface="+mn-ea"/>
              </a:rPr>
              <a:t>需求</a:t>
            </a:r>
            <a:endParaRPr kumimoji="1" lang="zh-CN" altLang="en-US" sz="3600" b="1" dirty="0">
              <a:solidFill>
                <a:srgbClr val="283146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4421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椭圆 25">
            <a:extLst>
              <a:ext uri="{FF2B5EF4-FFF2-40B4-BE49-F238E27FC236}">
                <a16:creationId xmlns:a16="http://schemas.microsoft.com/office/drawing/2014/main" id="{17DFAA1A-C452-461F-BF7B-64089CA44F05}"/>
              </a:ext>
            </a:extLst>
          </p:cNvPr>
          <p:cNvSpPr/>
          <p:nvPr/>
        </p:nvSpPr>
        <p:spPr>
          <a:xfrm>
            <a:off x="1189608" y="1394415"/>
            <a:ext cx="2234793" cy="2270860"/>
          </a:xfrm>
          <a:prstGeom prst="ellipse">
            <a:avLst/>
          </a:prstGeom>
          <a:blipFill dpi="0" rotWithShape="1">
            <a:blip r:embed="rId2"/>
            <a:srcRect/>
            <a:stretch>
              <a:fillRect l="-8000" r="-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左大括号 4"/>
          <p:cNvSpPr/>
          <p:nvPr/>
        </p:nvSpPr>
        <p:spPr>
          <a:xfrm>
            <a:off x="4614928" y="1944743"/>
            <a:ext cx="355807" cy="3796984"/>
          </a:xfrm>
          <a:prstGeom prst="leftBrace">
            <a:avLst/>
          </a:prstGeom>
          <a:noFill/>
          <a:ln w="38100" cap="sq" cmpd="sng">
            <a:solidFill>
              <a:srgbClr val="3297FF"/>
            </a:solidFill>
            <a:round/>
            <a:headEnd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7D47B07B-59C8-43E8-A4DB-6FE0ECDB2DE5}"/>
              </a:ext>
            </a:extLst>
          </p:cNvPr>
          <p:cNvSpPr/>
          <p:nvPr/>
        </p:nvSpPr>
        <p:spPr>
          <a:xfrm>
            <a:off x="2780305" y="2984411"/>
            <a:ext cx="1629751" cy="1629751"/>
          </a:xfrm>
          <a:prstGeom prst="ellipse">
            <a:avLst/>
          </a:prstGeom>
          <a:solidFill>
            <a:srgbClr val="3297FF">
              <a:alpha val="80000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B380BEE1-9049-4AE8-B295-84F66299AD30}"/>
              </a:ext>
            </a:extLst>
          </p:cNvPr>
          <p:cNvSpPr/>
          <p:nvPr/>
        </p:nvSpPr>
        <p:spPr>
          <a:xfrm>
            <a:off x="5347463" y="1356261"/>
            <a:ext cx="1412773" cy="1412773"/>
          </a:xfrm>
          <a:prstGeom prst="ellipse">
            <a:avLst/>
          </a:prstGeom>
          <a:solidFill>
            <a:srgbClr val="D5EBFE"/>
          </a:solidFill>
          <a:ln>
            <a:noFill/>
          </a:ln>
          <a:effectLst>
            <a:outerShdw blurRad="203200" dist="381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5973287-44CA-4239-83A2-3DBC4A5AF551}"/>
              </a:ext>
            </a:extLst>
          </p:cNvPr>
          <p:cNvSpPr txBox="1"/>
          <p:nvPr/>
        </p:nvSpPr>
        <p:spPr>
          <a:xfrm>
            <a:off x="2251179" y="403114"/>
            <a:ext cx="5280613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 smtClean="0"/>
              <a:t>2. </a:t>
            </a:r>
            <a:r>
              <a:rPr lang="zh-CN" altLang="en-US" sz="3200" b="1" dirty="0" smtClean="0">
                <a:solidFill>
                  <a:schemeClr val="tx1">
                    <a:lumMod val="50000"/>
                  </a:schemeClr>
                </a:solidFill>
                <a:sym typeface="+mn-ea"/>
              </a:rPr>
              <a:t>价格</a:t>
            </a:r>
            <a:r>
              <a:rPr lang="zh-CN" altLang="en-US" sz="3200" b="1" dirty="0">
                <a:solidFill>
                  <a:schemeClr val="tx1">
                    <a:lumMod val="50000"/>
                  </a:schemeClr>
                </a:solidFill>
                <a:sym typeface="+mn-ea"/>
              </a:rPr>
              <a:t>对</a:t>
            </a:r>
            <a:r>
              <a:rPr lang="zh-CN" altLang="en-US" sz="3200" b="1" dirty="0">
                <a:solidFill>
                  <a:srgbClr val="C00000"/>
                </a:solidFill>
                <a:sym typeface="+mn-ea"/>
              </a:rPr>
              <a:t>供给</a:t>
            </a:r>
            <a:r>
              <a:rPr lang="zh-CN" altLang="en-US" sz="3200" b="1" dirty="0">
                <a:solidFill>
                  <a:schemeClr val="tx1">
                    <a:lumMod val="50000"/>
                  </a:schemeClr>
                </a:solidFill>
                <a:sym typeface="+mn-ea"/>
              </a:rPr>
              <a:t>有什么影响？</a:t>
            </a:r>
            <a:endParaRPr lang="zh-CN" altLang="en-US" sz="3200" b="1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56D7B82-3FF7-499D-ACB7-765EBBB6B664}"/>
              </a:ext>
            </a:extLst>
          </p:cNvPr>
          <p:cNvSpPr txBox="1"/>
          <p:nvPr/>
        </p:nvSpPr>
        <p:spPr>
          <a:xfrm>
            <a:off x="1585703" y="481268"/>
            <a:ext cx="624836" cy="421438"/>
          </a:xfrm>
          <a:custGeom>
            <a:avLst/>
            <a:gdLst/>
            <a:ahLst/>
            <a:cxnLst/>
            <a:rect l="l" t="t" r="r" b="b"/>
            <a:pathLst>
              <a:path w="157981" h="73893">
                <a:moveTo>
                  <a:pt x="85725" y="0"/>
                </a:moveTo>
                <a:lnTo>
                  <a:pt x="157981" y="30509"/>
                </a:lnTo>
                <a:lnTo>
                  <a:pt x="157981" y="43011"/>
                </a:lnTo>
                <a:lnTo>
                  <a:pt x="85725" y="73893"/>
                </a:lnTo>
                <a:lnTo>
                  <a:pt x="85725" y="60573"/>
                </a:lnTo>
                <a:lnTo>
                  <a:pt x="142949" y="36834"/>
                </a:lnTo>
                <a:lnTo>
                  <a:pt x="85725" y="13320"/>
                </a:lnTo>
                <a:close/>
                <a:moveTo>
                  <a:pt x="0" y="0"/>
                </a:moveTo>
                <a:lnTo>
                  <a:pt x="72256" y="30509"/>
                </a:lnTo>
                <a:lnTo>
                  <a:pt x="72256" y="43011"/>
                </a:lnTo>
                <a:lnTo>
                  <a:pt x="0" y="73893"/>
                </a:lnTo>
                <a:lnTo>
                  <a:pt x="0" y="60573"/>
                </a:lnTo>
                <a:lnTo>
                  <a:pt x="57224" y="36834"/>
                </a:lnTo>
                <a:lnTo>
                  <a:pt x="0" y="13320"/>
                </a:lnTo>
                <a:close/>
              </a:path>
            </a:pathLst>
          </a:custGeom>
          <a:solidFill>
            <a:srgbClr val="3297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30000"/>
              </a:lnSpc>
            </a:pPr>
            <a:endParaRPr lang="en-US" altLang="zh-CN" sz="1200" dirty="0">
              <a:solidFill>
                <a:schemeClr val="bg1"/>
              </a:solidFill>
              <a:latin typeface="Arial" panose="020B0604020202020204" pitchFamily="34" charset="0"/>
              <a:ea typeface="方正俊黑简体" panose="02000000000000000000" pitchFamily="2" charset="-122"/>
              <a:cs typeface="Angsana New" panose="02020603050405020304" pitchFamily="18" charset="-34"/>
            </a:endParaRP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B380BEE1-9049-4AE8-B295-84F66299AD30}"/>
              </a:ext>
            </a:extLst>
          </p:cNvPr>
          <p:cNvSpPr/>
          <p:nvPr/>
        </p:nvSpPr>
        <p:spPr>
          <a:xfrm>
            <a:off x="8887664" y="1387802"/>
            <a:ext cx="1412773" cy="1412773"/>
          </a:xfrm>
          <a:prstGeom prst="ellipse">
            <a:avLst/>
          </a:prstGeom>
          <a:solidFill>
            <a:srgbClr val="D5EBFE"/>
          </a:solidFill>
          <a:ln>
            <a:noFill/>
          </a:ln>
          <a:effectLst>
            <a:outerShdw blurRad="203200" dist="381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9" name="泪滴形 38">
            <a:extLst>
              <a:ext uri="{FF2B5EF4-FFF2-40B4-BE49-F238E27FC236}">
                <a16:creationId xmlns:a16="http://schemas.microsoft.com/office/drawing/2014/main" id="{EB73234C-7B34-44C2-8E37-64974AD6B791}"/>
              </a:ext>
            </a:extLst>
          </p:cNvPr>
          <p:cNvSpPr/>
          <p:nvPr/>
        </p:nvSpPr>
        <p:spPr>
          <a:xfrm rot="2544258">
            <a:off x="7290175" y="1584929"/>
            <a:ext cx="981534" cy="981534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1" name="文本框 40"/>
          <p:cNvSpPr txBox="1"/>
          <p:nvPr/>
        </p:nvSpPr>
        <p:spPr>
          <a:xfrm>
            <a:off x="3032127" y="3476120"/>
            <a:ext cx="112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 smtClean="0">
                <a:solidFill>
                  <a:schemeClr val="bg1"/>
                </a:solidFill>
                <a:latin typeface="+mn-ea"/>
              </a:rPr>
              <a:t>价格</a:t>
            </a:r>
            <a:endParaRPr kumimoji="1" lang="zh-CN" altLang="en-US" sz="36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5524992" y="1739481"/>
            <a:ext cx="112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 smtClean="0">
                <a:solidFill>
                  <a:srgbClr val="283146"/>
                </a:solidFill>
                <a:latin typeface="+mn-ea"/>
              </a:rPr>
              <a:t>上涨</a:t>
            </a:r>
            <a:endParaRPr kumimoji="1" lang="zh-CN" altLang="en-US" sz="3600" b="1" dirty="0">
              <a:solidFill>
                <a:srgbClr val="283146"/>
              </a:solidFill>
              <a:latin typeface="+mn-ea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7395259" y="1688992"/>
            <a:ext cx="848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b="1" smtClean="0">
                <a:solidFill>
                  <a:schemeClr val="bg1"/>
                </a:solidFill>
                <a:latin typeface="+mn-ea"/>
              </a:rPr>
              <a:t>扩大生产</a:t>
            </a:r>
            <a:endParaRPr kumimoji="1" lang="zh-CN" altLang="en-US" sz="2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9052417" y="1494023"/>
            <a:ext cx="1126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 smtClean="0">
                <a:solidFill>
                  <a:srgbClr val="283146"/>
                </a:solidFill>
                <a:latin typeface="+mn-ea"/>
              </a:rPr>
              <a:t>供给</a:t>
            </a:r>
            <a:r>
              <a:rPr kumimoji="1" lang="zh-CN" altLang="en-US" sz="3600" b="1" dirty="0" smtClean="0">
                <a:solidFill>
                  <a:srgbClr val="C00000"/>
                </a:solidFill>
                <a:latin typeface="+mn-ea"/>
              </a:rPr>
              <a:t>上升</a:t>
            </a:r>
            <a:endParaRPr kumimoji="1" lang="zh-CN" altLang="en-US" sz="3600" b="1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B380BEE1-9049-4AE8-B295-84F66299AD30}"/>
              </a:ext>
            </a:extLst>
          </p:cNvPr>
          <p:cNvSpPr/>
          <p:nvPr/>
        </p:nvSpPr>
        <p:spPr>
          <a:xfrm>
            <a:off x="5328700" y="4856990"/>
            <a:ext cx="1412773" cy="1412773"/>
          </a:xfrm>
          <a:prstGeom prst="ellipse">
            <a:avLst/>
          </a:prstGeom>
          <a:solidFill>
            <a:srgbClr val="00B0F0">
              <a:alpha val="74000"/>
            </a:srgbClr>
          </a:solidFill>
          <a:ln>
            <a:noFill/>
          </a:ln>
          <a:effectLst>
            <a:outerShdw blurRad="203200" dist="381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FA920D"/>
              </a:solidFill>
            </a:endParaRPr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B380BEE1-9049-4AE8-B295-84F66299AD30}"/>
              </a:ext>
            </a:extLst>
          </p:cNvPr>
          <p:cNvSpPr/>
          <p:nvPr/>
        </p:nvSpPr>
        <p:spPr>
          <a:xfrm>
            <a:off x="8868901" y="4888531"/>
            <a:ext cx="1412773" cy="1412773"/>
          </a:xfrm>
          <a:prstGeom prst="ellipse">
            <a:avLst/>
          </a:prstGeom>
          <a:solidFill>
            <a:srgbClr val="00B0F0">
              <a:alpha val="74000"/>
            </a:srgbClr>
          </a:solidFill>
          <a:ln>
            <a:noFill/>
          </a:ln>
          <a:effectLst>
            <a:outerShdw blurRad="203200" dist="381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FA920D"/>
              </a:solidFill>
            </a:endParaRPr>
          </a:p>
        </p:txBody>
      </p:sp>
      <p:sp>
        <p:nvSpPr>
          <p:cNvPr id="48" name="泪滴形 38">
            <a:extLst>
              <a:ext uri="{FF2B5EF4-FFF2-40B4-BE49-F238E27FC236}">
                <a16:creationId xmlns:a16="http://schemas.microsoft.com/office/drawing/2014/main" id="{EB73234C-7B34-44C2-8E37-64974AD6B791}"/>
              </a:ext>
            </a:extLst>
          </p:cNvPr>
          <p:cNvSpPr/>
          <p:nvPr/>
        </p:nvSpPr>
        <p:spPr>
          <a:xfrm rot="2544258">
            <a:off x="7271412" y="5085658"/>
            <a:ext cx="981534" cy="981534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9" name="文本框 48"/>
          <p:cNvSpPr txBox="1"/>
          <p:nvPr/>
        </p:nvSpPr>
        <p:spPr>
          <a:xfrm>
            <a:off x="5506229" y="5240210"/>
            <a:ext cx="112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 smtClean="0">
                <a:solidFill>
                  <a:srgbClr val="283146"/>
                </a:solidFill>
                <a:latin typeface="+mn-ea"/>
              </a:rPr>
              <a:t>下降</a:t>
            </a:r>
            <a:endParaRPr kumimoji="1" lang="zh-CN" altLang="en-US" sz="3600" b="1" dirty="0">
              <a:solidFill>
                <a:srgbClr val="283146"/>
              </a:solidFill>
              <a:latin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030997" y="5069434"/>
            <a:ext cx="1126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 smtClean="0">
                <a:solidFill>
                  <a:srgbClr val="283146"/>
                </a:solidFill>
                <a:latin typeface="+mn-ea"/>
              </a:rPr>
              <a:t>供给</a:t>
            </a:r>
            <a:r>
              <a:rPr kumimoji="1" lang="zh-CN" altLang="en-US" sz="3600" b="1" dirty="0" smtClean="0">
                <a:solidFill>
                  <a:srgbClr val="C00000"/>
                </a:solidFill>
                <a:latin typeface="+mn-ea"/>
              </a:rPr>
              <a:t>下降</a:t>
            </a:r>
            <a:endParaRPr kumimoji="1" lang="zh-CN" altLang="en-US" sz="3600" b="1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395259" y="5240210"/>
            <a:ext cx="848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b="1" dirty="0" smtClean="0">
                <a:solidFill>
                  <a:schemeClr val="bg1"/>
                </a:solidFill>
                <a:latin typeface="+mn-ea"/>
              </a:rPr>
              <a:t>减少生产</a:t>
            </a:r>
            <a:endParaRPr kumimoji="1" lang="zh-CN" altLang="en-US" sz="2400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2009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5973287-44CA-4239-83A2-3DBC4A5AF551}"/>
              </a:ext>
            </a:extLst>
          </p:cNvPr>
          <p:cNvSpPr txBox="1"/>
          <p:nvPr/>
        </p:nvSpPr>
        <p:spPr>
          <a:xfrm>
            <a:off x="2251179" y="403114"/>
            <a:ext cx="5280613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 smtClean="0"/>
              <a:t>3. </a:t>
            </a:r>
            <a:r>
              <a:rPr lang="zh-CN" altLang="en-US" sz="3200" b="1" dirty="0" smtClean="0">
                <a:solidFill>
                  <a:schemeClr val="tx1">
                    <a:lumMod val="50000"/>
                  </a:schemeClr>
                </a:solidFill>
                <a:sym typeface="+mn-ea"/>
              </a:rPr>
              <a:t>价格对</a:t>
            </a:r>
            <a:r>
              <a:rPr lang="zh-CN" altLang="en-US" sz="3200" b="1" dirty="0" smtClean="0">
                <a:solidFill>
                  <a:srgbClr val="C00000"/>
                </a:solidFill>
                <a:sym typeface="+mn-ea"/>
              </a:rPr>
              <a:t>需求</a:t>
            </a:r>
            <a:r>
              <a:rPr lang="zh-CN" altLang="en-US" sz="3200" b="1" dirty="0" smtClean="0">
                <a:solidFill>
                  <a:schemeClr val="tx1">
                    <a:lumMod val="50000"/>
                  </a:schemeClr>
                </a:solidFill>
                <a:sym typeface="+mn-ea"/>
              </a:rPr>
              <a:t>有</a:t>
            </a:r>
            <a:r>
              <a:rPr lang="zh-CN" altLang="en-US" sz="3200" b="1" dirty="0">
                <a:solidFill>
                  <a:schemeClr val="tx1">
                    <a:lumMod val="50000"/>
                  </a:schemeClr>
                </a:solidFill>
                <a:sym typeface="+mn-ea"/>
              </a:rPr>
              <a:t>什么影响？</a:t>
            </a:r>
            <a:endParaRPr lang="zh-CN" altLang="en-US" sz="3200" b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56D7B82-3FF7-499D-ACB7-765EBBB6B664}"/>
              </a:ext>
            </a:extLst>
          </p:cNvPr>
          <p:cNvSpPr txBox="1"/>
          <p:nvPr/>
        </p:nvSpPr>
        <p:spPr>
          <a:xfrm>
            <a:off x="1585703" y="481268"/>
            <a:ext cx="624836" cy="421438"/>
          </a:xfrm>
          <a:custGeom>
            <a:avLst/>
            <a:gdLst/>
            <a:ahLst/>
            <a:cxnLst/>
            <a:rect l="l" t="t" r="r" b="b"/>
            <a:pathLst>
              <a:path w="157981" h="73893">
                <a:moveTo>
                  <a:pt x="85725" y="0"/>
                </a:moveTo>
                <a:lnTo>
                  <a:pt x="157981" y="30509"/>
                </a:lnTo>
                <a:lnTo>
                  <a:pt x="157981" y="43011"/>
                </a:lnTo>
                <a:lnTo>
                  <a:pt x="85725" y="73893"/>
                </a:lnTo>
                <a:lnTo>
                  <a:pt x="85725" y="60573"/>
                </a:lnTo>
                <a:lnTo>
                  <a:pt x="142949" y="36834"/>
                </a:lnTo>
                <a:lnTo>
                  <a:pt x="85725" y="13320"/>
                </a:lnTo>
                <a:close/>
                <a:moveTo>
                  <a:pt x="0" y="0"/>
                </a:moveTo>
                <a:lnTo>
                  <a:pt x="72256" y="30509"/>
                </a:lnTo>
                <a:lnTo>
                  <a:pt x="72256" y="43011"/>
                </a:lnTo>
                <a:lnTo>
                  <a:pt x="0" y="73893"/>
                </a:lnTo>
                <a:lnTo>
                  <a:pt x="0" y="60573"/>
                </a:lnTo>
                <a:lnTo>
                  <a:pt x="57224" y="36834"/>
                </a:lnTo>
                <a:lnTo>
                  <a:pt x="0" y="13320"/>
                </a:lnTo>
                <a:close/>
              </a:path>
            </a:pathLst>
          </a:custGeom>
          <a:solidFill>
            <a:srgbClr val="3297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30000"/>
              </a:lnSpc>
            </a:pPr>
            <a:endParaRPr lang="en-US" altLang="zh-CN" sz="1200" dirty="0">
              <a:solidFill>
                <a:schemeClr val="bg1"/>
              </a:solidFill>
              <a:latin typeface="Arial" panose="020B0604020202020204" pitchFamily="34" charset="0"/>
              <a:ea typeface="方正俊黑简体" panose="02000000000000000000" pitchFamily="2" charset="-122"/>
              <a:cs typeface="Angsana New" panose="02020603050405020304" pitchFamily="18" charset="-34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17DFAA1A-C452-461F-BF7B-64089CA44F05}"/>
              </a:ext>
            </a:extLst>
          </p:cNvPr>
          <p:cNvSpPr/>
          <p:nvPr/>
        </p:nvSpPr>
        <p:spPr>
          <a:xfrm>
            <a:off x="9444540" y="2576028"/>
            <a:ext cx="2234793" cy="2270860"/>
          </a:xfrm>
          <a:prstGeom prst="ellipse">
            <a:avLst/>
          </a:prstGeom>
          <a:blipFill dpi="0" rotWithShape="1">
            <a:blip r:embed="rId2"/>
            <a:srcRect/>
            <a:stretch>
              <a:fillRect l="11000" t="9000" r="7000" b="8000"/>
            </a:stretch>
          </a:blipFill>
          <a:ln w="50800" cmpd="sng">
            <a:solidFill>
              <a:srgbClr val="283146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左大括号 4"/>
          <p:cNvSpPr/>
          <p:nvPr/>
        </p:nvSpPr>
        <p:spPr>
          <a:xfrm>
            <a:off x="3401066" y="1883783"/>
            <a:ext cx="355807" cy="3796984"/>
          </a:xfrm>
          <a:prstGeom prst="leftBrace">
            <a:avLst/>
          </a:prstGeom>
          <a:noFill/>
          <a:ln w="38100" cap="sq" cmpd="sng">
            <a:solidFill>
              <a:srgbClr val="3297FF"/>
            </a:solidFill>
            <a:round/>
            <a:headEnd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7D47B07B-59C8-43E8-A4DB-6FE0ECDB2DE5}"/>
              </a:ext>
            </a:extLst>
          </p:cNvPr>
          <p:cNvSpPr/>
          <p:nvPr/>
        </p:nvSpPr>
        <p:spPr>
          <a:xfrm>
            <a:off x="1566443" y="2923451"/>
            <a:ext cx="1629751" cy="1629751"/>
          </a:xfrm>
          <a:prstGeom prst="ellipse">
            <a:avLst/>
          </a:prstGeom>
          <a:solidFill>
            <a:srgbClr val="3297FF">
              <a:alpha val="80000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B380BEE1-9049-4AE8-B295-84F66299AD30}"/>
              </a:ext>
            </a:extLst>
          </p:cNvPr>
          <p:cNvSpPr/>
          <p:nvPr/>
        </p:nvSpPr>
        <p:spPr>
          <a:xfrm>
            <a:off x="4133601" y="1295301"/>
            <a:ext cx="1412773" cy="1412773"/>
          </a:xfrm>
          <a:prstGeom prst="ellipse">
            <a:avLst/>
          </a:prstGeom>
          <a:solidFill>
            <a:srgbClr val="D5EBFE"/>
          </a:solidFill>
          <a:ln>
            <a:noFill/>
          </a:ln>
          <a:effectLst>
            <a:outerShdw blurRad="203200" dist="381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B380BEE1-9049-4AE8-B295-84F66299AD30}"/>
              </a:ext>
            </a:extLst>
          </p:cNvPr>
          <p:cNvSpPr/>
          <p:nvPr/>
        </p:nvSpPr>
        <p:spPr>
          <a:xfrm>
            <a:off x="7673802" y="1326842"/>
            <a:ext cx="1412773" cy="1412773"/>
          </a:xfrm>
          <a:prstGeom prst="ellipse">
            <a:avLst/>
          </a:prstGeom>
          <a:solidFill>
            <a:srgbClr val="D5EBFE"/>
          </a:solidFill>
          <a:ln>
            <a:noFill/>
          </a:ln>
          <a:effectLst>
            <a:outerShdw blurRad="203200" dist="381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泪滴形 38">
            <a:extLst>
              <a:ext uri="{FF2B5EF4-FFF2-40B4-BE49-F238E27FC236}">
                <a16:creationId xmlns:a16="http://schemas.microsoft.com/office/drawing/2014/main" id="{EB73234C-7B34-44C2-8E37-64974AD6B791}"/>
              </a:ext>
            </a:extLst>
          </p:cNvPr>
          <p:cNvSpPr/>
          <p:nvPr/>
        </p:nvSpPr>
        <p:spPr>
          <a:xfrm rot="2544258">
            <a:off x="6076313" y="1523969"/>
            <a:ext cx="981534" cy="981534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818265" y="3415160"/>
            <a:ext cx="112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 smtClean="0">
                <a:solidFill>
                  <a:schemeClr val="bg1"/>
                </a:solidFill>
                <a:latin typeface="+mn-ea"/>
              </a:rPr>
              <a:t>价格</a:t>
            </a:r>
            <a:endParaRPr kumimoji="1" lang="zh-CN" altLang="en-US" sz="36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311130" y="1678521"/>
            <a:ext cx="112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 smtClean="0">
                <a:solidFill>
                  <a:srgbClr val="283146"/>
                </a:solidFill>
                <a:latin typeface="+mn-ea"/>
              </a:rPr>
              <a:t>上涨</a:t>
            </a:r>
            <a:endParaRPr kumimoji="1" lang="zh-CN" altLang="en-US" sz="3600" b="1" dirty="0">
              <a:solidFill>
                <a:srgbClr val="283146"/>
              </a:solidFill>
              <a:latin typeface="+mn-ea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B380BEE1-9049-4AE8-B295-84F66299AD30}"/>
              </a:ext>
            </a:extLst>
          </p:cNvPr>
          <p:cNvSpPr/>
          <p:nvPr/>
        </p:nvSpPr>
        <p:spPr>
          <a:xfrm>
            <a:off x="4114838" y="4796030"/>
            <a:ext cx="1412773" cy="1412773"/>
          </a:xfrm>
          <a:prstGeom prst="ellipse">
            <a:avLst/>
          </a:prstGeom>
          <a:solidFill>
            <a:srgbClr val="00B0F0">
              <a:alpha val="74000"/>
            </a:srgbClr>
          </a:solidFill>
          <a:ln>
            <a:noFill/>
          </a:ln>
          <a:effectLst>
            <a:outerShdw blurRad="203200" dist="381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FA920D"/>
              </a:solidFill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B380BEE1-9049-4AE8-B295-84F66299AD30}"/>
              </a:ext>
            </a:extLst>
          </p:cNvPr>
          <p:cNvSpPr/>
          <p:nvPr/>
        </p:nvSpPr>
        <p:spPr>
          <a:xfrm>
            <a:off x="7655039" y="4827571"/>
            <a:ext cx="1412773" cy="1412773"/>
          </a:xfrm>
          <a:prstGeom prst="ellipse">
            <a:avLst/>
          </a:prstGeom>
          <a:solidFill>
            <a:srgbClr val="00B0F0">
              <a:alpha val="74000"/>
            </a:srgbClr>
          </a:solidFill>
          <a:ln>
            <a:noFill/>
          </a:ln>
          <a:effectLst>
            <a:outerShdw blurRad="203200" dist="381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FA920D"/>
              </a:solidFill>
            </a:endParaRPr>
          </a:p>
        </p:txBody>
      </p:sp>
      <p:sp>
        <p:nvSpPr>
          <p:cNvPr id="14" name="泪滴形 38">
            <a:extLst>
              <a:ext uri="{FF2B5EF4-FFF2-40B4-BE49-F238E27FC236}">
                <a16:creationId xmlns:a16="http://schemas.microsoft.com/office/drawing/2014/main" id="{EB73234C-7B34-44C2-8E37-64974AD6B791}"/>
              </a:ext>
            </a:extLst>
          </p:cNvPr>
          <p:cNvSpPr/>
          <p:nvPr/>
        </p:nvSpPr>
        <p:spPr>
          <a:xfrm rot="2544258">
            <a:off x="6057550" y="5024698"/>
            <a:ext cx="981534" cy="981534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4292367" y="5179250"/>
            <a:ext cx="112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 smtClean="0">
                <a:solidFill>
                  <a:srgbClr val="283146"/>
                </a:solidFill>
                <a:latin typeface="+mn-ea"/>
              </a:rPr>
              <a:t>下降</a:t>
            </a:r>
            <a:endParaRPr kumimoji="1" lang="zh-CN" altLang="en-US" sz="3600" b="1" dirty="0">
              <a:solidFill>
                <a:srgbClr val="283146"/>
              </a:solidFill>
              <a:latin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185927" y="1600476"/>
            <a:ext cx="848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b="1" dirty="0" smtClean="0">
                <a:solidFill>
                  <a:schemeClr val="bg1"/>
                </a:solidFill>
                <a:latin typeface="+mn-ea"/>
              </a:rPr>
              <a:t>减少购买</a:t>
            </a:r>
            <a:endParaRPr kumimoji="1" lang="zh-CN" altLang="en-US" sz="2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183050" y="5082669"/>
            <a:ext cx="848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b="1" dirty="0" smtClean="0">
                <a:solidFill>
                  <a:schemeClr val="bg1"/>
                </a:solidFill>
                <a:latin typeface="+mn-ea"/>
              </a:rPr>
              <a:t>增加购买</a:t>
            </a:r>
            <a:endParaRPr kumimoji="1" lang="zh-CN" altLang="en-US" sz="2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851641" y="1438733"/>
            <a:ext cx="1126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solidFill>
                  <a:srgbClr val="283146"/>
                </a:solidFill>
                <a:latin typeface="+mn-ea"/>
              </a:rPr>
              <a:t>需求</a:t>
            </a:r>
            <a:r>
              <a:rPr kumimoji="1" lang="zh-CN" altLang="en-US" sz="3600" b="1" dirty="0" smtClean="0">
                <a:solidFill>
                  <a:srgbClr val="C00000"/>
                </a:solidFill>
                <a:latin typeface="+mn-ea"/>
              </a:rPr>
              <a:t>下降</a:t>
            </a:r>
            <a:endParaRPr kumimoji="1" lang="zh-CN" altLang="en-US" sz="3600" b="1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838078" y="4973968"/>
            <a:ext cx="1126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 smtClean="0">
                <a:solidFill>
                  <a:srgbClr val="283146"/>
                </a:solidFill>
                <a:latin typeface="+mn-ea"/>
              </a:rPr>
              <a:t>需求</a:t>
            </a:r>
            <a:r>
              <a:rPr kumimoji="1" lang="zh-CN" altLang="en-US" sz="3600" b="1" dirty="0" smtClean="0">
                <a:solidFill>
                  <a:srgbClr val="C00000"/>
                </a:solidFill>
                <a:latin typeface="+mn-ea"/>
              </a:rPr>
              <a:t>上升</a:t>
            </a:r>
            <a:endParaRPr kumimoji="1" lang="zh-CN" altLang="en-US" sz="3600" b="1" dirty="0">
              <a:solidFill>
                <a:srgbClr val="C0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5550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5973287-44CA-4239-83A2-3DBC4A5AF551}"/>
              </a:ext>
            </a:extLst>
          </p:cNvPr>
          <p:cNvSpPr txBox="1"/>
          <p:nvPr/>
        </p:nvSpPr>
        <p:spPr>
          <a:xfrm>
            <a:off x="2237631" y="403114"/>
            <a:ext cx="6101349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 smtClean="0"/>
              <a:t>4. </a:t>
            </a:r>
            <a:r>
              <a:rPr lang="zh-CN" altLang="en-US" sz="3200" b="1" dirty="0" smtClean="0">
                <a:solidFill>
                  <a:srgbClr val="C00000"/>
                </a:solidFill>
              </a:rPr>
              <a:t>供求关系</a:t>
            </a:r>
            <a:r>
              <a:rPr lang="zh-CN" altLang="en-US" sz="3200" b="1" dirty="0" smtClean="0">
                <a:solidFill>
                  <a:schemeClr val="tx1">
                    <a:lumMod val="50000"/>
                  </a:schemeClr>
                </a:solidFill>
                <a:sym typeface="+mn-ea"/>
              </a:rPr>
              <a:t>对</a:t>
            </a:r>
            <a:r>
              <a:rPr lang="zh-CN" altLang="en-US" sz="3200" b="1" dirty="0">
                <a:solidFill>
                  <a:srgbClr val="C00000"/>
                </a:solidFill>
                <a:sym typeface="+mn-ea"/>
              </a:rPr>
              <a:t>价格</a:t>
            </a:r>
            <a:r>
              <a:rPr lang="zh-CN" altLang="en-US" sz="3200" b="1" dirty="0" smtClean="0">
                <a:solidFill>
                  <a:schemeClr val="tx1">
                    <a:lumMod val="50000"/>
                  </a:schemeClr>
                </a:solidFill>
                <a:sym typeface="+mn-ea"/>
              </a:rPr>
              <a:t>有</a:t>
            </a:r>
            <a:r>
              <a:rPr lang="zh-CN" altLang="en-US" sz="3200" b="1" dirty="0">
                <a:solidFill>
                  <a:schemeClr val="tx1">
                    <a:lumMod val="50000"/>
                  </a:schemeClr>
                </a:solidFill>
                <a:sym typeface="+mn-ea"/>
              </a:rPr>
              <a:t>什么影响？</a:t>
            </a:r>
            <a:endParaRPr lang="zh-CN" altLang="en-US" sz="3200" b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56D7B82-3FF7-499D-ACB7-765EBBB6B664}"/>
              </a:ext>
            </a:extLst>
          </p:cNvPr>
          <p:cNvSpPr txBox="1"/>
          <p:nvPr/>
        </p:nvSpPr>
        <p:spPr>
          <a:xfrm>
            <a:off x="1585703" y="481268"/>
            <a:ext cx="624836" cy="421438"/>
          </a:xfrm>
          <a:custGeom>
            <a:avLst/>
            <a:gdLst/>
            <a:ahLst/>
            <a:cxnLst/>
            <a:rect l="l" t="t" r="r" b="b"/>
            <a:pathLst>
              <a:path w="157981" h="73893">
                <a:moveTo>
                  <a:pt x="85725" y="0"/>
                </a:moveTo>
                <a:lnTo>
                  <a:pt x="157981" y="30509"/>
                </a:lnTo>
                <a:lnTo>
                  <a:pt x="157981" y="43011"/>
                </a:lnTo>
                <a:lnTo>
                  <a:pt x="85725" y="73893"/>
                </a:lnTo>
                <a:lnTo>
                  <a:pt x="85725" y="60573"/>
                </a:lnTo>
                <a:lnTo>
                  <a:pt x="142949" y="36834"/>
                </a:lnTo>
                <a:lnTo>
                  <a:pt x="85725" y="13320"/>
                </a:lnTo>
                <a:close/>
                <a:moveTo>
                  <a:pt x="0" y="0"/>
                </a:moveTo>
                <a:lnTo>
                  <a:pt x="72256" y="30509"/>
                </a:lnTo>
                <a:lnTo>
                  <a:pt x="72256" y="43011"/>
                </a:lnTo>
                <a:lnTo>
                  <a:pt x="0" y="73893"/>
                </a:lnTo>
                <a:lnTo>
                  <a:pt x="0" y="60573"/>
                </a:lnTo>
                <a:lnTo>
                  <a:pt x="57224" y="36834"/>
                </a:lnTo>
                <a:lnTo>
                  <a:pt x="0" y="13320"/>
                </a:lnTo>
                <a:close/>
              </a:path>
            </a:pathLst>
          </a:custGeom>
          <a:solidFill>
            <a:srgbClr val="3297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30000"/>
              </a:lnSpc>
            </a:pPr>
            <a:endParaRPr lang="en-US" altLang="zh-CN" sz="1200" dirty="0">
              <a:solidFill>
                <a:schemeClr val="bg1"/>
              </a:solidFill>
              <a:latin typeface="Arial" panose="020B0604020202020204" pitchFamily="34" charset="0"/>
              <a:ea typeface="方正俊黑简体" panose="02000000000000000000" pitchFamily="2" charset="-122"/>
              <a:cs typeface="Angsana New" panose="02020603050405020304" pitchFamily="18" charset="-34"/>
            </a:endParaRPr>
          </a:p>
        </p:txBody>
      </p:sp>
      <p:sp>
        <p:nvSpPr>
          <p:cNvPr id="5" name="左大括号 4"/>
          <p:cNvSpPr/>
          <p:nvPr/>
        </p:nvSpPr>
        <p:spPr>
          <a:xfrm>
            <a:off x="3401066" y="1883783"/>
            <a:ext cx="355807" cy="3796984"/>
          </a:xfrm>
          <a:prstGeom prst="leftBrace">
            <a:avLst/>
          </a:prstGeom>
          <a:noFill/>
          <a:ln w="38100" cap="sq" cmpd="sng">
            <a:solidFill>
              <a:srgbClr val="3297FF"/>
            </a:solidFill>
            <a:round/>
            <a:headEnd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7D47B07B-59C8-43E8-A4DB-6FE0ECDB2DE5}"/>
              </a:ext>
            </a:extLst>
          </p:cNvPr>
          <p:cNvSpPr/>
          <p:nvPr/>
        </p:nvSpPr>
        <p:spPr>
          <a:xfrm>
            <a:off x="1566443" y="2923451"/>
            <a:ext cx="1629751" cy="1629751"/>
          </a:xfrm>
          <a:prstGeom prst="ellipse">
            <a:avLst/>
          </a:prstGeom>
          <a:solidFill>
            <a:srgbClr val="3297FF">
              <a:alpha val="80000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B380BEE1-9049-4AE8-B295-84F66299AD30}"/>
              </a:ext>
            </a:extLst>
          </p:cNvPr>
          <p:cNvSpPr/>
          <p:nvPr/>
        </p:nvSpPr>
        <p:spPr>
          <a:xfrm>
            <a:off x="4133601" y="1335237"/>
            <a:ext cx="2163682" cy="1240865"/>
          </a:xfrm>
          <a:prstGeom prst="ellipse">
            <a:avLst/>
          </a:prstGeom>
          <a:solidFill>
            <a:srgbClr val="D5EBFE"/>
          </a:solidFill>
          <a:ln>
            <a:noFill/>
          </a:ln>
          <a:effectLst>
            <a:outerShdw blurRad="203200" dist="381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818265" y="3182110"/>
            <a:ext cx="1126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smtClean="0">
                <a:solidFill>
                  <a:schemeClr val="bg1"/>
                </a:solidFill>
                <a:latin typeface="+mn-ea"/>
              </a:rPr>
              <a:t>供求关系</a:t>
            </a:r>
            <a:endParaRPr kumimoji="1" lang="zh-CN" altLang="en-US" sz="36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276934" y="1632504"/>
            <a:ext cx="2020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 smtClean="0">
                <a:solidFill>
                  <a:srgbClr val="283146"/>
                </a:solidFill>
                <a:latin typeface="+mn-ea"/>
              </a:rPr>
              <a:t>供</a:t>
            </a:r>
            <a:r>
              <a:rPr kumimoji="1" lang="zh-CN" altLang="en-US" sz="3600" b="1" dirty="0" smtClean="0">
                <a:solidFill>
                  <a:srgbClr val="008D2A"/>
                </a:solidFill>
                <a:latin typeface="+mn-ea"/>
              </a:rPr>
              <a:t>大于</a:t>
            </a:r>
            <a:r>
              <a:rPr kumimoji="1" lang="zh-CN" altLang="en-US" sz="3600" b="1" dirty="0" smtClean="0">
                <a:solidFill>
                  <a:srgbClr val="283146"/>
                </a:solidFill>
                <a:latin typeface="+mn-ea"/>
              </a:rPr>
              <a:t>求</a:t>
            </a:r>
            <a:endParaRPr kumimoji="1" lang="zh-CN" altLang="en-US" sz="3600" b="1" dirty="0">
              <a:solidFill>
                <a:srgbClr val="283146"/>
              </a:solidFill>
              <a:latin typeface="+mn-ea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B380BEE1-9049-4AE8-B295-84F66299AD30}"/>
              </a:ext>
            </a:extLst>
          </p:cNvPr>
          <p:cNvSpPr/>
          <p:nvPr/>
        </p:nvSpPr>
        <p:spPr>
          <a:xfrm>
            <a:off x="7771073" y="1335237"/>
            <a:ext cx="2163682" cy="1240865"/>
          </a:xfrm>
          <a:prstGeom prst="ellipse">
            <a:avLst/>
          </a:prstGeom>
          <a:solidFill>
            <a:srgbClr val="D5EBFE"/>
          </a:solidFill>
          <a:ln>
            <a:noFill/>
          </a:ln>
          <a:effectLst>
            <a:outerShdw blurRad="203200" dist="381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7914406" y="1632504"/>
            <a:ext cx="2020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 smtClean="0">
                <a:solidFill>
                  <a:srgbClr val="283146"/>
                </a:solidFill>
                <a:latin typeface="+mn-ea"/>
              </a:rPr>
              <a:t>价格</a:t>
            </a:r>
            <a:r>
              <a:rPr kumimoji="1" lang="zh-CN" altLang="en-US" sz="3600" b="1" dirty="0" smtClean="0">
                <a:solidFill>
                  <a:srgbClr val="008D2A"/>
                </a:solidFill>
                <a:latin typeface="+mn-ea"/>
              </a:rPr>
              <a:t>下降</a:t>
            </a:r>
            <a:endParaRPr kumimoji="1" lang="zh-CN" altLang="en-US" sz="3600" b="1" dirty="0">
              <a:solidFill>
                <a:srgbClr val="008D2A"/>
              </a:solidFill>
              <a:latin typeface="+mn-ea"/>
            </a:endParaRPr>
          </a:p>
        </p:txBody>
      </p:sp>
      <p:sp>
        <p:nvSpPr>
          <p:cNvPr id="23" name="右箭头 22"/>
          <p:cNvSpPr/>
          <p:nvPr/>
        </p:nvSpPr>
        <p:spPr>
          <a:xfrm>
            <a:off x="6674011" y="1762867"/>
            <a:ext cx="862853" cy="427395"/>
          </a:xfrm>
          <a:prstGeom prst="rightArrow">
            <a:avLst/>
          </a:prstGeom>
          <a:solidFill>
            <a:srgbClr val="2831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B380BEE1-9049-4AE8-B295-84F66299AD30}"/>
              </a:ext>
            </a:extLst>
          </p:cNvPr>
          <p:cNvSpPr/>
          <p:nvPr/>
        </p:nvSpPr>
        <p:spPr>
          <a:xfrm>
            <a:off x="4133601" y="5060334"/>
            <a:ext cx="2163682" cy="1240865"/>
          </a:xfrm>
          <a:prstGeom prst="ellipse">
            <a:avLst/>
          </a:prstGeom>
          <a:solidFill>
            <a:srgbClr val="00B0F0">
              <a:alpha val="74000"/>
            </a:srgbClr>
          </a:solidFill>
          <a:ln>
            <a:noFill/>
          </a:ln>
          <a:effectLst>
            <a:outerShdw blurRad="203200" dist="381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4276934" y="5357601"/>
            <a:ext cx="2020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 smtClean="0">
                <a:solidFill>
                  <a:srgbClr val="283146"/>
                </a:solidFill>
                <a:latin typeface="+mn-ea"/>
              </a:rPr>
              <a:t>供</a:t>
            </a:r>
            <a:r>
              <a:rPr kumimoji="1" lang="zh-CN" altLang="en-US" sz="3600" b="1" dirty="0" smtClean="0">
                <a:solidFill>
                  <a:srgbClr val="C00000"/>
                </a:solidFill>
                <a:latin typeface="+mn-ea"/>
              </a:rPr>
              <a:t>小于</a:t>
            </a:r>
            <a:r>
              <a:rPr kumimoji="1" lang="zh-CN" altLang="en-US" sz="3600" b="1" dirty="0" smtClean="0">
                <a:solidFill>
                  <a:srgbClr val="283146"/>
                </a:solidFill>
                <a:latin typeface="+mn-ea"/>
              </a:rPr>
              <a:t>求</a:t>
            </a:r>
            <a:endParaRPr kumimoji="1" lang="zh-CN" altLang="en-US" sz="3600" b="1" dirty="0">
              <a:solidFill>
                <a:srgbClr val="283146"/>
              </a:solidFill>
              <a:latin typeface="+mn-ea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B380BEE1-9049-4AE8-B295-84F66299AD30}"/>
              </a:ext>
            </a:extLst>
          </p:cNvPr>
          <p:cNvSpPr/>
          <p:nvPr/>
        </p:nvSpPr>
        <p:spPr>
          <a:xfrm>
            <a:off x="7771073" y="5060334"/>
            <a:ext cx="2163682" cy="1240865"/>
          </a:xfrm>
          <a:prstGeom prst="ellipse">
            <a:avLst/>
          </a:prstGeom>
          <a:solidFill>
            <a:srgbClr val="00B0F0">
              <a:alpha val="74000"/>
            </a:srgbClr>
          </a:solidFill>
          <a:ln>
            <a:noFill/>
          </a:ln>
          <a:effectLst>
            <a:outerShdw blurRad="203200" dist="381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7914406" y="5357601"/>
            <a:ext cx="2020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 smtClean="0">
                <a:solidFill>
                  <a:srgbClr val="283146"/>
                </a:solidFill>
                <a:latin typeface="+mn-ea"/>
              </a:rPr>
              <a:t>价格</a:t>
            </a:r>
            <a:r>
              <a:rPr kumimoji="1" lang="zh-CN" altLang="en-US" sz="3600" b="1" dirty="0" smtClean="0">
                <a:solidFill>
                  <a:srgbClr val="C00000"/>
                </a:solidFill>
                <a:latin typeface="+mn-ea"/>
              </a:rPr>
              <a:t>上升</a:t>
            </a:r>
            <a:endParaRPr kumimoji="1" lang="zh-CN" altLang="en-US" sz="3600" b="1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28" name="右箭头 27"/>
          <p:cNvSpPr/>
          <p:nvPr/>
        </p:nvSpPr>
        <p:spPr>
          <a:xfrm>
            <a:off x="6674011" y="5487964"/>
            <a:ext cx="862853" cy="427395"/>
          </a:xfrm>
          <a:prstGeom prst="rightArrow">
            <a:avLst/>
          </a:prstGeom>
          <a:solidFill>
            <a:srgbClr val="2831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1307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16017308-BA5F-464A-9AF7-7207FADA6CCA}"/>
              </a:ext>
            </a:extLst>
          </p:cNvPr>
          <p:cNvSpPr/>
          <p:nvPr/>
        </p:nvSpPr>
        <p:spPr>
          <a:xfrm rot="9494902">
            <a:off x="3563553" y="1457640"/>
            <a:ext cx="4994693" cy="4703290"/>
          </a:xfrm>
          <a:custGeom>
            <a:avLst/>
            <a:gdLst>
              <a:gd name="connsiteX0" fmla="*/ 24951 w 2297694"/>
              <a:gd name="connsiteY0" fmla="*/ 1930402 h 2163641"/>
              <a:gd name="connsiteX1" fmla="*/ 1142551 w 2297694"/>
              <a:gd name="connsiteY1" fmla="*/ 2 h 2163641"/>
              <a:gd name="connsiteX2" fmla="*/ 2274665 w 2297694"/>
              <a:gd name="connsiteY2" fmla="*/ 1915888 h 2163641"/>
              <a:gd name="connsiteX3" fmla="*/ 24951 w 2297694"/>
              <a:gd name="connsiteY3" fmla="*/ 1930402 h 216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694" h="2163641">
                <a:moveTo>
                  <a:pt x="24951" y="1930402"/>
                </a:moveTo>
                <a:cubicBezTo>
                  <a:pt x="-163735" y="1611088"/>
                  <a:pt x="767599" y="2421"/>
                  <a:pt x="1142551" y="2"/>
                </a:cubicBezTo>
                <a:cubicBezTo>
                  <a:pt x="1517503" y="-2417"/>
                  <a:pt x="2456094" y="1594155"/>
                  <a:pt x="2274665" y="1915888"/>
                </a:cubicBezTo>
                <a:cubicBezTo>
                  <a:pt x="2093236" y="2237621"/>
                  <a:pt x="213637" y="2249716"/>
                  <a:pt x="24951" y="1930402"/>
                </a:cubicBezTo>
                <a:close/>
              </a:path>
            </a:pathLst>
          </a:custGeom>
          <a:noFill/>
          <a:ln w="38100">
            <a:solidFill>
              <a:srgbClr val="3297FF">
                <a:alpha val="25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8C51A2C-E423-44F4-AEA0-80E8793E0783}"/>
              </a:ext>
            </a:extLst>
          </p:cNvPr>
          <p:cNvSpPr/>
          <p:nvPr/>
        </p:nvSpPr>
        <p:spPr>
          <a:xfrm rot="8876044">
            <a:off x="3719183" y="1064854"/>
            <a:ext cx="2361313" cy="2223548"/>
          </a:xfrm>
          <a:custGeom>
            <a:avLst/>
            <a:gdLst>
              <a:gd name="connsiteX0" fmla="*/ 24951 w 2297694"/>
              <a:gd name="connsiteY0" fmla="*/ 1930402 h 2163641"/>
              <a:gd name="connsiteX1" fmla="*/ 1142551 w 2297694"/>
              <a:gd name="connsiteY1" fmla="*/ 2 h 2163641"/>
              <a:gd name="connsiteX2" fmla="*/ 2274665 w 2297694"/>
              <a:gd name="connsiteY2" fmla="*/ 1915888 h 2163641"/>
              <a:gd name="connsiteX3" fmla="*/ 24951 w 2297694"/>
              <a:gd name="connsiteY3" fmla="*/ 1930402 h 216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694" h="2163641">
                <a:moveTo>
                  <a:pt x="24951" y="1930402"/>
                </a:moveTo>
                <a:cubicBezTo>
                  <a:pt x="-163735" y="1611088"/>
                  <a:pt x="767599" y="2421"/>
                  <a:pt x="1142551" y="2"/>
                </a:cubicBezTo>
                <a:cubicBezTo>
                  <a:pt x="1517503" y="-2417"/>
                  <a:pt x="2456094" y="1594155"/>
                  <a:pt x="2274665" y="1915888"/>
                </a:cubicBezTo>
                <a:cubicBezTo>
                  <a:pt x="2093236" y="2237621"/>
                  <a:pt x="213637" y="2249716"/>
                  <a:pt x="24951" y="1930402"/>
                </a:cubicBezTo>
                <a:close/>
              </a:path>
            </a:pathLst>
          </a:custGeom>
          <a:solidFill>
            <a:srgbClr val="3297FF"/>
          </a:solidFill>
          <a:ln w="12700">
            <a:solidFill>
              <a:srgbClr val="3297FF">
                <a:alpha val="20000"/>
              </a:srgbClr>
            </a:solidFill>
          </a:ln>
          <a:effectLst>
            <a:outerShdw blurRad="203200" sx="102000" sy="102000" algn="ctr" rotWithShape="0">
              <a:srgbClr val="283146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4071DE65-1464-42F5-ABD5-231D8F7A94F9}"/>
              </a:ext>
            </a:extLst>
          </p:cNvPr>
          <p:cNvSpPr/>
          <p:nvPr/>
        </p:nvSpPr>
        <p:spPr>
          <a:xfrm rot="9494902">
            <a:off x="4044413" y="1413086"/>
            <a:ext cx="4892390" cy="4606956"/>
          </a:xfrm>
          <a:custGeom>
            <a:avLst/>
            <a:gdLst>
              <a:gd name="connsiteX0" fmla="*/ 24951 w 2297694"/>
              <a:gd name="connsiteY0" fmla="*/ 1930402 h 2163641"/>
              <a:gd name="connsiteX1" fmla="*/ 1142551 w 2297694"/>
              <a:gd name="connsiteY1" fmla="*/ 2 h 2163641"/>
              <a:gd name="connsiteX2" fmla="*/ 2274665 w 2297694"/>
              <a:gd name="connsiteY2" fmla="*/ 1915888 h 2163641"/>
              <a:gd name="connsiteX3" fmla="*/ 24951 w 2297694"/>
              <a:gd name="connsiteY3" fmla="*/ 1930402 h 216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694" h="2163641">
                <a:moveTo>
                  <a:pt x="24951" y="1930402"/>
                </a:moveTo>
                <a:cubicBezTo>
                  <a:pt x="-163735" y="1611088"/>
                  <a:pt x="767599" y="2421"/>
                  <a:pt x="1142551" y="2"/>
                </a:cubicBezTo>
                <a:cubicBezTo>
                  <a:pt x="1517503" y="-2417"/>
                  <a:pt x="2456094" y="1594155"/>
                  <a:pt x="2274665" y="1915888"/>
                </a:cubicBezTo>
                <a:cubicBezTo>
                  <a:pt x="2093236" y="2237621"/>
                  <a:pt x="213637" y="2249716"/>
                  <a:pt x="24951" y="193040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12700">
            <a:solidFill>
              <a:srgbClr val="3297FF">
                <a:alpha val="20000"/>
              </a:srgbClr>
            </a:solidFill>
          </a:ln>
          <a:effectLst>
            <a:outerShdw blurRad="203200" sx="102000" sy="102000" algn="ctr" rotWithShape="0">
              <a:srgbClr val="283146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2BE23B3-5768-4B9B-8153-F9B92A44058F}"/>
              </a:ext>
            </a:extLst>
          </p:cNvPr>
          <p:cNvSpPr txBox="1"/>
          <p:nvPr/>
        </p:nvSpPr>
        <p:spPr>
          <a:xfrm>
            <a:off x="4939431" y="2845975"/>
            <a:ext cx="2595582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8800" b="1" spc="600" dirty="0" smtClean="0">
                <a:latin typeface="+mn-ea"/>
              </a:rPr>
              <a:t>谢谢</a:t>
            </a:r>
            <a:endParaRPr lang="zh-CN" altLang="en-US" sz="8800" b="1" spc="600" dirty="0">
              <a:latin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737EC6E-B678-461D-BD0F-391F1D937DE3}"/>
              </a:ext>
            </a:extLst>
          </p:cNvPr>
          <p:cNvSpPr txBox="1"/>
          <p:nvPr/>
        </p:nvSpPr>
        <p:spPr>
          <a:xfrm>
            <a:off x="4939431" y="1814924"/>
            <a:ext cx="3416320" cy="175432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spc="600" dirty="0" smtClean="0">
                <a:solidFill>
                  <a:srgbClr val="3297FF"/>
                </a:solidFill>
                <a:latin typeface="Microsoft YaHei" charset="-122"/>
                <a:ea typeface="Microsoft YaHei" charset="-122"/>
                <a:cs typeface="Microsoft YaHei" charset="-122"/>
              </a:rPr>
              <a:t>《</a:t>
            </a:r>
            <a:r>
              <a:rPr lang="zh-CN" altLang="en-US" sz="3600" b="1" spc="600" dirty="0">
                <a:solidFill>
                  <a:srgbClr val="3297FF"/>
                </a:solidFill>
                <a:latin typeface="Microsoft YaHei" charset="-122"/>
                <a:ea typeface="Microsoft YaHei" charset="-122"/>
                <a:cs typeface="Microsoft YaHei" charset="-122"/>
              </a:rPr>
              <a:t>经贸汉语</a:t>
            </a:r>
            <a:r>
              <a:rPr lang="en-US" altLang="zh-CN" sz="3600" b="1" spc="600" dirty="0" smtClean="0">
                <a:solidFill>
                  <a:srgbClr val="3297FF"/>
                </a:solidFill>
                <a:latin typeface="Microsoft YaHei" charset="-122"/>
                <a:ea typeface="Microsoft YaHei" charset="-122"/>
                <a:cs typeface="Microsoft YaHei" charset="-122"/>
              </a:rPr>
              <a:t>》</a:t>
            </a:r>
          </a:p>
          <a:p>
            <a:pPr algn="ctr">
              <a:lnSpc>
                <a:spcPct val="150000"/>
              </a:lnSpc>
            </a:pPr>
            <a:endParaRPr lang="zh-CN" altLang="en-US" sz="3600" b="1" spc="600" dirty="0">
              <a:solidFill>
                <a:srgbClr val="3297FF"/>
              </a:solidFill>
              <a:latin typeface="Century Gothic" panose="020B0502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EE519B9-E64F-4DD1-B298-926A68B3E6F0}"/>
              </a:ext>
            </a:extLst>
          </p:cNvPr>
          <p:cNvSpPr txBox="1"/>
          <p:nvPr/>
        </p:nvSpPr>
        <p:spPr>
          <a:xfrm>
            <a:off x="2748863" y="5704704"/>
            <a:ext cx="624836" cy="421438"/>
          </a:xfrm>
          <a:custGeom>
            <a:avLst/>
            <a:gdLst/>
            <a:ahLst/>
            <a:cxnLst/>
            <a:rect l="l" t="t" r="r" b="b"/>
            <a:pathLst>
              <a:path w="157981" h="73893">
                <a:moveTo>
                  <a:pt x="85725" y="0"/>
                </a:moveTo>
                <a:lnTo>
                  <a:pt x="157981" y="30509"/>
                </a:lnTo>
                <a:lnTo>
                  <a:pt x="157981" y="43011"/>
                </a:lnTo>
                <a:lnTo>
                  <a:pt x="85725" y="73893"/>
                </a:lnTo>
                <a:lnTo>
                  <a:pt x="85725" y="60573"/>
                </a:lnTo>
                <a:lnTo>
                  <a:pt x="142949" y="36834"/>
                </a:lnTo>
                <a:lnTo>
                  <a:pt x="85725" y="13320"/>
                </a:lnTo>
                <a:close/>
                <a:moveTo>
                  <a:pt x="0" y="0"/>
                </a:moveTo>
                <a:lnTo>
                  <a:pt x="72256" y="30509"/>
                </a:lnTo>
                <a:lnTo>
                  <a:pt x="72256" y="43011"/>
                </a:lnTo>
                <a:lnTo>
                  <a:pt x="0" y="73893"/>
                </a:lnTo>
                <a:lnTo>
                  <a:pt x="0" y="60573"/>
                </a:lnTo>
                <a:lnTo>
                  <a:pt x="57224" y="36834"/>
                </a:lnTo>
                <a:lnTo>
                  <a:pt x="0" y="13320"/>
                </a:lnTo>
                <a:close/>
              </a:path>
            </a:pathLst>
          </a:custGeom>
          <a:solidFill>
            <a:srgbClr val="3297FF">
              <a:alpha val="25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30000"/>
              </a:lnSpc>
            </a:pPr>
            <a:endParaRPr lang="en-US" altLang="zh-CN" sz="1200" dirty="0">
              <a:solidFill>
                <a:schemeClr val="bg1"/>
              </a:solidFill>
              <a:latin typeface="Arial" panose="020B0604020202020204" pitchFamily="34" charset="0"/>
              <a:ea typeface="方正俊黑简体" panose="02000000000000000000" pitchFamily="2" charset="-122"/>
              <a:cs typeface="Angsana New" panose="02020603050405020304" pitchFamily="18" charset="-34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3E5D29C-E5E1-4CA0-B2B0-104F490D35C0}"/>
              </a:ext>
            </a:extLst>
          </p:cNvPr>
          <p:cNvSpPr txBox="1"/>
          <p:nvPr/>
        </p:nvSpPr>
        <p:spPr>
          <a:xfrm>
            <a:off x="10424596" y="3881624"/>
            <a:ext cx="624836" cy="421438"/>
          </a:xfrm>
          <a:custGeom>
            <a:avLst/>
            <a:gdLst/>
            <a:ahLst/>
            <a:cxnLst/>
            <a:rect l="l" t="t" r="r" b="b"/>
            <a:pathLst>
              <a:path w="157981" h="73893">
                <a:moveTo>
                  <a:pt x="85725" y="0"/>
                </a:moveTo>
                <a:lnTo>
                  <a:pt x="157981" y="30509"/>
                </a:lnTo>
                <a:lnTo>
                  <a:pt x="157981" y="43011"/>
                </a:lnTo>
                <a:lnTo>
                  <a:pt x="85725" y="73893"/>
                </a:lnTo>
                <a:lnTo>
                  <a:pt x="85725" y="60573"/>
                </a:lnTo>
                <a:lnTo>
                  <a:pt x="142949" y="36834"/>
                </a:lnTo>
                <a:lnTo>
                  <a:pt x="85725" y="13320"/>
                </a:lnTo>
                <a:close/>
                <a:moveTo>
                  <a:pt x="0" y="0"/>
                </a:moveTo>
                <a:lnTo>
                  <a:pt x="72256" y="30509"/>
                </a:lnTo>
                <a:lnTo>
                  <a:pt x="72256" y="43011"/>
                </a:lnTo>
                <a:lnTo>
                  <a:pt x="0" y="73893"/>
                </a:lnTo>
                <a:lnTo>
                  <a:pt x="0" y="60573"/>
                </a:lnTo>
                <a:lnTo>
                  <a:pt x="57224" y="36834"/>
                </a:lnTo>
                <a:lnTo>
                  <a:pt x="0" y="13320"/>
                </a:lnTo>
                <a:close/>
              </a:path>
            </a:pathLst>
          </a:custGeom>
          <a:solidFill>
            <a:srgbClr val="3297FF">
              <a:alpha val="61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30000"/>
              </a:lnSpc>
            </a:pPr>
            <a:endParaRPr lang="en-US" altLang="zh-CN" sz="1200" dirty="0">
              <a:solidFill>
                <a:schemeClr val="bg1"/>
              </a:solidFill>
              <a:latin typeface="Arial" panose="020B0604020202020204" pitchFamily="34" charset="0"/>
              <a:ea typeface="方正俊黑简体" panose="02000000000000000000" pitchFamily="2" charset="-122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1374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" grpId="0" animBg="1"/>
      <p:bldP spid="5" grpId="0"/>
      <p:bldP spid="9" grpId="0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左大括号 4"/>
          <p:cNvSpPr/>
          <p:nvPr/>
        </p:nvSpPr>
        <p:spPr>
          <a:xfrm>
            <a:off x="3131568" y="1944743"/>
            <a:ext cx="355807" cy="3796984"/>
          </a:xfrm>
          <a:prstGeom prst="leftBrace">
            <a:avLst/>
          </a:prstGeom>
          <a:noFill/>
          <a:ln w="38100" cap="sq" cmpd="sng">
            <a:solidFill>
              <a:srgbClr val="3297FF"/>
            </a:solidFill>
            <a:round/>
            <a:headEnd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" name="组 1"/>
          <p:cNvGrpSpPr/>
          <p:nvPr/>
        </p:nvGrpSpPr>
        <p:grpSpPr>
          <a:xfrm>
            <a:off x="1585703" y="386708"/>
            <a:ext cx="4738870" cy="584775"/>
            <a:chOff x="1585703" y="386708"/>
            <a:chExt cx="4738870" cy="584775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A5973287-44CA-4239-83A2-3DBC4A5AF551}"/>
                </a:ext>
              </a:extLst>
            </p:cNvPr>
            <p:cNvSpPr txBox="1"/>
            <p:nvPr/>
          </p:nvSpPr>
          <p:spPr>
            <a:xfrm>
              <a:off x="2275066" y="386708"/>
              <a:ext cx="40495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200" b="1" dirty="0"/>
                <a:t>1. </a:t>
              </a:r>
              <a:r>
                <a:rPr lang="zh-CN" altLang="en-US" sz="3200" b="1" dirty="0"/>
                <a:t>什么是供求关系？</a:t>
              </a: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256D7B82-3FF7-499D-ACB7-765EBBB6B664}"/>
                </a:ext>
              </a:extLst>
            </p:cNvPr>
            <p:cNvSpPr txBox="1"/>
            <p:nvPr/>
          </p:nvSpPr>
          <p:spPr>
            <a:xfrm>
              <a:off x="1585703" y="481268"/>
              <a:ext cx="624836" cy="421438"/>
            </a:xfrm>
            <a:custGeom>
              <a:avLst/>
              <a:gdLst/>
              <a:ahLst/>
              <a:cxnLst/>
              <a:rect l="l" t="t" r="r" b="b"/>
              <a:pathLst>
                <a:path w="157981" h="73893">
                  <a:moveTo>
                    <a:pt x="85725" y="0"/>
                  </a:moveTo>
                  <a:lnTo>
                    <a:pt x="157981" y="30509"/>
                  </a:lnTo>
                  <a:lnTo>
                    <a:pt x="157981" y="43011"/>
                  </a:lnTo>
                  <a:lnTo>
                    <a:pt x="85725" y="73893"/>
                  </a:lnTo>
                  <a:lnTo>
                    <a:pt x="85725" y="60573"/>
                  </a:lnTo>
                  <a:lnTo>
                    <a:pt x="142949" y="36834"/>
                  </a:lnTo>
                  <a:lnTo>
                    <a:pt x="85725" y="13320"/>
                  </a:lnTo>
                  <a:close/>
                  <a:moveTo>
                    <a:pt x="0" y="0"/>
                  </a:moveTo>
                  <a:lnTo>
                    <a:pt x="72256" y="30509"/>
                  </a:lnTo>
                  <a:lnTo>
                    <a:pt x="72256" y="43011"/>
                  </a:lnTo>
                  <a:lnTo>
                    <a:pt x="0" y="73893"/>
                  </a:lnTo>
                  <a:lnTo>
                    <a:pt x="0" y="60573"/>
                  </a:lnTo>
                  <a:lnTo>
                    <a:pt x="57224" y="36834"/>
                  </a:lnTo>
                  <a:lnTo>
                    <a:pt x="0" y="13320"/>
                  </a:lnTo>
                  <a:close/>
                </a:path>
              </a:pathLst>
            </a:custGeom>
            <a:solidFill>
              <a:srgbClr val="3297FF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30000"/>
                </a:lnSpc>
              </a:pPr>
              <a:endPara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方正俊黑简体" panose="02000000000000000000" pitchFamily="2" charset="-122"/>
                <a:cs typeface="Angsana New" panose="02020603050405020304" pitchFamily="18" charset="-34"/>
              </a:endParaRPr>
            </a:p>
          </p:txBody>
        </p:sp>
      </p:grpSp>
      <p:sp>
        <p:nvSpPr>
          <p:cNvPr id="29" name="左大括号 28"/>
          <p:cNvSpPr/>
          <p:nvPr/>
        </p:nvSpPr>
        <p:spPr>
          <a:xfrm rot="-10800000">
            <a:off x="8892200" y="1900794"/>
            <a:ext cx="355807" cy="3796984"/>
          </a:xfrm>
          <a:prstGeom prst="leftBrace">
            <a:avLst/>
          </a:prstGeom>
          <a:noFill/>
          <a:ln w="38100" cap="sq" cmpd="sng">
            <a:solidFill>
              <a:srgbClr val="3297FF"/>
            </a:solidFill>
            <a:round/>
            <a:headEnd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" name="组 2"/>
          <p:cNvGrpSpPr/>
          <p:nvPr/>
        </p:nvGrpSpPr>
        <p:grpSpPr>
          <a:xfrm>
            <a:off x="1296945" y="2984411"/>
            <a:ext cx="1629751" cy="1629751"/>
            <a:chOff x="1296945" y="2984411"/>
            <a:chExt cx="1629751" cy="1629751"/>
          </a:xfrm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7D47B07B-59C8-43E8-A4DB-6FE0ECDB2DE5}"/>
                </a:ext>
              </a:extLst>
            </p:cNvPr>
            <p:cNvSpPr/>
            <p:nvPr/>
          </p:nvSpPr>
          <p:spPr>
            <a:xfrm>
              <a:off x="1296945" y="2984411"/>
              <a:ext cx="1629751" cy="1629751"/>
            </a:xfrm>
            <a:prstGeom prst="ellipse">
              <a:avLst/>
            </a:prstGeom>
            <a:solidFill>
              <a:srgbClr val="3297FF">
                <a:alpha val="80000"/>
              </a:srgb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548767" y="3476120"/>
              <a:ext cx="11261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3600" b="1" dirty="0" smtClean="0">
                  <a:solidFill>
                    <a:schemeClr val="bg1"/>
                  </a:solidFill>
                  <a:latin typeface="+mn-ea"/>
                </a:rPr>
                <a:t>贸易</a:t>
              </a:r>
              <a:endParaRPr kumimoji="1" lang="zh-CN" altLang="en-US" sz="36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4" name="组 3"/>
          <p:cNvGrpSpPr/>
          <p:nvPr/>
        </p:nvGrpSpPr>
        <p:grpSpPr>
          <a:xfrm>
            <a:off x="3864103" y="1356261"/>
            <a:ext cx="1412773" cy="1412773"/>
            <a:chOff x="3864103" y="1356261"/>
            <a:chExt cx="1412773" cy="1412773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B380BEE1-9049-4AE8-B295-84F66299AD30}"/>
                </a:ext>
              </a:extLst>
            </p:cNvPr>
            <p:cNvSpPr/>
            <p:nvPr/>
          </p:nvSpPr>
          <p:spPr>
            <a:xfrm>
              <a:off x="3864103" y="1356261"/>
              <a:ext cx="1412773" cy="1412773"/>
            </a:xfrm>
            <a:prstGeom prst="ellipse">
              <a:avLst/>
            </a:prstGeom>
            <a:solidFill>
              <a:srgbClr val="D5EBFE"/>
            </a:solidFill>
            <a:ln>
              <a:noFill/>
            </a:ln>
            <a:effectLst>
              <a:outerShdw blurRad="203200" dist="38100" algn="l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4041632" y="1739481"/>
              <a:ext cx="11261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3600" b="1" dirty="0" smtClean="0">
                  <a:solidFill>
                    <a:srgbClr val="283146"/>
                  </a:solidFill>
                  <a:latin typeface="+mn-ea"/>
                </a:rPr>
                <a:t>卖方</a:t>
              </a:r>
              <a:endParaRPr kumimoji="1" lang="zh-CN" altLang="en-US" sz="3600" b="1" dirty="0">
                <a:solidFill>
                  <a:srgbClr val="283146"/>
                </a:solidFill>
                <a:latin typeface="+mn-ea"/>
              </a:endParaRPr>
            </a:p>
          </p:txBody>
        </p:sp>
      </p:grpSp>
      <p:grpSp>
        <p:nvGrpSpPr>
          <p:cNvPr id="8" name="组 7"/>
          <p:cNvGrpSpPr/>
          <p:nvPr/>
        </p:nvGrpSpPr>
        <p:grpSpPr>
          <a:xfrm>
            <a:off x="5511838" y="1584929"/>
            <a:ext cx="1126105" cy="981534"/>
            <a:chOff x="5511838" y="1584929"/>
            <a:chExt cx="1126105" cy="981534"/>
          </a:xfrm>
        </p:grpSpPr>
        <p:sp>
          <p:nvSpPr>
            <p:cNvPr id="39" name="泪滴形 38">
              <a:extLst>
                <a:ext uri="{FF2B5EF4-FFF2-40B4-BE49-F238E27FC236}">
                  <a16:creationId xmlns:a16="http://schemas.microsoft.com/office/drawing/2014/main" id="{EB73234C-7B34-44C2-8E37-64974AD6B791}"/>
                </a:ext>
              </a:extLst>
            </p:cNvPr>
            <p:cNvSpPr/>
            <p:nvPr/>
          </p:nvSpPr>
          <p:spPr>
            <a:xfrm rot="2544258">
              <a:off x="5562975" y="1584929"/>
              <a:ext cx="981534" cy="981534"/>
            </a:xfrm>
            <a:prstGeom prst="teardrop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5511838" y="1831813"/>
              <a:ext cx="11261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b="1" dirty="0" smtClean="0">
                  <a:solidFill>
                    <a:schemeClr val="bg1"/>
                  </a:solidFill>
                  <a:latin typeface="+mn-ea"/>
                </a:rPr>
                <a:t>出售量</a:t>
              </a:r>
              <a:endParaRPr kumimoji="1" lang="zh-CN" altLang="en-US" sz="24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1" name="组 10"/>
          <p:cNvGrpSpPr/>
          <p:nvPr/>
        </p:nvGrpSpPr>
        <p:grpSpPr>
          <a:xfrm>
            <a:off x="6997904" y="1387802"/>
            <a:ext cx="1412773" cy="1412773"/>
            <a:chOff x="6997904" y="1387802"/>
            <a:chExt cx="1412773" cy="1412773"/>
          </a:xfrm>
        </p:grpSpPr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B380BEE1-9049-4AE8-B295-84F66299AD30}"/>
                </a:ext>
              </a:extLst>
            </p:cNvPr>
            <p:cNvSpPr/>
            <p:nvPr/>
          </p:nvSpPr>
          <p:spPr>
            <a:xfrm>
              <a:off x="6997904" y="1387802"/>
              <a:ext cx="1412773" cy="1412773"/>
            </a:xfrm>
            <a:prstGeom prst="ellipse">
              <a:avLst/>
            </a:prstGeom>
            <a:solidFill>
              <a:srgbClr val="D5EBFE"/>
            </a:solidFill>
            <a:ln>
              <a:noFill/>
            </a:ln>
            <a:effectLst>
              <a:outerShdw blurRad="203200" dist="38100" algn="l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7133077" y="1739479"/>
              <a:ext cx="11261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3600" b="1" dirty="0" smtClean="0">
                  <a:solidFill>
                    <a:srgbClr val="283146"/>
                  </a:solidFill>
                  <a:latin typeface="+mn-ea"/>
                </a:rPr>
                <a:t>供给</a:t>
              </a:r>
              <a:endParaRPr kumimoji="1" lang="zh-CN" altLang="en-US" sz="3600" b="1" dirty="0">
                <a:solidFill>
                  <a:srgbClr val="283146"/>
                </a:solidFill>
                <a:latin typeface="+mn-ea"/>
              </a:endParaRPr>
            </a:p>
          </p:txBody>
        </p:sp>
      </p:grpSp>
      <p:grpSp>
        <p:nvGrpSpPr>
          <p:cNvPr id="13" name="组 12"/>
          <p:cNvGrpSpPr/>
          <p:nvPr/>
        </p:nvGrpSpPr>
        <p:grpSpPr>
          <a:xfrm>
            <a:off x="9661102" y="3060439"/>
            <a:ext cx="1474252" cy="1565592"/>
            <a:chOff x="9683542" y="3060439"/>
            <a:chExt cx="1474252" cy="1565592"/>
          </a:xfrm>
        </p:grpSpPr>
        <p:sp>
          <p:nvSpPr>
            <p:cNvPr id="37" name="任意多边形: 形状 35">
              <a:extLst>
                <a:ext uri="{FF2B5EF4-FFF2-40B4-BE49-F238E27FC236}">
                  <a16:creationId xmlns:a16="http://schemas.microsoft.com/office/drawing/2014/main" id="{B2BE40EB-6AA7-46A7-944D-48C20F75E540}"/>
                </a:ext>
              </a:extLst>
            </p:cNvPr>
            <p:cNvSpPr/>
            <p:nvPr/>
          </p:nvSpPr>
          <p:spPr>
            <a:xfrm rot="7183624">
              <a:off x="9637872" y="3106109"/>
              <a:ext cx="1565592" cy="1474252"/>
            </a:xfrm>
            <a:custGeom>
              <a:avLst/>
              <a:gdLst>
                <a:gd name="connsiteX0" fmla="*/ 24951 w 2297694"/>
                <a:gd name="connsiteY0" fmla="*/ 1930402 h 2163641"/>
                <a:gd name="connsiteX1" fmla="*/ 1142551 w 2297694"/>
                <a:gd name="connsiteY1" fmla="*/ 2 h 2163641"/>
                <a:gd name="connsiteX2" fmla="*/ 2274665 w 2297694"/>
                <a:gd name="connsiteY2" fmla="*/ 1915888 h 2163641"/>
                <a:gd name="connsiteX3" fmla="*/ 24951 w 2297694"/>
                <a:gd name="connsiteY3" fmla="*/ 1930402 h 2163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7694" h="2163641">
                  <a:moveTo>
                    <a:pt x="24951" y="1930402"/>
                  </a:moveTo>
                  <a:cubicBezTo>
                    <a:pt x="-163735" y="1611088"/>
                    <a:pt x="767599" y="2421"/>
                    <a:pt x="1142551" y="2"/>
                  </a:cubicBezTo>
                  <a:cubicBezTo>
                    <a:pt x="1517503" y="-2417"/>
                    <a:pt x="2456094" y="1594155"/>
                    <a:pt x="2274665" y="1915888"/>
                  </a:cubicBezTo>
                  <a:cubicBezTo>
                    <a:pt x="2093236" y="2237621"/>
                    <a:pt x="213637" y="2249716"/>
                    <a:pt x="24951" y="1930402"/>
                  </a:cubicBezTo>
                  <a:close/>
                </a:path>
              </a:pathLst>
            </a:custGeom>
            <a:solidFill>
              <a:srgbClr val="3297FF">
                <a:alpha val="87000"/>
              </a:srgbClr>
            </a:solidFill>
            <a:ln w="12700">
              <a:solidFill>
                <a:srgbClr val="3297FF">
                  <a:alpha val="20000"/>
                </a:srgbClr>
              </a:solidFill>
            </a:ln>
            <a:effectLst>
              <a:outerShdw blurRad="203200" sx="102000" sy="102000" algn="ctr" rotWithShape="0">
                <a:srgbClr val="283146">
                  <a:alpha val="1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9773774" y="3199120"/>
              <a:ext cx="112610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3200" b="1" dirty="0" smtClean="0">
                  <a:solidFill>
                    <a:schemeClr val="bg1"/>
                  </a:solidFill>
                  <a:latin typeface="+mn-ea"/>
                </a:rPr>
                <a:t>供求关系</a:t>
              </a:r>
              <a:endParaRPr kumimoji="1" lang="zh-CN" altLang="en-US" sz="32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6" name="组 5"/>
          <p:cNvGrpSpPr/>
          <p:nvPr/>
        </p:nvGrpSpPr>
        <p:grpSpPr>
          <a:xfrm>
            <a:off x="3845340" y="4856990"/>
            <a:ext cx="1412773" cy="1412773"/>
            <a:chOff x="3845340" y="4856990"/>
            <a:chExt cx="1412773" cy="1412773"/>
          </a:xfrm>
        </p:grpSpPr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B380BEE1-9049-4AE8-B295-84F66299AD30}"/>
                </a:ext>
              </a:extLst>
            </p:cNvPr>
            <p:cNvSpPr/>
            <p:nvPr/>
          </p:nvSpPr>
          <p:spPr>
            <a:xfrm>
              <a:off x="3845340" y="4856990"/>
              <a:ext cx="1412773" cy="1412773"/>
            </a:xfrm>
            <a:prstGeom prst="ellipse">
              <a:avLst/>
            </a:prstGeom>
            <a:solidFill>
              <a:srgbClr val="00B0F0">
                <a:alpha val="74000"/>
              </a:srgbClr>
            </a:solidFill>
            <a:ln>
              <a:noFill/>
            </a:ln>
            <a:effectLst>
              <a:outerShdw blurRad="203200" dist="38100" algn="l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rgbClr val="FA920D"/>
                </a:solidFill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4022869" y="5240210"/>
              <a:ext cx="11261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3600" b="1" dirty="0" smtClean="0">
                  <a:solidFill>
                    <a:srgbClr val="283146"/>
                  </a:solidFill>
                  <a:latin typeface="+mn-ea"/>
                </a:rPr>
                <a:t>买方</a:t>
              </a:r>
              <a:endParaRPr kumimoji="1" lang="zh-CN" altLang="en-US" sz="3600" b="1" dirty="0">
                <a:solidFill>
                  <a:srgbClr val="283146"/>
                </a:solidFill>
                <a:latin typeface="+mn-ea"/>
              </a:endParaRPr>
            </a:p>
          </p:txBody>
        </p:sp>
      </p:grpSp>
      <p:grpSp>
        <p:nvGrpSpPr>
          <p:cNvPr id="10" name="组 9"/>
          <p:cNvGrpSpPr/>
          <p:nvPr/>
        </p:nvGrpSpPr>
        <p:grpSpPr>
          <a:xfrm>
            <a:off x="5493075" y="5085658"/>
            <a:ext cx="1126105" cy="981534"/>
            <a:chOff x="5493075" y="5085658"/>
            <a:chExt cx="1126105" cy="981534"/>
          </a:xfrm>
        </p:grpSpPr>
        <p:sp>
          <p:nvSpPr>
            <p:cNvPr id="48" name="泪滴形 38">
              <a:extLst>
                <a:ext uri="{FF2B5EF4-FFF2-40B4-BE49-F238E27FC236}">
                  <a16:creationId xmlns:a16="http://schemas.microsoft.com/office/drawing/2014/main" id="{EB73234C-7B34-44C2-8E37-64974AD6B791}"/>
                </a:ext>
              </a:extLst>
            </p:cNvPr>
            <p:cNvSpPr/>
            <p:nvPr/>
          </p:nvSpPr>
          <p:spPr>
            <a:xfrm rot="2544258">
              <a:off x="5544212" y="5085658"/>
              <a:ext cx="981534" cy="981534"/>
            </a:xfrm>
            <a:prstGeom prst="teardrop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5493075" y="5332542"/>
              <a:ext cx="11261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b="1" dirty="0" smtClean="0">
                  <a:solidFill>
                    <a:schemeClr val="bg1"/>
                  </a:solidFill>
                  <a:latin typeface="+mn-ea"/>
                </a:rPr>
                <a:t>购买量</a:t>
              </a:r>
              <a:endParaRPr kumimoji="1" lang="zh-CN" altLang="en-US" sz="24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2" name="组 11"/>
          <p:cNvGrpSpPr/>
          <p:nvPr/>
        </p:nvGrpSpPr>
        <p:grpSpPr>
          <a:xfrm>
            <a:off x="6979141" y="4888531"/>
            <a:ext cx="1412773" cy="1412773"/>
            <a:chOff x="6979141" y="4888531"/>
            <a:chExt cx="1412773" cy="1412773"/>
          </a:xfrm>
        </p:grpSpPr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B380BEE1-9049-4AE8-B295-84F66299AD30}"/>
                </a:ext>
              </a:extLst>
            </p:cNvPr>
            <p:cNvSpPr/>
            <p:nvPr/>
          </p:nvSpPr>
          <p:spPr>
            <a:xfrm>
              <a:off x="6979141" y="4888531"/>
              <a:ext cx="1412773" cy="1412773"/>
            </a:xfrm>
            <a:prstGeom prst="ellipse">
              <a:avLst/>
            </a:prstGeom>
            <a:solidFill>
              <a:srgbClr val="00B0F0">
                <a:alpha val="74000"/>
              </a:srgbClr>
            </a:solidFill>
            <a:ln>
              <a:noFill/>
            </a:ln>
            <a:effectLst>
              <a:outerShdw blurRad="203200" dist="38100" algn="l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rgbClr val="FA920D"/>
                </a:solidFill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7114314" y="5240208"/>
              <a:ext cx="11261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3600" b="1" dirty="0" smtClean="0">
                  <a:solidFill>
                    <a:srgbClr val="283146"/>
                  </a:solidFill>
                  <a:latin typeface="+mn-ea"/>
                </a:rPr>
                <a:t>需求</a:t>
              </a:r>
              <a:endParaRPr kumimoji="1" lang="zh-CN" altLang="en-US" sz="3600" b="1" dirty="0">
                <a:solidFill>
                  <a:srgbClr val="283146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37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左大括号 4"/>
          <p:cNvSpPr/>
          <p:nvPr/>
        </p:nvSpPr>
        <p:spPr>
          <a:xfrm>
            <a:off x="3131568" y="1944743"/>
            <a:ext cx="355807" cy="3796984"/>
          </a:xfrm>
          <a:prstGeom prst="leftBrace">
            <a:avLst/>
          </a:prstGeom>
          <a:noFill/>
          <a:ln w="38100" cap="sq" cmpd="sng">
            <a:solidFill>
              <a:srgbClr val="3297FF"/>
            </a:solidFill>
            <a:round/>
            <a:headEnd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7D47B07B-59C8-43E8-A4DB-6FE0ECDB2DE5}"/>
              </a:ext>
            </a:extLst>
          </p:cNvPr>
          <p:cNvSpPr/>
          <p:nvPr/>
        </p:nvSpPr>
        <p:spPr>
          <a:xfrm>
            <a:off x="1296945" y="2984411"/>
            <a:ext cx="1629751" cy="1629751"/>
          </a:xfrm>
          <a:prstGeom prst="ellipse">
            <a:avLst/>
          </a:prstGeom>
          <a:solidFill>
            <a:srgbClr val="3297FF">
              <a:alpha val="80000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B380BEE1-9049-4AE8-B295-84F66299AD30}"/>
              </a:ext>
            </a:extLst>
          </p:cNvPr>
          <p:cNvSpPr/>
          <p:nvPr/>
        </p:nvSpPr>
        <p:spPr>
          <a:xfrm>
            <a:off x="3864103" y="1356261"/>
            <a:ext cx="1412773" cy="1412773"/>
          </a:xfrm>
          <a:prstGeom prst="ellipse">
            <a:avLst/>
          </a:prstGeom>
          <a:solidFill>
            <a:srgbClr val="D5EBFE"/>
          </a:solidFill>
          <a:ln>
            <a:noFill/>
          </a:ln>
          <a:effectLst>
            <a:outerShdw blurRad="203200" dist="381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5973287-44CA-4239-83A2-3DBC4A5AF551}"/>
              </a:ext>
            </a:extLst>
          </p:cNvPr>
          <p:cNvSpPr txBox="1"/>
          <p:nvPr/>
        </p:nvSpPr>
        <p:spPr>
          <a:xfrm>
            <a:off x="2275066" y="386708"/>
            <a:ext cx="4049507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/>
              <a:t>1. </a:t>
            </a:r>
            <a:r>
              <a:rPr lang="zh-CN" altLang="en-US" sz="3200" b="1" dirty="0"/>
              <a:t>什么是供求关系？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56D7B82-3FF7-499D-ACB7-765EBBB6B664}"/>
              </a:ext>
            </a:extLst>
          </p:cNvPr>
          <p:cNvSpPr txBox="1"/>
          <p:nvPr/>
        </p:nvSpPr>
        <p:spPr>
          <a:xfrm>
            <a:off x="1585703" y="481268"/>
            <a:ext cx="624836" cy="421438"/>
          </a:xfrm>
          <a:custGeom>
            <a:avLst/>
            <a:gdLst/>
            <a:ahLst/>
            <a:cxnLst/>
            <a:rect l="l" t="t" r="r" b="b"/>
            <a:pathLst>
              <a:path w="157981" h="73893">
                <a:moveTo>
                  <a:pt x="85725" y="0"/>
                </a:moveTo>
                <a:lnTo>
                  <a:pt x="157981" y="30509"/>
                </a:lnTo>
                <a:lnTo>
                  <a:pt x="157981" y="43011"/>
                </a:lnTo>
                <a:lnTo>
                  <a:pt x="85725" y="73893"/>
                </a:lnTo>
                <a:lnTo>
                  <a:pt x="85725" y="60573"/>
                </a:lnTo>
                <a:lnTo>
                  <a:pt x="142949" y="36834"/>
                </a:lnTo>
                <a:lnTo>
                  <a:pt x="85725" y="13320"/>
                </a:lnTo>
                <a:close/>
                <a:moveTo>
                  <a:pt x="0" y="0"/>
                </a:moveTo>
                <a:lnTo>
                  <a:pt x="72256" y="30509"/>
                </a:lnTo>
                <a:lnTo>
                  <a:pt x="72256" y="43011"/>
                </a:lnTo>
                <a:lnTo>
                  <a:pt x="0" y="73893"/>
                </a:lnTo>
                <a:lnTo>
                  <a:pt x="0" y="60573"/>
                </a:lnTo>
                <a:lnTo>
                  <a:pt x="57224" y="36834"/>
                </a:lnTo>
                <a:lnTo>
                  <a:pt x="0" y="13320"/>
                </a:lnTo>
                <a:close/>
              </a:path>
            </a:pathLst>
          </a:custGeom>
          <a:solidFill>
            <a:srgbClr val="3297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30000"/>
              </a:lnSpc>
            </a:pPr>
            <a:endParaRPr lang="en-US" altLang="zh-CN" sz="1200" dirty="0">
              <a:solidFill>
                <a:schemeClr val="bg1"/>
              </a:solidFill>
              <a:latin typeface="Arial" panose="020B0604020202020204" pitchFamily="34" charset="0"/>
              <a:ea typeface="方正俊黑简体" panose="02000000000000000000" pitchFamily="2" charset="-122"/>
              <a:cs typeface="Angsana New" panose="02020603050405020304" pitchFamily="18" charset="-34"/>
            </a:endParaRPr>
          </a:p>
        </p:txBody>
      </p:sp>
      <p:sp>
        <p:nvSpPr>
          <p:cNvPr id="29" name="左大括号 28"/>
          <p:cNvSpPr/>
          <p:nvPr/>
        </p:nvSpPr>
        <p:spPr>
          <a:xfrm rot="-10800000">
            <a:off x="8892200" y="1900794"/>
            <a:ext cx="355807" cy="3796984"/>
          </a:xfrm>
          <a:prstGeom prst="leftBrace">
            <a:avLst/>
          </a:prstGeom>
          <a:noFill/>
          <a:ln w="38100" cap="sq" cmpd="sng">
            <a:solidFill>
              <a:srgbClr val="3297FF"/>
            </a:solidFill>
            <a:round/>
            <a:headEnd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B380BEE1-9049-4AE8-B295-84F66299AD30}"/>
              </a:ext>
            </a:extLst>
          </p:cNvPr>
          <p:cNvSpPr/>
          <p:nvPr/>
        </p:nvSpPr>
        <p:spPr>
          <a:xfrm>
            <a:off x="6997904" y="1387802"/>
            <a:ext cx="1412773" cy="1412773"/>
          </a:xfrm>
          <a:prstGeom prst="ellipse">
            <a:avLst/>
          </a:prstGeom>
          <a:solidFill>
            <a:srgbClr val="D5EBFE"/>
          </a:solidFill>
          <a:ln>
            <a:noFill/>
          </a:ln>
          <a:effectLst>
            <a:outerShdw blurRad="203200" dist="381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7" name="任意多边形: 形状 35">
            <a:extLst>
              <a:ext uri="{FF2B5EF4-FFF2-40B4-BE49-F238E27FC236}">
                <a16:creationId xmlns:a16="http://schemas.microsoft.com/office/drawing/2014/main" id="{B2BE40EB-6AA7-46A7-944D-48C20F75E540}"/>
              </a:ext>
            </a:extLst>
          </p:cNvPr>
          <p:cNvSpPr/>
          <p:nvPr/>
        </p:nvSpPr>
        <p:spPr>
          <a:xfrm rot="7183624">
            <a:off x="9637872" y="3106109"/>
            <a:ext cx="1565592" cy="1474252"/>
          </a:xfrm>
          <a:custGeom>
            <a:avLst/>
            <a:gdLst>
              <a:gd name="connsiteX0" fmla="*/ 24951 w 2297694"/>
              <a:gd name="connsiteY0" fmla="*/ 1930402 h 2163641"/>
              <a:gd name="connsiteX1" fmla="*/ 1142551 w 2297694"/>
              <a:gd name="connsiteY1" fmla="*/ 2 h 2163641"/>
              <a:gd name="connsiteX2" fmla="*/ 2274665 w 2297694"/>
              <a:gd name="connsiteY2" fmla="*/ 1915888 h 2163641"/>
              <a:gd name="connsiteX3" fmla="*/ 24951 w 2297694"/>
              <a:gd name="connsiteY3" fmla="*/ 1930402 h 216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694" h="2163641">
                <a:moveTo>
                  <a:pt x="24951" y="1930402"/>
                </a:moveTo>
                <a:cubicBezTo>
                  <a:pt x="-163735" y="1611088"/>
                  <a:pt x="767599" y="2421"/>
                  <a:pt x="1142551" y="2"/>
                </a:cubicBezTo>
                <a:cubicBezTo>
                  <a:pt x="1517503" y="-2417"/>
                  <a:pt x="2456094" y="1594155"/>
                  <a:pt x="2274665" y="1915888"/>
                </a:cubicBezTo>
                <a:cubicBezTo>
                  <a:pt x="2093236" y="2237621"/>
                  <a:pt x="213637" y="2249716"/>
                  <a:pt x="24951" y="1930402"/>
                </a:cubicBezTo>
                <a:close/>
              </a:path>
            </a:pathLst>
          </a:custGeom>
          <a:solidFill>
            <a:srgbClr val="3297FF">
              <a:alpha val="87000"/>
            </a:srgbClr>
          </a:solidFill>
          <a:ln w="12700">
            <a:solidFill>
              <a:srgbClr val="3297FF">
                <a:alpha val="20000"/>
              </a:srgbClr>
            </a:solidFill>
          </a:ln>
          <a:effectLst>
            <a:outerShdw blurRad="203200" sx="102000" sy="102000" algn="ctr" rotWithShape="0">
              <a:srgbClr val="283146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9" name="泪滴形 38">
            <a:extLst>
              <a:ext uri="{FF2B5EF4-FFF2-40B4-BE49-F238E27FC236}">
                <a16:creationId xmlns:a16="http://schemas.microsoft.com/office/drawing/2014/main" id="{EB73234C-7B34-44C2-8E37-64974AD6B791}"/>
              </a:ext>
            </a:extLst>
          </p:cNvPr>
          <p:cNvSpPr/>
          <p:nvPr/>
        </p:nvSpPr>
        <p:spPr>
          <a:xfrm rot="2544258">
            <a:off x="5562975" y="1584929"/>
            <a:ext cx="981534" cy="981534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1" name="文本框 40"/>
          <p:cNvSpPr txBox="1"/>
          <p:nvPr/>
        </p:nvSpPr>
        <p:spPr>
          <a:xfrm>
            <a:off x="1548767" y="3476120"/>
            <a:ext cx="112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 smtClean="0">
                <a:solidFill>
                  <a:schemeClr val="bg1"/>
                </a:solidFill>
                <a:latin typeface="+mn-ea"/>
              </a:rPr>
              <a:t>贸易</a:t>
            </a:r>
            <a:endParaRPr kumimoji="1" lang="zh-CN" altLang="en-US" sz="36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4041632" y="1739481"/>
            <a:ext cx="112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 smtClean="0">
                <a:solidFill>
                  <a:srgbClr val="283146"/>
                </a:solidFill>
                <a:latin typeface="+mn-ea"/>
              </a:rPr>
              <a:t>卖方</a:t>
            </a:r>
            <a:endParaRPr kumimoji="1" lang="zh-CN" altLang="en-US" sz="3600" b="1" dirty="0">
              <a:solidFill>
                <a:srgbClr val="283146"/>
              </a:solidFill>
              <a:latin typeface="+mn-ea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9773774" y="3199120"/>
            <a:ext cx="11261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>
                <a:solidFill>
                  <a:schemeClr val="bg1"/>
                </a:solidFill>
                <a:latin typeface="+mn-ea"/>
              </a:rPr>
              <a:t>供</a:t>
            </a:r>
            <a:r>
              <a:rPr kumimoji="1" lang="zh-CN" altLang="en-US" sz="3200" b="1" dirty="0" smtClean="0">
                <a:solidFill>
                  <a:schemeClr val="bg1"/>
                </a:solidFill>
                <a:latin typeface="+mn-ea"/>
              </a:rPr>
              <a:t>求关系</a:t>
            </a:r>
            <a:endParaRPr kumimoji="1" lang="zh-CN" altLang="en-US" sz="32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B380BEE1-9049-4AE8-B295-84F66299AD30}"/>
              </a:ext>
            </a:extLst>
          </p:cNvPr>
          <p:cNvSpPr/>
          <p:nvPr/>
        </p:nvSpPr>
        <p:spPr>
          <a:xfrm>
            <a:off x="3845340" y="4856990"/>
            <a:ext cx="1412773" cy="1412773"/>
          </a:xfrm>
          <a:prstGeom prst="ellipse">
            <a:avLst/>
          </a:prstGeom>
          <a:solidFill>
            <a:srgbClr val="00B0F0">
              <a:alpha val="74000"/>
            </a:srgbClr>
          </a:solidFill>
          <a:ln>
            <a:noFill/>
          </a:ln>
          <a:effectLst>
            <a:outerShdw blurRad="203200" dist="381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FA920D"/>
              </a:solidFill>
            </a:endParaRPr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B380BEE1-9049-4AE8-B295-84F66299AD30}"/>
              </a:ext>
            </a:extLst>
          </p:cNvPr>
          <p:cNvSpPr/>
          <p:nvPr/>
        </p:nvSpPr>
        <p:spPr>
          <a:xfrm>
            <a:off x="6979141" y="4888531"/>
            <a:ext cx="1412773" cy="1412773"/>
          </a:xfrm>
          <a:prstGeom prst="ellipse">
            <a:avLst/>
          </a:prstGeom>
          <a:solidFill>
            <a:srgbClr val="00B0F0">
              <a:alpha val="74000"/>
            </a:srgbClr>
          </a:solidFill>
          <a:ln>
            <a:noFill/>
          </a:ln>
          <a:effectLst>
            <a:outerShdw blurRad="203200" dist="381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FA920D"/>
              </a:solidFill>
            </a:endParaRPr>
          </a:p>
        </p:txBody>
      </p:sp>
      <p:sp>
        <p:nvSpPr>
          <p:cNvPr id="48" name="泪滴形 38">
            <a:extLst>
              <a:ext uri="{FF2B5EF4-FFF2-40B4-BE49-F238E27FC236}">
                <a16:creationId xmlns:a16="http://schemas.microsoft.com/office/drawing/2014/main" id="{EB73234C-7B34-44C2-8E37-64974AD6B791}"/>
              </a:ext>
            </a:extLst>
          </p:cNvPr>
          <p:cNvSpPr/>
          <p:nvPr/>
        </p:nvSpPr>
        <p:spPr>
          <a:xfrm rot="2544258">
            <a:off x="5544212" y="5085658"/>
            <a:ext cx="981534" cy="981534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0" name="文本框 49"/>
          <p:cNvSpPr txBox="1"/>
          <p:nvPr/>
        </p:nvSpPr>
        <p:spPr>
          <a:xfrm>
            <a:off x="5493075" y="5332542"/>
            <a:ext cx="1126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b="1" dirty="0" smtClean="0">
                <a:solidFill>
                  <a:schemeClr val="bg1"/>
                </a:solidFill>
                <a:latin typeface="+mn-ea"/>
              </a:rPr>
              <a:t>购买量</a:t>
            </a:r>
            <a:endParaRPr kumimoji="1" lang="zh-CN" altLang="en-US" sz="2400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7850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椭圆 25">
            <a:extLst>
              <a:ext uri="{FF2B5EF4-FFF2-40B4-BE49-F238E27FC236}">
                <a16:creationId xmlns:a16="http://schemas.microsoft.com/office/drawing/2014/main" id="{17DFAA1A-C452-461F-BF7B-64089CA44F05}"/>
              </a:ext>
            </a:extLst>
          </p:cNvPr>
          <p:cNvSpPr/>
          <p:nvPr/>
        </p:nvSpPr>
        <p:spPr>
          <a:xfrm>
            <a:off x="1189608" y="1394415"/>
            <a:ext cx="2234793" cy="2270860"/>
          </a:xfrm>
          <a:prstGeom prst="ellipse">
            <a:avLst/>
          </a:prstGeom>
          <a:blipFill dpi="0" rotWithShape="1">
            <a:blip r:embed="rId2"/>
            <a:srcRect/>
            <a:stretch>
              <a:fillRect l="-8000" r="-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左大括号 4"/>
          <p:cNvSpPr/>
          <p:nvPr/>
        </p:nvSpPr>
        <p:spPr>
          <a:xfrm>
            <a:off x="4614928" y="1944743"/>
            <a:ext cx="355807" cy="3796984"/>
          </a:xfrm>
          <a:prstGeom prst="leftBrace">
            <a:avLst/>
          </a:prstGeom>
          <a:noFill/>
          <a:ln w="38100" cap="sq" cmpd="sng">
            <a:solidFill>
              <a:srgbClr val="3297FF"/>
            </a:solidFill>
            <a:round/>
            <a:headEnd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5973287-44CA-4239-83A2-3DBC4A5AF551}"/>
              </a:ext>
            </a:extLst>
          </p:cNvPr>
          <p:cNvSpPr txBox="1"/>
          <p:nvPr/>
        </p:nvSpPr>
        <p:spPr>
          <a:xfrm>
            <a:off x="2251179" y="403114"/>
            <a:ext cx="5280613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 smtClean="0"/>
              <a:t>2. </a:t>
            </a:r>
            <a:r>
              <a:rPr lang="zh-CN" altLang="en-US" sz="3200" b="1" dirty="0" smtClean="0">
                <a:solidFill>
                  <a:schemeClr val="tx1">
                    <a:lumMod val="50000"/>
                  </a:schemeClr>
                </a:solidFill>
                <a:sym typeface="+mn-ea"/>
              </a:rPr>
              <a:t>价格</a:t>
            </a:r>
            <a:r>
              <a:rPr lang="zh-CN" altLang="en-US" sz="3200" b="1" dirty="0">
                <a:solidFill>
                  <a:schemeClr val="tx1">
                    <a:lumMod val="50000"/>
                  </a:schemeClr>
                </a:solidFill>
                <a:sym typeface="+mn-ea"/>
              </a:rPr>
              <a:t>对</a:t>
            </a:r>
            <a:r>
              <a:rPr lang="zh-CN" altLang="en-US" sz="3200" b="1" dirty="0">
                <a:solidFill>
                  <a:srgbClr val="C00000"/>
                </a:solidFill>
                <a:sym typeface="+mn-ea"/>
              </a:rPr>
              <a:t>供给</a:t>
            </a:r>
            <a:r>
              <a:rPr lang="zh-CN" altLang="en-US" sz="3200" b="1" dirty="0">
                <a:solidFill>
                  <a:schemeClr val="tx1">
                    <a:lumMod val="50000"/>
                  </a:schemeClr>
                </a:solidFill>
                <a:sym typeface="+mn-ea"/>
              </a:rPr>
              <a:t>有什么影响？</a:t>
            </a:r>
            <a:endParaRPr lang="zh-CN" altLang="en-US" sz="3200" b="1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56D7B82-3FF7-499D-ACB7-765EBBB6B664}"/>
              </a:ext>
            </a:extLst>
          </p:cNvPr>
          <p:cNvSpPr txBox="1"/>
          <p:nvPr/>
        </p:nvSpPr>
        <p:spPr>
          <a:xfrm>
            <a:off x="1585703" y="481268"/>
            <a:ext cx="624836" cy="421438"/>
          </a:xfrm>
          <a:custGeom>
            <a:avLst/>
            <a:gdLst/>
            <a:ahLst/>
            <a:cxnLst/>
            <a:rect l="l" t="t" r="r" b="b"/>
            <a:pathLst>
              <a:path w="157981" h="73893">
                <a:moveTo>
                  <a:pt x="85725" y="0"/>
                </a:moveTo>
                <a:lnTo>
                  <a:pt x="157981" y="30509"/>
                </a:lnTo>
                <a:lnTo>
                  <a:pt x="157981" y="43011"/>
                </a:lnTo>
                <a:lnTo>
                  <a:pt x="85725" y="73893"/>
                </a:lnTo>
                <a:lnTo>
                  <a:pt x="85725" y="60573"/>
                </a:lnTo>
                <a:lnTo>
                  <a:pt x="142949" y="36834"/>
                </a:lnTo>
                <a:lnTo>
                  <a:pt x="85725" y="13320"/>
                </a:lnTo>
                <a:close/>
                <a:moveTo>
                  <a:pt x="0" y="0"/>
                </a:moveTo>
                <a:lnTo>
                  <a:pt x="72256" y="30509"/>
                </a:lnTo>
                <a:lnTo>
                  <a:pt x="72256" y="43011"/>
                </a:lnTo>
                <a:lnTo>
                  <a:pt x="0" y="73893"/>
                </a:lnTo>
                <a:lnTo>
                  <a:pt x="0" y="60573"/>
                </a:lnTo>
                <a:lnTo>
                  <a:pt x="57224" y="36834"/>
                </a:lnTo>
                <a:lnTo>
                  <a:pt x="0" y="13320"/>
                </a:lnTo>
                <a:close/>
              </a:path>
            </a:pathLst>
          </a:custGeom>
          <a:solidFill>
            <a:srgbClr val="3297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30000"/>
              </a:lnSpc>
            </a:pPr>
            <a:endParaRPr lang="en-US" altLang="zh-CN" sz="1200" dirty="0">
              <a:solidFill>
                <a:schemeClr val="bg1"/>
              </a:solidFill>
              <a:latin typeface="Arial" panose="020B0604020202020204" pitchFamily="34" charset="0"/>
              <a:ea typeface="方正俊黑简体" panose="02000000000000000000" pitchFamily="2" charset="-122"/>
              <a:cs typeface="Angsana New" panose="02020603050405020304" pitchFamily="18" charset="-34"/>
            </a:endParaRPr>
          </a:p>
        </p:txBody>
      </p:sp>
      <p:grpSp>
        <p:nvGrpSpPr>
          <p:cNvPr id="2" name="组 1"/>
          <p:cNvGrpSpPr/>
          <p:nvPr/>
        </p:nvGrpSpPr>
        <p:grpSpPr>
          <a:xfrm>
            <a:off x="2780305" y="2984411"/>
            <a:ext cx="1629751" cy="1629751"/>
            <a:chOff x="2780305" y="2984411"/>
            <a:chExt cx="1629751" cy="1629751"/>
          </a:xfrm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7D47B07B-59C8-43E8-A4DB-6FE0ECDB2DE5}"/>
                </a:ext>
              </a:extLst>
            </p:cNvPr>
            <p:cNvSpPr/>
            <p:nvPr/>
          </p:nvSpPr>
          <p:spPr>
            <a:xfrm>
              <a:off x="2780305" y="2984411"/>
              <a:ext cx="1629751" cy="1629751"/>
            </a:xfrm>
            <a:prstGeom prst="ellipse">
              <a:avLst/>
            </a:prstGeom>
            <a:solidFill>
              <a:srgbClr val="3297FF">
                <a:alpha val="80000"/>
              </a:srgb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032127" y="3476120"/>
              <a:ext cx="11261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3600" b="1" dirty="0" smtClean="0">
                  <a:solidFill>
                    <a:schemeClr val="bg1"/>
                  </a:solidFill>
                  <a:latin typeface="+mn-ea"/>
                </a:rPr>
                <a:t>价格</a:t>
              </a:r>
              <a:endParaRPr kumimoji="1" lang="zh-CN" altLang="en-US" sz="36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3" name="组 2"/>
          <p:cNvGrpSpPr/>
          <p:nvPr/>
        </p:nvGrpSpPr>
        <p:grpSpPr>
          <a:xfrm>
            <a:off x="5347463" y="1356261"/>
            <a:ext cx="1412773" cy="1412773"/>
            <a:chOff x="5347463" y="1356261"/>
            <a:chExt cx="1412773" cy="1412773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B380BEE1-9049-4AE8-B295-84F66299AD30}"/>
                </a:ext>
              </a:extLst>
            </p:cNvPr>
            <p:cNvSpPr/>
            <p:nvPr/>
          </p:nvSpPr>
          <p:spPr>
            <a:xfrm>
              <a:off x="5347463" y="1356261"/>
              <a:ext cx="1412773" cy="1412773"/>
            </a:xfrm>
            <a:prstGeom prst="ellipse">
              <a:avLst/>
            </a:prstGeom>
            <a:solidFill>
              <a:srgbClr val="D5EBFE"/>
            </a:solidFill>
            <a:ln>
              <a:noFill/>
            </a:ln>
            <a:effectLst>
              <a:outerShdw blurRad="203200" dist="38100" algn="l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5524992" y="1739481"/>
              <a:ext cx="11261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3600" b="1" dirty="0" smtClean="0">
                  <a:solidFill>
                    <a:srgbClr val="283146"/>
                  </a:solidFill>
                  <a:latin typeface="+mn-ea"/>
                </a:rPr>
                <a:t>上涨</a:t>
              </a:r>
              <a:endParaRPr kumimoji="1" lang="zh-CN" altLang="en-US" sz="3600" b="1" dirty="0">
                <a:solidFill>
                  <a:srgbClr val="283146"/>
                </a:solidFill>
                <a:latin typeface="+mn-ea"/>
              </a:endParaRPr>
            </a:p>
          </p:txBody>
        </p:sp>
      </p:grpSp>
      <p:grpSp>
        <p:nvGrpSpPr>
          <p:cNvPr id="6" name="组 5"/>
          <p:cNvGrpSpPr/>
          <p:nvPr/>
        </p:nvGrpSpPr>
        <p:grpSpPr>
          <a:xfrm>
            <a:off x="7290175" y="1584929"/>
            <a:ext cx="981534" cy="981534"/>
            <a:chOff x="7290175" y="1584929"/>
            <a:chExt cx="981534" cy="981534"/>
          </a:xfrm>
        </p:grpSpPr>
        <p:sp>
          <p:nvSpPr>
            <p:cNvPr id="39" name="泪滴形 38">
              <a:extLst>
                <a:ext uri="{FF2B5EF4-FFF2-40B4-BE49-F238E27FC236}">
                  <a16:creationId xmlns:a16="http://schemas.microsoft.com/office/drawing/2014/main" id="{EB73234C-7B34-44C2-8E37-64974AD6B791}"/>
                </a:ext>
              </a:extLst>
            </p:cNvPr>
            <p:cNvSpPr/>
            <p:nvPr/>
          </p:nvSpPr>
          <p:spPr>
            <a:xfrm rot="2544258">
              <a:off x="7290175" y="1584929"/>
              <a:ext cx="981534" cy="981534"/>
            </a:xfrm>
            <a:prstGeom prst="teardrop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7341330" y="1649286"/>
              <a:ext cx="9022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b="1" dirty="0" smtClean="0">
                  <a:solidFill>
                    <a:schemeClr val="bg1"/>
                  </a:solidFill>
                  <a:latin typeface="+mn-ea"/>
                </a:rPr>
                <a:t>扩大生产</a:t>
              </a:r>
              <a:endParaRPr kumimoji="1" lang="zh-CN" altLang="en-US" sz="24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0" name="组 9"/>
          <p:cNvGrpSpPr/>
          <p:nvPr/>
        </p:nvGrpSpPr>
        <p:grpSpPr>
          <a:xfrm>
            <a:off x="8887664" y="1387802"/>
            <a:ext cx="1412773" cy="1412773"/>
            <a:chOff x="8887664" y="1387802"/>
            <a:chExt cx="1412773" cy="1412773"/>
          </a:xfrm>
        </p:grpSpPr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B380BEE1-9049-4AE8-B295-84F66299AD30}"/>
                </a:ext>
              </a:extLst>
            </p:cNvPr>
            <p:cNvSpPr/>
            <p:nvPr/>
          </p:nvSpPr>
          <p:spPr>
            <a:xfrm>
              <a:off x="8887664" y="1387802"/>
              <a:ext cx="1412773" cy="1412773"/>
            </a:xfrm>
            <a:prstGeom prst="ellipse">
              <a:avLst/>
            </a:prstGeom>
            <a:solidFill>
              <a:srgbClr val="D5EBFE"/>
            </a:solidFill>
            <a:ln>
              <a:noFill/>
            </a:ln>
            <a:effectLst>
              <a:outerShdw blurRad="203200" dist="38100" algn="l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9052417" y="1494023"/>
              <a:ext cx="124802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3600" b="1" dirty="0" smtClean="0">
                  <a:solidFill>
                    <a:srgbClr val="283146"/>
                  </a:solidFill>
                  <a:latin typeface="+mn-ea"/>
                </a:rPr>
                <a:t>供给</a:t>
              </a:r>
              <a:r>
                <a:rPr kumimoji="1" lang="zh-CN" altLang="en-US" sz="3600" b="1" dirty="0" smtClean="0">
                  <a:solidFill>
                    <a:srgbClr val="C00000"/>
                  </a:solidFill>
                  <a:latin typeface="+mn-ea"/>
                </a:rPr>
                <a:t>上升</a:t>
              </a:r>
              <a:endParaRPr kumimoji="1" lang="zh-CN" altLang="en-US" sz="3600" b="1" dirty="0">
                <a:solidFill>
                  <a:srgbClr val="C00000"/>
                </a:solidFill>
                <a:latin typeface="+mn-ea"/>
              </a:endParaRPr>
            </a:p>
          </p:txBody>
        </p:sp>
      </p:grpSp>
      <p:grpSp>
        <p:nvGrpSpPr>
          <p:cNvPr id="4" name="组 3"/>
          <p:cNvGrpSpPr/>
          <p:nvPr/>
        </p:nvGrpSpPr>
        <p:grpSpPr>
          <a:xfrm>
            <a:off x="5328700" y="4856990"/>
            <a:ext cx="1412773" cy="1412773"/>
            <a:chOff x="5328700" y="4856990"/>
            <a:chExt cx="1412773" cy="1412773"/>
          </a:xfrm>
        </p:grpSpPr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B380BEE1-9049-4AE8-B295-84F66299AD30}"/>
                </a:ext>
              </a:extLst>
            </p:cNvPr>
            <p:cNvSpPr/>
            <p:nvPr/>
          </p:nvSpPr>
          <p:spPr>
            <a:xfrm>
              <a:off x="5328700" y="4856990"/>
              <a:ext cx="1412773" cy="1412773"/>
            </a:xfrm>
            <a:prstGeom prst="ellipse">
              <a:avLst/>
            </a:prstGeom>
            <a:solidFill>
              <a:srgbClr val="00B0F0">
                <a:alpha val="74000"/>
              </a:srgbClr>
            </a:solidFill>
            <a:ln>
              <a:noFill/>
            </a:ln>
            <a:effectLst>
              <a:outerShdw blurRad="203200" dist="38100" algn="l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rgbClr val="FA920D"/>
                </a:solidFill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5506229" y="5240210"/>
              <a:ext cx="11261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3600" b="1" dirty="0" smtClean="0">
                  <a:solidFill>
                    <a:srgbClr val="283146"/>
                  </a:solidFill>
                  <a:latin typeface="+mn-ea"/>
                </a:rPr>
                <a:t>下降</a:t>
              </a:r>
              <a:endParaRPr kumimoji="1" lang="zh-CN" altLang="en-US" sz="3600" b="1" dirty="0">
                <a:solidFill>
                  <a:srgbClr val="283146"/>
                </a:solidFill>
                <a:latin typeface="+mn-ea"/>
              </a:endParaRPr>
            </a:p>
          </p:txBody>
        </p:sp>
      </p:grpSp>
      <p:grpSp>
        <p:nvGrpSpPr>
          <p:cNvPr id="11" name="组 10"/>
          <p:cNvGrpSpPr/>
          <p:nvPr/>
        </p:nvGrpSpPr>
        <p:grpSpPr>
          <a:xfrm>
            <a:off x="8868901" y="4888531"/>
            <a:ext cx="1412773" cy="1412773"/>
            <a:chOff x="8868901" y="4888531"/>
            <a:chExt cx="1412773" cy="1412773"/>
          </a:xfrm>
        </p:grpSpPr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B380BEE1-9049-4AE8-B295-84F66299AD30}"/>
                </a:ext>
              </a:extLst>
            </p:cNvPr>
            <p:cNvSpPr/>
            <p:nvPr/>
          </p:nvSpPr>
          <p:spPr>
            <a:xfrm>
              <a:off x="8868901" y="4888531"/>
              <a:ext cx="1412773" cy="1412773"/>
            </a:xfrm>
            <a:prstGeom prst="ellipse">
              <a:avLst/>
            </a:prstGeom>
            <a:solidFill>
              <a:srgbClr val="00B0F0">
                <a:alpha val="74000"/>
              </a:srgbClr>
            </a:solidFill>
            <a:ln>
              <a:noFill/>
            </a:ln>
            <a:effectLst>
              <a:outerShdw blurRad="203200" dist="38100" algn="l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rgbClr val="FA920D"/>
                </a:solidFill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030997" y="5069434"/>
              <a:ext cx="11261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3600" b="1" dirty="0" smtClean="0">
                  <a:solidFill>
                    <a:srgbClr val="283146"/>
                  </a:solidFill>
                  <a:latin typeface="+mn-ea"/>
                </a:rPr>
                <a:t>供给</a:t>
              </a:r>
              <a:r>
                <a:rPr kumimoji="1" lang="zh-CN" altLang="en-US" sz="3600" b="1" dirty="0" smtClean="0">
                  <a:solidFill>
                    <a:srgbClr val="C00000"/>
                  </a:solidFill>
                  <a:latin typeface="+mn-ea"/>
                </a:rPr>
                <a:t>下降</a:t>
              </a:r>
              <a:endParaRPr kumimoji="1" lang="zh-CN" altLang="en-US" sz="3600" b="1" dirty="0">
                <a:solidFill>
                  <a:srgbClr val="C00000"/>
                </a:solidFill>
                <a:latin typeface="+mn-ea"/>
              </a:endParaRPr>
            </a:p>
          </p:txBody>
        </p:sp>
      </p:grpSp>
      <p:grpSp>
        <p:nvGrpSpPr>
          <p:cNvPr id="8" name="组 7"/>
          <p:cNvGrpSpPr/>
          <p:nvPr/>
        </p:nvGrpSpPr>
        <p:grpSpPr>
          <a:xfrm>
            <a:off x="7271412" y="5085658"/>
            <a:ext cx="981534" cy="985549"/>
            <a:chOff x="7271412" y="5085658"/>
            <a:chExt cx="981534" cy="985549"/>
          </a:xfrm>
        </p:grpSpPr>
        <p:sp>
          <p:nvSpPr>
            <p:cNvPr id="48" name="泪滴形 38">
              <a:extLst>
                <a:ext uri="{FF2B5EF4-FFF2-40B4-BE49-F238E27FC236}">
                  <a16:creationId xmlns:a16="http://schemas.microsoft.com/office/drawing/2014/main" id="{EB73234C-7B34-44C2-8E37-64974AD6B791}"/>
                </a:ext>
              </a:extLst>
            </p:cNvPr>
            <p:cNvSpPr/>
            <p:nvPr/>
          </p:nvSpPr>
          <p:spPr>
            <a:xfrm rot="2544258">
              <a:off x="7271412" y="5085658"/>
              <a:ext cx="981534" cy="981534"/>
            </a:xfrm>
            <a:prstGeom prst="teardrop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7395259" y="5240210"/>
              <a:ext cx="8483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b="1" dirty="0" smtClean="0">
                  <a:solidFill>
                    <a:schemeClr val="bg1"/>
                  </a:solidFill>
                  <a:latin typeface="+mn-ea"/>
                </a:rPr>
                <a:t>减少生产</a:t>
              </a:r>
              <a:endParaRPr kumimoji="1" lang="zh-CN" altLang="en-US" sz="2400" b="1" dirty="0">
                <a:solidFill>
                  <a:schemeClr val="bg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717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椭圆 25">
            <a:extLst>
              <a:ext uri="{FF2B5EF4-FFF2-40B4-BE49-F238E27FC236}">
                <a16:creationId xmlns:a16="http://schemas.microsoft.com/office/drawing/2014/main" id="{17DFAA1A-C452-461F-BF7B-64089CA44F05}"/>
              </a:ext>
            </a:extLst>
          </p:cNvPr>
          <p:cNvSpPr/>
          <p:nvPr/>
        </p:nvSpPr>
        <p:spPr>
          <a:xfrm>
            <a:off x="1189608" y="1394415"/>
            <a:ext cx="2234793" cy="2270860"/>
          </a:xfrm>
          <a:prstGeom prst="ellipse">
            <a:avLst/>
          </a:prstGeom>
          <a:blipFill dpi="0" rotWithShape="1">
            <a:blip r:embed="rId2"/>
            <a:srcRect/>
            <a:stretch>
              <a:fillRect l="-8000" r="-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左大括号 4"/>
          <p:cNvSpPr/>
          <p:nvPr/>
        </p:nvSpPr>
        <p:spPr>
          <a:xfrm>
            <a:off x="4614928" y="1944743"/>
            <a:ext cx="355807" cy="3796984"/>
          </a:xfrm>
          <a:prstGeom prst="leftBrace">
            <a:avLst/>
          </a:prstGeom>
          <a:noFill/>
          <a:ln w="38100" cap="sq" cmpd="sng">
            <a:solidFill>
              <a:srgbClr val="3297FF"/>
            </a:solidFill>
            <a:round/>
            <a:headEnd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7D47B07B-59C8-43E8-A4DB-6FE0ECDB2DE5}"/>
              </a:ext>
            </a:extLst>
          </p:cNvPr>
          <p:cNvSpPr/>
          <p:nvPr/>
        </p:nvSpPr>
        <p:spPr>
          <a:xfrm>
            <a:off x="2780305" y="2984411"/>
            <a:ext cx="1629751" cy="1629751"/>
          </a:xfrm>
          <a:prstGeom prst="ellipse">
            <a:avLst/>
          </a:prstGeom>
          <a:solidFill>
            <a:srgbClr val="3297FF">
              <a:alpha val="80000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B380BEE1-9049-4AE8-B295-84F66299AD30}"/>
              </a:ext>
            </a:extLst>
          </p:cNvPr>
          <p:cNvSpPr/>
          <p:nvPr/>
        </p:nvSpPr>
        <p:spPr>
          <a:xfrm>
            <a:off x="5347463" y="1356261"/>
            <a:ext cx="1412773" cy="1412773"/>
          </a:xfrm>
          <a:prstGeom prst="ellipse">
            <a:avLst/>
          </a:prstGeom>
          <a:solidFill>
            <a:srgbClr val="D5EBFE"/>
          </a:solidFill>
          <a:ln>
            <a:noFill/>
          </a:ln>
          <a:effectLst>
            <a:outerShdw blurRad="203200" dist="381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5973287-44CA-4239-83A2-3DBC4A5AF551}"/>
              </a:ext>
            </a:extLst>
          </p:cNvPr>
          <p:cNvSpPr txBox="1"/>
          <p:nvPr/>
        </p:nvSpPr>
        <p:spPr>
          <a:xfrm>
            <a:off x="2251179" y="403114"/>
            <a:ext cx="5280613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 smtClean="0"/>
              <a:t>2. </a:t>
            </a:r>
            <a:r>
              <a:rPr lang="zh-CN" altLang="en-US" sz="3200" b="1" dirty="0" smtClean="0">
                <a:solidFill>
                  <a:schemeClr val="tx1">
                    <a:lumMod val="50000"/>
                  </a:schemeClr>
                </a:solidFill>
                <a:sym typeface="+mn-ea"/>
              </a:rPr>
              <a:t>价格</a:t>
            </a:r>
            <a:r>
              <a:rPr lang="zh-CN" altLang="en-US" sz="3200" b="1" dirty="0">
                <a:solidFill>
                  <a:schemeClr val="tx1">
                    <a:lumMod val="50000"/>
                  </a:schemeClr>
                </a:solidFill>
                <a:sym typeface="+mn-ea"/>
              </a:rPr>
              <a:t>对</a:t>
            </a:r>
            <a:r>
              <a:rPr lang="zh-CN" altLang="en-US" sz="3200" b="1" dirty="0">
                <a:solidFill>
                  <a:srgbClr val="C00000"/>
                </a:solidFill>
                <a:sym typeface="+mn-ea"/>
              </a:rPr>
              <a:t>供给</a:t>
            </a:r>
            <a:r>
              <a:rPr lang="zh-CN" altLang="en-US" sz="3200" b="1" dirty="0">
                <a:solidFill>
                  <a:schemeClr val="tx1">
                    <a:lumMod val="50000"/>
                  </a:schemeClr>
                </a:solidFill>
                <a:sym typeface="+mn-ea"/>
              </a:rPr>
              <a:t>有什么影响？</a:t>
            </a:r>
            <a:endParaRPr lang="zh-CN" altLang="en-US" sz="3200" b="1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56D7B82-3FF7-499D-ACB7-765EBBB6B664}"/>
              </a:ext>
            </a:extLst>
          </p:cNvPr>
          <p:cNvSpPr txBox="1"/>
          <p:nvPr/>
        </p:nvSpPr>
        <p:spPr>
          <a:xfrm>
            <a:off x="1585703" y="481268"/>
            <a:ext cx="624836" cy="421438"/>
          </a:xfrm>
          <a:custGeom>
            <a:avLst/>
            <a:gdLst/>
            <a:ahLst/>
            <a:cxnLst/>
            <a:rect l="l" t="t" r="r" b="b"/>
            <a:pathLst>
              <a:path w="157981" h="73893">
                <a:moveTo>
                  <a:pt x="85725" y="0"/>
                </a:moveTo>
                <a:lnTo>
                  <a:pt x="157981" y="30509"/>
                </a:lnTo>
                <a:lnTo>
                  <a:pt x="157981" y="43011"/>
                </a:lnTo>
                <a:lnTo>
                  <a:pt x="85725" y="73893"/>
                </a:lnTo>
                <a:lnTo>
                  <a:pt x="85725" y="60573"/>
                </a:lnTo>
                <a:lnTo>
                  <a:pt x="142949" y="36834"/>
                </a:lnTo>
                <a:lnTo>
                  <a:pt x="85725" y="13320"/>
                </a:lnTo>
                <a:close/>
                <a:moveTo>
                  <a:pt x="0" y="0"/>
                </a:moveTo>
                <a:lnTo>
                  <a:pt x="72256" y="30509"/>
                </a:lnTo>
                <a:lnTo>
                  <a:pt x="72256" y="43011"/>
                </a:lnTo>
                <a:lnTo>
                  <a:pt x="0" y="73893"/>
                </a:lnTo>
                <a:lnTo>
                  <a:pt x="0" y="60573"/>
                </a:lnTo>
                <a:lnTo>
                  <a:pt x="57224" y="36834"/>
                </a:lnTo>
                <a:lnTo>
                  <a:pt x="0" y="13320"/>
                </a:lnTo>
                <a:close/>
              </a:path>
            </a:pathLst>
          </a:custGeom>
          <a:solidFill>
            <a:srgbClr val="3297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30000"/>
              </a:lnSpc>
            </a:pPr>
            <a:endParaRPr lang="en-US" altLang="zh-CN" sz="1200" dirty="0">
              <a:solidFill>
                <a:schemeClr val="bg1"/>
              </a:solidFill>
              <a:latin typeface="Arial" panose="020B0604020202020204" pitchFamily="34" charset="0"/>
              <a:ea typeface="方正俊黑简体" panose="02000000000000000000" pitchFamily="2" charset="-122"/>
              <a:cs typeface="Angsana New" panose="02020603050405020304" pitchFamily="18" charset="-34"/>
            </a:endParaRP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B380BEE1-9049-4AE8-B295-84F66299AD30}"/>
              </a:ext>
            </a:extLst>
          </p:cNvPr>
          <p:cNvSpPr/>
          <p:nvPr/>
        </p:nvSpPr>
        <p:spPr>
          <a:xfrm>
            <a:off x="8887664" y="1387802"/>
            <a:ext cx="1412773" cy="1412773"/>
          </a:xfrm>
          <a:prstGeom prst="ellipse">
            <a:avLst/>
          </a:prstGeom>
          <a:solidFill>
            <a:srgbClr val="D5EBFE"/>
          </a:solidFill>
          <a:ln>
            <a:noFill/>
          </a:ln>
          <a:effectLst>
            <a:outerShdw blurRad="203200" dist="381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9" name="泪滴形 38">
            <a:extLst>
              <a:ext uri="{FF2B5EF4-FFF2-40B4-BE49-F238E27FC236}">
                <a16:creationId xmlns:a16="http://schemas.microsoft.com/office/drawing/2014/main" id="{EB73234C-7B34-44C2-8E37-64974AD6B791}"/>
              </a:ext>
            </a:extLst>
          </p:cNvPr>
          <p:cNvSpPr/>
          <p:nvPr/>
        </p:nvSpPr>
        <p:spPr>
          <a:xfrm rot="2544258">
            <a:off x="7290175" y="1584929"/>
            <a:ext cx="981534" cy="981534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1" name="文本框 40"/>
          <p:cNvSpPr txBox="1"/>
          <p:nvPr/>
        </p:nvSpPr>
        <p:spPr>
          <a:xfrm>
            <a:off x="3032127" y="3476120"/>
            <a:ext cx="112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 smtClean="0">
                <a:solidFill>
                  <a:schemeClr val="bg1"/>
                </a:solidFill>
                <a:latin typeface="+mn-ea"/>
              </a:rPr>
              <a:t>价格</a:t>
            </a:r>
            <a:endParaRPr kumimoji="1" lang="zh-CN" altLang="en-US" sz="36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5524992" y="1739481"/>
            <a:ext cx="112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 smtClean="0">
                <a:solidFill>
                  <a:srgbClr val="283146"/>
                </a:solidFill>
                <a:latin typeface="+mn-ea"/>
              </a:rPr>
              <a:t>上涨</a:t>
            </a:r>
            <a:endParaRPr kumimoji="1" lang="zh-CN" altLang="en-US" sz="3600" b="1" dirty="0">
              <a:solidFill>
                <a:srgbClr val="283146"/>
              </a:solidFill>
              <a:latin typeface="+mn-ea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B380BEE1-9049-4AE8-B295-84F66299AD30}"/>
              </a:ext>
            </a:extLst>
          </p:cNvPr>
          <p:cNvSpPr/>
          <p:nvPr/>
        </p:nvSpPr>
        <p:spPr>
          <a:xfrm>
            <a:off x="5328700" y="4856990"/>
            <a:ext cx="1412773" cy="1412773"/>
          </a:xfrm>
          <a:prstGeom prst="ellipse">
            <a:avLst/>
          </a:prstGeom>
          <a:solidFill>
            <a:srgbClr val="00B0F0">
              <a:alpha val="74000"/>
            </a:srgbClr>
          </a:solidFill>
          <a:ln>
            <a:noFill/>
          </a:ln>
          <a:effectLst>
            <a:outerShdw blurRad="203200" dist="381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FA920D"/>
              </a:solidFill>
            </a:endParaRPr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B380BEE1-9049-4AE8-B295-84F66299AD30}"/>
              </a:ext>
            </a:extLst>
          </p:cNvPr>
          <p:cNvSpPr/>
          <p:nvPr/>
        </p:nvSpPr>
        <p:spPr>
          <a:xfrm>
            <a:off x="8868901" y="4888531"/>
            <a:ext cx="1412773" cy="1412773"/>
          </a:xfrm>
          <a:prstGeom prst="ellipse">
            <a:avLst/>
          </a:prstGeom>
          <a:solidFill>
            <a:srgbClr val="00B0F0">
              <a:alpha val="74000"/>
            </a:srgbClr>
          </a:solidFill>
          <a:ln>
            <a:noFill/>
          </a:ln>
          <a:effectLst>
            <a:outerShdw blurRad="203200" dist="381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FA920D"/>
              </a:solidFill>
            </a:endParaRPr>
          </a:p>
        </p:txBody>
      </p:sp>
      <p:sp>
        <p:nvSpPr>
          <p:cNvPr id="48" name="泪滴形 38">
            <a:extLst>
              <a:ext uri="{FF2B5EF4-FFF2-40B4-BE49-F238E27FC236}">
                <a16:creationId xmlns:a16="http://schemas.microsoft.com/office/drawing/2014/main" id="{EB73234C-7B34-44C2-8E37-64974AD6B791}"/>
              </a:ext>
            </a:extLst>
          </p:cNvPr>
          <p:cNvSpPr/>
          <p:nvPr/>
        </p:nvSpPr>
        <p:spPr>
          <a:xfrm rot="2544258">
            <a:off x="7271412" y="5085658"/>
            <a:ext cx="981534" cy="981534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9" name="文本框 48"/>
          <p:cNvSpPr txBox="1"/>
          <p:nvPr/>
        </p:nvSpPr>
        <p:spPr>
          <a:xfrm>
            <a:off x="5506229" y="5240210"/>
            <a:ext cx="112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 smtClean="0">
                <a:solidFill>
                  <a:srgbClr val="283146"/>
                </a:solidFill>
                <a:latin typeface="+mn-ea"/>
              </a:rPr>
              <a:t>下降</a:t>
            </a:r>
            <a:endParaRPr kumimoji="1" lang="zh-CN" altLang="en-US" sz="3600" b="1" dirty="0">
              <a:solidFill>
                <a:srgbClr val="283146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0117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 26"/>
          <p:cNvGrpSpPr/>
          <p:nvPr/>
        </p:nvGrpSpPr>
        <p:grpSpPr>
          <a:xfrm>
            <a:off x="1585703" y="403114"/>
            <a:ext cx="5946089" cy="584775"/>
            <a:chOff x="1585703" y="403114"/>
            <a:chExt cx="5946089" cy="584775"/>
          </a:xfrm>
        </p:grpSpPr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A5973287-44CA-4239-83A2-3DBC4A5AF551}"/>
                </a:ext>
              </a:extLst>
            </p:cNvPr>
            <p:cNvSpPr txBox="1"/>
            <p:nvPr/>
          </p:nvSpPr>
          <p:spPr>
            <a:xfrm>
              <a:off x="2251179" y="403114"/>
              <a:ext cx="52806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200" b="1" dirty="0" smtClean="0"/>
                <a:t>3. </a:t>
              </a:r>
              <a:r>
                <a:rPr lang="zh-CN" altLang="en-US" sz="3200" b="1" dirty="0" smtClean="0">
                  <a:solidFill>
                    <a:schemeClr val="tx1">
                      <a:lumMod val="50000"/>
                    </a:schemeClr>
                  </a:solidFill>
                  <a:sym typeface="+mn-ea"/>
                </a:rPr>
                <a:t>价格对</a:t>
              </a:r>
              <a:r>
                <a:rPr lang="zh-CN" altLang="en-US" sz="3200" b="1" dirty="0" smtClean="0">
                  <a:solidFill>
                    <a:srgbClr val="C00000"/>
                  </a:solidFill>
                  <a:sym typeface="+mn-ea"/>
                </a:rPr>
                <a:t>需求</a:t>
              </a:r>
              <a:r>
                <a:rPr lang="zh-CN" altLang="en-US" sz="3200" b="1" dirty="0" smtClean="0">
                  <a:solidFill>
                    <a:schemeClr val="tx1">
                      <a:lumMod val="50000"/>
                    </a:schemeClr>
                  </a:solidFill>
                  <a:sym typeface="+mn-ea"/>
                </a:rPr>
                <a:t>有</a:t>
              </a:r>
              <a:r>
                <a:rPr lang="zh-CN" altLang="en-US" sz="3200" b="1" dirty="0">
                  <a:solidFill>
                    <a:schemeClr val="tx1">
                      <a:lumMod val="50000"/>
                    </a:schemeClr>
                  </a:solidFill>
                  <a:sym typeface="+mn-ea"/>
                </a:rPr>
                <a:t>什么影响？</a:t>
              </a:r>
              <a:endParaRPr lang="zh-CN" altLang="en-US" sz="3200" b="1" dirty="0"/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256D7B82-3FF7-499D-ACB7-765EBBB6B664}"/>
                </a:ext>
              </a:extLst>
            </p:cNvPr>
            <p:cNvSpPr txBox="1"/>
            <p:nvPr/>
          </p:nvSpPr>
          <p:spPr>
            <a:xfrm>
              <a:off x="1585703" y="481268"/>
              <a:ext cx="624836" cy="421438"/>
            </a:xfrm>
            <a:custGeom>
              <a:avLst/>
              <a:gdLst/>
              <a:ahLst/>
              <a:cxnLst/>
              <a:rect l="l" t="t" r="r" b="b"/>
              <a:pathLst>
                <a:path w="157981" h="73893">
                  <a:moveTo>
                    <a:pt x="85725" y="0"/>
                  </a:moveTo>
                  <a:lnTo>
                    <a:pt x="157981" y="30509"/>
                  </a:lnTo>
                  <a:lnTo>
                    <a:pt x="157981" y="43011"/>
                  </a:lnTo>
                  <a:lnTo>
                    <a:pt x="85725" y="73893"/>
                  </a:lnTo>
                  <a:lnTo>
                    <a:pt x="85725" y="60573"/>
                  </a:lnTo>
                  <a:lnTo>
                    <a:pt x="142949" y="36834"/>
                  </a:lnTo>
                  <a:lnTo>
                    <a:pt x="85725" y="13320"/>
                  </a:lnTo>
                  <a:close/>
                  <a:moveTo>
                    <a:pt x="0" y="0"/>
                  </a:moveTo>
                  <a:lnTo>
                    <a:pt x="72256" y="30509"/>
                  </a:lnTo>
                  <a:lnTo>
                    <a:pt x="72256" y="43011"/>
                  </a:lnTo>
                  <a:lnTo>
                    <a:pt x="0" y="73893"/>
                  </a:lnTo>
                  <a:lnTo>
                    <a:pt x="0" y="60573"/>
                  </a:lnTo>
                  <a:lnTo>
                    <a:pt x="57224" y="36834"/>
                  </a:lnTo>
                  <a:lnTo>
                    <a:pt x="0" y="13320"/>
                  </a:lnTo>
                  <a:close/>
                </a:path>
              </a:pathLst>
            </a:custGeom>
            <a:solidFill>
              <a:srgbClr val="3297FF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30000"/>
                </a:lnSpc>
              </a:pPr>
              <a:endPara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方正俊黑简体" panose="02000000000000000000" pitchFamily="2" charset="-122"/>
                <a:cs typeface="Angsana New" panose="02020603050405020304" pitchFamily="18" charset="-34"/>
              </a:endParaRPr>
            </a:p>
          </p:txBody>
        </p:sp>
      </p:grpSp>
      <p:sp>
        <p:nvSpPr>
          <p:cNvPr id="4" name="椭圆 3">
            <a:extLst>
              <a:ext uri="{FF2B5EF4-FFF2-40B4-BE49-F238E27FC236}">
                <a16:creationId xmlns:a16="http://schemas.microsoft.com/office/drawing/2014/main" id="{17DFAA1A-C452-461F-BF7B-64089CA44F05}"/>
              </a:ext>
            </a:extLst>
          </p:cNvPr>
          <p:cNvSpPr/>
          <p:nvPr/>
        </p:nvSpPr>
        <p:spPr>
          <a:xfrm>
            <a:off x="9444540" y="2576028"/>
            <a:ext cx="2234793" cy="2270860"/>
          </a:xfrm>
          <a:prstGeom prst="ellipse">
            <a:avLst/>
          </a:prstGeom>
          <a:blipFill dpi="0" rotWithShape="1">
            <a:blip r:embed="rId2"/>
            <a:srcRect/>
            <a:stretch>
              <a:fillRect l="11000" t="9000" r="7000" b="8000"/>
            </a:stretch>
          </a:blipFill>
          <a:ln w="50800" cmpd="sng">
            <a:solidFill>
              <a:srgbClr val="283146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左大括号 4"/>
          <p:cNvSpPr/>
          <p:nvPr/>
        </p:nvSpPr>
        <p:spPr>
          <a:xfrm>
            <a:off x="3401066" y="1883783"/>
            <a:ext cx="355807" cy="3796984"/>
          </a:xfrm>
          <a:prstGeom prst="leftBrace">
            <a:avLst/>
          </a:prstGeom>
          <a:noFill/>
          <a:ln w="38100" cap="sq" cmpd="sng">
            <a:solidFill>
              <a:srgbClr val="3297FF"/>
            </a:solidFill>
            <a:round/>
            <a:headEnd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0" name="组 19"/>
          <p:cNvGrpSpPr/>
          <p:nvPr/>
        </p:nvGrpSpPr>
        <p:grpSpPr>
          <a:xfrm>
            <a:off x="1566443" y="2923451"/>
            <a:ext cx="1629751" cy="1629751"/>
            <a:chOff x="1566443" y="2923451"/>
            <a:chExt cx="1629751" cy="1629751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7D47B07B-59C8-43E8-A4DB-6FE0ECDB2DE5}"/>
                </a:ext>
              </a:extLst>
            </p:cNvPr>
            <p:cNvSpPr/>
            <p:nvPr/>
          </p:nvSpPr>
          <p:spPr>
            <a:xfrm>
              <a:off x="1566443" y="2923451"/>
              <a:ext cx="1629751" cy="1629751"/>
            </a:xfrm>
            <a:prstGeom prst="ellipse">
              <a:avLst/>
            </a:prstGeom>
            <a:solidFill>
              <a:srgbClr val="3297FF">
                <a:alpha val="80000"/>
              </a:srgb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818265" y="3415160"/>
              <a:ext cx="11261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3600" b="1" dirty="0" smtClean="0">
                  <a:solidFill>
                    <a:schemeClr val="bg1"/>
                  </a:solidFill>
                  <a:latin typeface="+mn-ea"/>
                </a:rPr>
                <a:t>价格</a:t>
              </a:r>
              <a:endParaRPr kumimoji="1" lang="zh-CN" altLang="en-US" sz="36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21" name="组 20"/>
          <p:cNvGrpSpPr/>
          <p:nvPr/>
        </p:nvGrpSpPr>
        <p:grpSpPr>
          <a:xfrm>
            <a:off x="4133601" y="1295301"/>
            <a:ext cx="1412773" cy="1412773"/>
            <a:chOff x="4133601" y="1295301"/>
            <a:chExt cx="1412773" cy="1412773"/>
          </a:xfrm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B380BEE1-9049-4AE8-B295-84F66299AD30}"/>
                </a:ext>
              </a:extLst>
            </p:cNvPr>
            <p:cNvSpPr/>
            <p:nvPr/>
          </p:nvSpPr>
          <p:spPr>
            <a:xfrm>
              <a:off x="4133601" y="1295301"/>
              <a:ext cx="1412773" cy="1412773"/>
            </a:xfrm>
            <a:prstGeom prst="ellipse">
              <a:avLst/>
            </a:prstGeom>
            <a:solidFill>
              <a:srgbClr val="D5EBFE"/>
            </a:solidFill>
            <a:ln>
              <a:noFill/>
            </a:ln>
            <a:effectLst>
              <a:outerShdw blurRad="203200" dist="38100" algn="l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311130" y="1678521"/>
              <a:ext cx="11261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3600" b="1" dirty="0" smtClean="0">
                  <a:solidFill>
                    <a:srgbClr val="283146"/>
                  </a:solidFill>
                  <a:latin typeface="+mn-ea"/>
                </a:rPr>
                <a:t>上涨</a:t>
              </a:r>
              <a:endParaRPr kumimoji="1" lang="zh-CN" altLang="en-US" sz="3600" b="1" dirty="0">
                <a:solidFill>
                  <a:srgbClr val="283146"/>
                </a:solidFill>
                <a:latin typeface="+mn-ea"/>
              </a:endParaRPr>
            </a:p>
          </p:txBody>
        </p:sp>
      </p:grpSp>
      <p:grpSp>
        <p:nvGrpSpPr>
          <p:cNvPr id="22" name="组 21"/>
          <p:cNvGrpSpPr/>
          <p:nvPr/>
        </p:nvGrpSpPr>
        <p:grpSpPr>
          <a:xfrm>
            <a:off x="4114838" y="4796030"/>
            <a:ext cx="1412773" cy="1412773"/>
            <a:chOff x="4114838" y="4796030"/>
            <a:chExt cx="1412773" cy="1412773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B380BEE1-9049-4AE8-B295-84F66299AD30}"/>
                </a:ext>
              </a:extLst>
            </p:cNvPr>
            <p:cNvSpPr/>
            <p:nvPr/>
          </p:nvSpPr>
          <p:spPr>
            <a:xfrm>
              <a:off x="4114838" y="4796030"/>
              <a:ext cx="1412773" cy="1412773"/>
            </a:xfrm>
            <a:prstGeom prst="ellipse">
              <a:avLst/>
            </a:prstGeom>
            <a:solidFill>
              <a:srgbClr val="00B0F0">
                <a:alpha val="74000"/>
              </a:srgbClr>
            </a:solidFill>
            <a:ln>
              <a:noFill/>
            </a:ln>
            <a:effectLst>
              <a:outerShdw blurRad="203200" dist="38100" algn="l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rgbClr val="FA920D"/>
                </a:solidFill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4292367" y="5179250"/>
              <a:ext cx="11261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3600" b="1" dirty="0" smtClean="0">
                  <a:solidFill>
                    <a:srgbClr val="283146"/>
                  </a:solidFill>
                  <a:latin typeface="+mn-ea"/>
                </a:rPr>
                <a:t>下降</a:t>
              </a:r>
              <a:endParaRPr kumimoji="1" lang="zh-CN" altLang="en-US" sz="3600" b="1" dirty="0">
                <a:solidFill>
                  <a:srgbClr val="283146"/>
                </a:solidFill>
                <a:latin typeface="+mn-ea"/>
              </a:endParaRPr>
            </a:p>
          </p:txBody>
        </p:sp>
      </p:grpSp>
      <p:grpSp>
        <p:nvGrpSpPr>
          <p:cNvPr id="23" name="组 22"/>
          <p:cNvGrpSpPr/>
          <p:nvPr/>
        </p:nvGrpSpPr>
        <p:grpSpPr>
          <a:xfrm>
            <a:off x="6076313" y="1523969"/>
            <a:ext cx="981534" cy="981534"/>
            <a:chOff x="6076313" y="1523969"/>
            <a:chExt cx="981534" cy="981534"/>
          </a:xfrm>
        </p:grpSpPr>
        <p:sp>
          <p:nvSpPr>
            <p:cNvPr id="9" name="泪滴形 38">
              <a:extLst>
                <a:ext uri="{FF2B5EF4-FFF2-40B4-BE49-F238E27FC236}">
                  <a16:creationId xmlns:a16="http://schemas.microsoft.com/office/drawing/2014/main" id="{EB73234C-7B34-44C2-8E37-64974AD6B791}"/>
                </a:ext>
              </a:extLst>
            </p:cNvPr>
            <p:cNvSpPr/>
            <p:nvPr/>
          </p:nvSpPr>
          <p:spPr>
            <a:xfrm rot="2544258">
              <a:off x="6076313" y="1523969"/>
              <a:ext cx="981534" cy="981534"/>
            </a:xfrm>
            <a:prstGeom prst="teardrop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185927" y="1600476"/>
              <a:ext cx="8483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b="1" dirty="0" smtClean="0">
                  <a:solidFill>
                    <a:schemeClr val="bg1"/>
                  </a:solidFill>
                  <a:latin typeface="+mn-ea"/>
                </a:rPr>
                <a:t>减少购买</a:t>
              </a:r>
              <a:endParaRPr kumimoji="1" lang="zh-CN" altLang="en-US" sz="24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24" name="组 23"/>
          <p:cNvGrpSpPr/>
          <p:nvPr/>
        </p:nvGrpSpPr>
        <p:grpSpPr>
          <a:xfrm>
            <a:off x="6057550" y="5024698"/>
            <a:ext cx="981534" cy="981534"/>
            <a:chOff x="6057550" y="5024698"/>
            <a:chExt cx="981534" cy="981534"/>
          </a:xfrm>
        </p:grpSpPr>
        <p:sp>
          <p:nvSpPr>
            <p:cNvPr id="14" name="泪滴形 38">
              <a:extLst>
                <a:ext uri="{FF2B5EF4-FFF2-40B4-BE49-F238E27FC236}">
                  <a16:creationId xmlns:a16="http://schemas.microsoft.com/office/drawing/2014/main" id="{EB73234C-7B34-44C2-8E37-64974AD6B791}"/>
                </a:ext>
              </a:extLst>
            </p:cNvPr>
            <p:cNvSpPr/>
            <p:nvPr/>
          </p:nvSpPr>
          <p:spPr>
            <a:xfrm rot="2544258">
              <a:off x="6057550" y="5024698"/>
              <a:ext cx="981534" cy="981534"/>
            </a:xfrm>
            <a:prstGeom prst="teardrop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6183050" y="5082669"/>
              <a:ext cx="8483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b="1" dirty="0" smtClean="0">
                  <a:solidFill>
                    <a:schemeClr val="bg1"/>
                  </a:solidFill>
                  <a:latin typeface="+mn-ea"/>
                </a:rPr>
                <a:t>增加购买</a:t>
              </a:r>
              <a:endParaRPr kumimoji="1" lang="zh-CN" altLang="en-US" sz="24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25" name="组 24"/>
          <p:cNvGrpSpPr/>
          <p:nvPr/>
        </p:nvGrpSpPr>
        <p:grpSpPr>
          <a:xfrm>
            <a:off x="7673802" y="1326842"/>
            <a:ext cx="1412773" cy="1412773"/>
            <a:chOff x="7673802" y="1326842"/>
            <a:chExt cx="1412773" cy="1412773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B380BEE1-9049-4AE8-B295-84F66299AD30}"/>
                </a:ext>
              </a:extLst>
            </p:cNvPr>
            <p:cNvSpPr/>
            <p:nvPr/>
          </p:nvSpPr>
          <p:spPr>
            <a:xfrm>
              <a:off x="7673802" y="1326842"/>
              <a:ext cx="1412773" cy="1412773"/>
            </a:xfrm>
            <a:prstGeom prst="ellipse">
              <a:avLst/>
            </a:prstGeom>
            <a:solidFill>
              <a:srgbClr val="D5EBFE"/>
            </a:solidFill>
            <a:ln>
              <a:noFill/>
            </a:ln>
            <a:effectLst>
              <a:outerShdw blurRad="203200" dist="38100" algn="l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7851641" y="1438733"/>
              <a:ext cx="11261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3600" b="1" dirty="0">
                  <a:solidFill>
                    <a:srgbClr val="283146"/>
                  </a:solidFill>
                  <a:latin typeface="+mn-ea"/>
                </a:rPr>
                <a:t>需求</a:t>
              </a:r>
              <a:r>
                <a:rPr kumimoji="1" lang="zh-CN" altLang="en-US" sz="3600" b="1" dirty="0" smtClean="0">
                  <a:solidFill>
                    <a:srgbClr val="C00000"/>
                  </a:solidFill>
                  <a:latin typeface="+mn-ea"/>
                </a:rPr>
                <a:t>下降</a:t>
              </a:r>
              <a:endParaRPr kumimoji="1" lang="zh-CN" altLang="en-US" sz="3600" b="1" dirty="0">
                <a:solidFill>
                  <a:srgbClr val="C00000"/>
                </a:solidFill>
                <a:latin typeface="+mn-ea"/>
              </a:endParaRPr>
            </a:p>
          </p:txBody>
        </p:sp>
      </p:grpSp>
      <p:grpSp>
        <p:nvGrpSpPr>
          <p:cNvPr id="26" name="组 25"/>
          <p:cNvGrpSpPr/>
          <p:nvPr/>
        </p:nvGrpSpPr>
        <p:grpSpPr>
          <a:xfrm>
            <a:off x="7655039" y="4827571"/>
            <a:ext cx="1412773" cy="1412773"/>
            <a:chOff x="7655039" y="4827571"/>
            <a:chExt cx="1412773" cy="1412773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B380BEE1-9049-4AE8-B295-84F66299AD30}"/>
                </a:ext>
              </a:extLst>
            </p:cNvPr>
            <p:cNvSpPr/>
            <p:nvPr/>
          </p:nvSpPr>
          <p:spPr>
            <a:xfrm>
              <a:off x="7655039" y="4827571"/>
              <a:ext cx="1412773" cy="1412773"/>
            </a:xfrm>
            <a:prstGeom prst="ellipse">
              <a:avLst/>
            </a:prstGeom>
            <a:solidFill>
              <a:srgbClr val="00B0F0">
                <a:alpha val="74000"/>
              </a:srgbClr>
            </a:solidFill>
            <a:ln>
              <a:noFill/>
            </a:ln>
            <a:effectLst>
              <a:outerShdw blurRad="203200" dist="38100" algn="l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rgbClr val="FA920D"/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7838078" y="4973968"/>
              <a:ext cx="11261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3600" b="1" dirty="0" smtClean="0">
                  <a:solidFill>
                    <a:srgbClr val="283146"/>
                  </a:solidFill>
                  <a:latin typeface="+mn-ea"/>
                </a:rPr>
                <a:t>需求</a:t>
              </a:r>
              <a:r>
                <a:rPr kumimoji="1" lang="zh-CN" altLang="en-US" sz="3600" b="1" dirty="0" smtClean="0">
                  <a:solidFill>
                    <a:srgbClr val="C00000"/>
                  </a:solidFill>
                  <a:latin typeface="+mn-ea"/>
                </a:rPr>
                <a:t>上升</a:t>
              </a:r>
              <a:endParaRPr kumimoji="1" lang="zh-CN" altLang="en-US" sz="3600" b="1" dirty="0">
                <a:solidFill>
                  <a:srgbClr val="C00000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575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5973287-44CA-4239-83A2-3DBC4A5AF551}"/>
              </a:ext>
            </a:extLst>
          </p:cNvPr>
          <p:cNvSpPr txBox="1"/>
          <p:nvPr/>
        </p:nvSpPr>
        <p:spPr>
          <a:xfrm>
            <a:off x="2251179" y="403114"/>
            <a:ext cx="5280613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 smtClean="0"/>
              <a:t>3. </a:t>
            </a:r>
            <a:r>
              <a:rPr lang="zh-CN" altLang="en-US" sz="3200" b="1" dirty="0" smtClean="0">
                <a:solidFill>
                  <a:schemeClr val="tx1">
                    <a:lumMod val="50000"/>
                  </a:schemeClr>
                </a:solidFill>
                <a:sym typeface="+mn-ea"/>
              </a:rPr>
              <a:t>价格对</a:t>
            </a:r>
            <a:r>
              <a:rPr lang="zh-CN" altLang="en-US" sz="3200" b="1" dirty="0" smtClean="0">
                <a:solidFill>
                  <a:srgbClr val="C00000"/>
                </a:solidFill>
                <a:sym typeface="+mn-ea"/>
              </a:rPr>
              <a:t>需求</a:t>
            </a:r>
            <a:r>
              <a:rPr lang="zh-CN" altLang="en-US" sz="3200" b="1" dirty="0" smtClean="0">
                <a:solidFill>
                  <a:schemeClr val="tx1">
                    <a:lumMod val="50000"/>
                  </a:schemeClr>
                </a:solidFill>
                <a:sym typeface="+mn-ea"/>
              </a:rPr>
              <a:t>有</a:t>
            </a:r>
            <a:r>
              <a:rPr lang="zh-CN" altLang="en-US" sz="3200" b="1" dirty="0">
                <a:solidFill>
                  <a:schemeClr val="tx1">
                    <a:lumMod val="50000"/>
                  </a:schemeClr>
                </a:solidFill>
                <a:sym typeface="+mn-ea"/>
              </a:rPr>
              <a:t>什么影响？</a:t>
            </a:r>
            <a:endParaRPr lang="zh-CN" altLang="en-US" sz="3200" b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56D7B82-3FF7-499D-ACB7-765EBBB6B664}"/>
              </a:ext>
            </a:extLst>
          </p:cNvPr>
          <p:cNvSpPr txBox="1"/>
          <p:nvPr/>
        </p:nvSpPr>
        <p:spPr>
          <a:xfrm>
            <a:off x="1585703" y="481268"/>
            <a:ext cx="624836" cy="421438"/>
          </a:xfrm>
          <a:custGeom>
            <a:avLst/>
            <a:gdLst/>
            <a:ahLst/>
            <a:cxnLst/>
            <a:rect l="l" t="t" r="r" b="b"/>
            <a:pathLst>
              <a:path w="157981" h="73893">
                <a:moveTo>
                  <a:pt x="85725" y="0"/>
                </a:moveTo>
                <a:lnTo>
                  <a:pt x="157981" y="30509"/>
                </a:lnTo>
                <a:lnTo>
                  <a:pt x="157981" y="43011"/>
                </a:lnTo>
                <a:lnTo>
                  <a:pt x="85725" y="73893"/>
                </a:lnTo>
                <a:lnTo>
                  <a:pt x="85725" y="60573"/>
                </a:lnTo>
                <a:lnTo>
                  <a:pt x="142949" y="36834"/>
                </a:lnTo>
                <a:lnTo>
                  <a:pt x="85725" y="13320"/>
                </a:lnTo>
                <a:close/>
                <a:moveTo>
                  <a:pt x="0" y="0"/>
                </a:moveTo>
                <a:lnTo>
                  <a:pt x="72256" y="30509"/>
                </a:lnTo>
                <a:lnTo>
                  <a:pt x="72256" y="43011"/>
                </a:lnTo>
                <a:lnTo>
                  <a:pt x="0" y="73893"/>
                </a:lnTo>
                <a:lnTo>
                  <a:pt x="0" y="60573"/>
                </a:lnTo>
                <a:lnTo>
                  <a:pt x="57224" y="36834"/>
                </a:lnTo>
                <a:lnTo>
                  <a:pt x="0" y="13320"/>
                </a:lnTo>
                <a:close/>
              </a:path>
            </a:pathLst>
          </a:custGeom>
          <a:solidFill>
            <a:srgbClr val="3297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30000"/>
              </a:lnSpc>
            </a:pPr>
            <a:endParaRPr lang="en-US" altLang="zh-CN" sz="1200" dirty="0">
              <a:solidFill>
                <a:schemeClr val="bg1"/>
              </a:solidFill>
              <a:latin typeface="Arial" panose="020B0604020202020204" pitchFamily="34" charset="0"/>
              <a:ea typeface="方正俊黑简体" panose="02000000000000000000" pitchFamily="2" charset="-122"/>
              <a:cs typeface="Angsana New" panose="02020603050405020304" pitchFamily="18" charset="-34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17DFAA1A-C452-461F-BF7B-64089CA44F05}"/>
              </a:ext>
            </a:extLst>
          </p:cNvPr>
          <p:cNvSpPr/>
          <p:nvPr/>
        </p:nvSpPr>
        <p:spPr>
          <a:xfrm>
            <a:off x="9444540" y="2576028"/>
            <a:ext cx="2234793" cy="2270860"/>
          </a:xfrm>
          <a:prstGeom prst="ellipse">
            <a:avLst/>
          </a:prstGeom>
          <a:blipFill dpi="0" rotWithShape="1">
            <a:blip r:embed="rId2"/>
            <a:srcRect/>
            <a:stretch>
              <a:fillRect l="11000" t="9000" r="7000" b="8000"/>
            </a:stretch>
          </a:blipFill>
          <a:ln w="50800" cmpd="sng">
            <a:solidFill>
              <a:srgbClr val="283146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左大括号 4"/>
          <p:cNvSpPr/>
          <p:nvPr/>
        </p:nvSpPr>
        <p:spPr>
          <a:xfrm>
            <a:off x="3401066" y="1883783"/>
            <a:ext cx="355807" cy="3796984"/>
          </a:xfrm>
          <a:prstGeom prst="leftBrace">
            <a:avLst/>
          </a:prstGeom>
          <a:noFill/>
          <a:ln w="38100" cap="sq" cmpd="sng">
            <a:solidFill>
              <a:srgbClr val="3297FF"/>
            </a:solidFill>
            <a:round/>
            <a:headEnd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7D47B07B-59C8-43E8-A4DB-6FE0ECDB2DE5}"/>
              </a:ext>
            </a:extLst>
          </p:cNvPr>
          <p:cNvSpPr/>
          <p:nvPr/>
        </p:nvSpPr>
        <p:spPr>
          <a:xfrm>
            <a:off x="1566443" y="2923451"/>
            <a:ext cx="1629751" cy="1629751"/>
          </a:xfrm>
          <a:prstGeom prst="ellipse">
            <a:avLst/>
          </a:prstGeom>
          <a:solidFill>
            <a:srgbClr val="3297FF">
              <a:alpha val="80000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B380BEE1-9049-4AE8-B295-84F66299AD30}"/>
              </a:ext>
            </a:extLst>
          </p:cNvPr>
          <p:cNvSpPr/>
          <p:nvPr/>
        </p:nvSpPr>
        <p:spPr>
          <a:xfrm>
            <a:off x="4133601" y="1295301"/>
            <a:ext cx="1412773" cy="1412773"/>
          </a:xfrm>
          <a:prstGeom prst="ellipse">
            <a:avLst/>
          </a:prstGeom>
          <a:solidFill>
            <a:srgbClr val="D5EBFE"/>
          </a:solidFill>
          <a:ln>
            <a:noFill/>
          </a:ln>
          <a:effectLst>
            <a:outerShdw blurRad="203200" dist="381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B380BEE1-9049-4AE8-B295-84F66299AD30}"/>
              </a:ext>
            </a:extLst>
          </p:cNvPr>
          <p:cNvSpPr/>
          <p:nvPr/>
        </p:nvSpPr>
        <p:spPr>
          <a:xfrm>
            <a:off x="7673802" y="1326842"/>
            <a:ext cx="1412773" cy="1412773"/>
          </a:xfrm>
          <a:prstGeom prst="ellipse">
            <a:avLst/>
          </a:prstGeom>
          <a:solidFill>
            <a:srgbClr val="D5EBFE"/>
          </a:solidFill>
          <a:ln>
            <a:noFill/>
          </a:ln>
          <a:effectLst>
            <a:outerShdw blurRad="203200" dist="381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泪滴形 38">
            <a:extLst>
              <a:ext uri="{FF2B5EF4-FFF2-40B4-BE49-F238E27FC236}">
                <a16:creationId xmlns:a16="http://schemas.microsoft.com/office/drawing/2014/main" id="{EB73234C-7B34-44C2-8E37-64974AD6B791}"/>
              </a:ext>
            </a:extLst>
          </p:cNvPr>
          <p:cNvSpPr/>
          <p:nvPr/>
        </p:nvSpPr>
        <p:spPr>
          <a:xfrm rot="2544258">
            <a:off x="6076313" y="1523969"/>
            <a:ext cx="981534" cy="981534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818265" y="3415160"/>
            <a:ext cx="112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 smtClean="0">
                <a:solidFill>
                  <a:schemeClr val="bg1"/>
                </a:solidFill>
                <a:latin typeface="+mn-ea"/>
              </a:rPr>
              <a:t>价格</a:t>
            </a:r>
            <a:endParaRPr kumimoji="1" lang="zh-CN" altLang="en-US" sz="36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311130" y="1678521"/>
            <a:ext cx="112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 smtClean="0">
                <a:solidFill>
                  <a:srgbClr val="283146"/>
                </a:solidFill>
                <a:latin typeface="+mn-ea"/>
              </a:rPr>
              <a:t>上涨</a:t>
            </a:r>
            <a:endParaRPr kumimoji="1" lang="zh-CN" altLang="en-US" sz="3600" b="1" dirty="0">
              <a:solidFill>
                <a:srgbClr val="283146"/>
              </a:solidFill>
              <a:latin typeface="+mn-ea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B380BEE1-9049-4AE8-B295-84F66299AD30}"/>
              </a:ext>
            </a:extLst>
          </p:cNvPr>
          <p:cNvSpPr/>
          <p:nvPr/>
        </p:nvSpPr>
        <p:spPr>
          <a:xfrm>
            <a:off x="4114838" y="4796030"/>
            <a:ext cx="1412773" cy="1412773"/>
          </a:xfrm>
          <a:prstGeom prst="ellipse">
            <a:avLst/>
          </a:prstGeom>
          <a:solidFill>
            <a:srgbClr val="00B0F0">
              <a:alpha val="74000"/>
            </a:srgbClr>
          </a:solidFill>
          <a:ln>
            <a:noFill/>
          </a:ln>
          <a:effectLst>
            <a:outerShdw blurRad="203200" dist="381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FA920D"/>
              </a:solidFill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B380BEE1-9049-4AE8-B295-84F66299AD30}"/>
              </a:ext>
            </a:extLst>
          </p:cNvPr>
          <p:cNvSpPr/>
          <p:nvPr/>
        </p:nvSpPr>
        <p:spPr>
          <a:xfrm>
            <a:off x="7655039" y="4827571"/>
            <a:ext cx="1412773" cy="1412773"/>
          </a:xfrm>
          <a:prstGeom prst="ellipse">
            <a:avLst/>
          </a:prstGeom>
          <a:solidFill>
            <a:srgbClr val="00B0F0">
              <a:alpha val="74000"/>
            </a:srgbClr>
          </a:solidFill>
          <a:ln>
            <a:noFill/>
          </a:ln>
          <a:effectLst>
            <a:outerShdw blurRad="203200" dist="381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FA920D"/>
              </a:solidFill>
            </a:endParaRPr>
          </a:p>
        </p:txBody>
      </p:sp>
      <p:sp>
        <p:nvSpPr>
          <p:cNvPr id="14" name="泪滴形 38">
            <a:extLst>
              <a:ext uri="{FF2B5EF4-FFF2-40B4-BE49-F238E27FC236}">
                <a16:creationId xmlns:a16="http://schemas.microsoft.com/office/drawing/2014/main" id="{EB73234C-7B34-44C2-8E37-64974AD6B791}"/>
              </a:ext>
            </a:extLst>
          </p:cNvPr>
          <p:cNvSpPr/>
          <p:nvPr/>
        </p:nvSpPr>
        <p:spPr>
          <a:xfrm rot="2544258">
            <a:off x="6057550" y="5024698"/>
            <a:ext cx="981534" cy="981534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4292367" y="5179250"/>
            <a:ext cx="112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 smtClean="0">
                <a:solidFill>
                  <a:srgbClr val="283146"/>
                </a:solidFill>
                <a:latin typeface="+mn-ea"/>
              </a:rPr>
              <a:t>下降</a:t>
            </a:r>
            <a:endParaRPr kumimoji="1" lang="zh-CN" altLang="en-US" sz="3600" b="1" dirty="0">
              <a:solidFill>
                <a:srgbClr val="283146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0816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5973287-44CA-4239-83A2-3DBC4A5AF551}"/>
              </a:ext>
            </a:extLst>
          </p:cNvPr>
          <p:cNvSpPr txBox="1"/>
          <p:nvPr/>
        </p:nvSpPr>
        <p:spPr>
          <a:xfrm>
            <a:off x="2237631" y="403114"/>
            <a:ext cx="6101349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 smtClean="0"/>
              <a:t>4. </a:t>
            </a:r>
            <a:r>
              <a:rPr lang="zh-CN" altLang="en-US" sz="3200" b="1" dirty="0" smtClean="0">
                <a:solidFill>
                  <a:srgbClr val="C00000"/>
                </a:solidFill>
              </a:rPr>
              <a:t>供求关系</a:t>
            </a:r>
            <a:r>
              <a:rPr lang="zh-CN" altLang="en-US" sz="3200" b="1" dirty="0" smtClean="0">
                <a:solidFill>
                  <a:schemeClr val="tx1">
                    <a:lumMod val="50000"/>
                  </a:schemeClr>
                </a:solidFill>
                <a:sym typeface="+mn-ea"/>
              </a:rPr>
              <a:t>对</a:t>
            </a:r>
            <a:r>
              <a:rPr lang="zh-CN" altLang="en-US" sz="3200" b="1" dirty="0">
                <a:solidFill>
                  <a:srgbClr val="C00000"/>
                </a:solidFill>
                <a:sym typeface="+mn-ea"/>
              </a:rPr>
              <a:t>价格</a:t>
            </a:r>
            <a:r>
              <a:rPr lang="zh-CN" altLang="en-US" sz="3200" b="1" dirty="0" smtClean="0">
                <a:solidFill>
                  <a:schemeClr val="tx1">
                    <a:lumMod val="50000"/>
                  </a:schemeClr>
                </a:solidFill>
                <a:sym typeface="+mn-ea"/>
              </a:rPr>
              <a:t>有</a:t>
            </a:r>
            <a:r>
              <a:rPr lang="zh-CN" altLang="en-US" sz="3200" b="1" dirty="0">
                <a:solidFill>
                  <a:schemeClr val="tx1">
                    <a:lumMod val="50000"/>
                  </a:schemeClr>
                </a:solidFill>
                <a:sym typeface="+mn-ea"/>
              </a:rPr>
              <a:t>什么影响？</a:t>
            </a:r>
            <a:endParaRPr lang="zh-CN" altLang="en-US" sz="3200" b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56D7B82-3FF7-499D-ACB7-765EBBB6B664}"/>
              </a:ext>
            </a:extLst>
          </p:cNvPr>
          <p:cNvSpPr txBox="1"/>
          <p:nvPr/>
        </p:nvSpPr>
        <p:spPr>
          <a:xfrm>
            <a:off x="1585703" y="481268"/>
            <a:ext cx="624836" cy="421438"/>
          </a:xfrm>
          <a:custGeom>
            <a:avLst/>
            <a:gdLst/>
            <a:ahLst/>
            <a:cxnLst/>
            <a:rect l="l" t="t" r="r" b="b"/>
            <a:pathLst>
              <a:path w="157981" h="73893">
                <a:moveTo>
                  <a:pt x="85725" y="0"/>
                </a:moveTo>
                <a:lnTo>
                  <a:pt x="157981" y="30509"/>
                </a:lnTo>
                <a:lnTo>
                  <a:pt x="157981" y="43011"/>
                </a:lnTo>
                <a:lnTo>
                  <a:pt x="85725" y="73893"/>
                </a:lnTo>
                <a:lnTo>
                  <a:pt x="85725" y="60573"/>
                </a:lnTo>
                <a:lnTo>
                  <a:pt x="142949" y="36834"/>
                </a:lnTo>
                <a:lnTo>
                  <a:pt x="85725" y="13320"/>
                </a:lnTo>
                <a:close/>
                <a:moveTo>
                  <a:pt x="0" y="0"/>
                </a:moveTo>
                <a:lnTo>
                  <a:pt x="72256" y="30509"/>
                </a:lnTo>
                <a:lnTo>
                  <a:pt x="72256" y="43011"/>
                </a:lnTo>
                <a:lnTo>
                  <a:pt x="0" y="73893"/>
                </a:lnTo>
                <a:lnTo>
                  <a:pt x="0" y="60573"/>
                </a:lnTo>
                <a:lnTo>
                  <a:pt x="57224" y="36834"/>
                </a:lnTo>
                <a:lnTo>
                  <a:pt x="0" y="13320"/>
                </a:lnTo>
                <a:close/>
              </a:path>
            </a:pathLst>
          </a:custGeom>
          <a:solidFill>
            <a:srgbClr val="3297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30000"/>
              </a:lnSpc>
            </a:pPr>
            <a:endParaRPr lang="en-US" altLang="zh-CN" sz="1200" dirty="0">
              <a:solidFill>
                <a:schemeClr val="bg1"/>
              </a:solidFill>
              <a:latin typeface="Arial" panose="020B0604020202020204" pitchFamily="34" charset="0"/>
              <a:ea typeface="方正俊黑简体" panose="02000000000000000000" pitchFamily="2" charset="-122"/>
              <a:cs typeface="Angsana New" panose="02020603050405020304" pitchFamily="18" charset="-34"/>
            </a:endParaRPr>
          </a:p>
        </p:txBody>
      </p:sp>
      <p:sp>
        <p:nvSpPr>
          <p:cNvPr id="5" name="左大括号 4"/>
          <p:cNvSpPr/>
          <p:nvPr/>
        </p:nvSpPr>
        <p:spPr>
          <a:xfrm>
            <a:off x="3401066" y="1883783"/>
            <a:ext cx="355807" cy="3796984"/>
          </a:xfrm>
          <a:prstGeom prst="leftBrace">
            <a:avLst/>
          </a:prstGeom>
          <a:noFill/>
          <a:ln w="38100" cap="sq" cmpd="sng">
            <a:solidFill>
              <a:srgbClr val="3297FF"/>
            </a:solidFill>
            <a:round/>
            <a:headEnd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4" name="组 3"/>
          <p:cNvGrpSpPr/>
          <p:nvPr/>
        </p:nvGrpSpPr>
        <p:grpSpPr>
          <a:xfrm>
            <a:off x="1566443" y="2923451"/>
            <a:ext cx="1629751" cy="1629751"/>
            <a:chOff x="1566443" y="2923451"/>
            <a:chExt cx="1629751" cy="1629751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7D47B07B-59C8-43E8-A4DB-6FE0ECDB2DE5}"/>
                </a:ext>
              </a:extLst>
            </p:cNvPr>
            <p:cNvSpPr/>
            <p:nvPr/>
          </p:nvSpPr>
          <p:spPr>
            <a:xfrm>
              <a:off x="1566443" y="2923451"/>
              <a:ext cx="1629751" cy="1629751"/>
            </a:xfrm>
            <a:prstGeom prst="ellipse">
              <a:avLst/>
            </a:prstGeom>
            <a:solidFill>
              <a:srgbClr val="3297FF">
                <a:alpha val="80000"/>
              </a:srgb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818265" y="3182110"/>
              <a:ext cx="11261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3600" b="1" dirty="0" smtClean="0">
                  <a:solidFill>
                    <a:schemeClr val="bg1"/>
                  </a:solidFill>
                  <a:latin typeface="+mn-ea"/>
                </a:rPr>
                <a:t>供求关系</a:t>
              </a:r>
              <a:endParaRPr kumimoji="1" lang="zh-CN" altLang="en-US" sz="36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8" name="组 7"/>
          <p:cNvGrpSpPr/>
          <p:nvPr/>
        </p:nvGrpSpPr>
        <p:grpSpPr>
          <a:xfrm>
            <a:off x="4133601" y="1335237"/>
            <a:ext cx="2163682" cy="1240865"/>
            <a:chOff x="4133601" y="1335237"/>
            <a:chExt cx="2163682" cy="1240865"/>
          </a:xfrm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B380BEE1-9049-4AE8-B295-84F66299AD30}"/>
                </a:ext>
              </a:extLst>
            </p:cNvPr>
            <p:cNvSpPr/>
            <p:nvPr/>
          </p:nvSpPr>
          <p:spPr>
            <a:xfrm>
              <a:off x="4133601" y="1335237"/>
              <a:ext cx="2163682" cy="1240865"/>
            </a:xfrm>
            <a:prstGeom prst="ellipse">
              <a:avLst/>
            </a:prstGeom>
            <a:solidFill>
              <a:srgbClr val="D5EBFE"/>
            </a:solidFill>
            <a:ln>
              <a:noFill/>
            </a:ln>
            <a:effectLst>
              <a:outerShdw blurRad="203200" dist="38100" algn="l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276934" y="1632504"/>
              <a:ext cx="20203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3600" b="1" dirty="0" smtClean="0">
                  <a:solidFill>
                    <a:srgbClr val="283146"/>
                  </a:solidFill>
                  <a:latin typeface="+mn-ea"/>
                </a:rPr>
                <a:t>供</a:t>
              </a:r>
              <a:r>
                <a:rPr kumimoji="1" lang="zh-CN" altLang="en-US" sz="3600" b="1" dirty="0" smtClean="0">
                  <a:solidFill>
                    <a:srgbClr val="008D2A"/>
                  </a:solidFill>
                  <a:latin typeface="+mn-ea"/>
                </a:rPr>
                <a:t>大于</a:t>
              </a:r>
              <a:r>
                <a:rPr kumimoji="1" lang="zh-CN" altLang="en-US" sz="3600" b="1" dirty="0" smtClean="0">
                  <a:solidFill>
                    <a:srgbClr val="283146"/>
                  </a:solidFill>
                  <a:latin typeface="+mn-ea"/>
                </a:rPr>
                <a:t>求</a:t>
              </a:r>
              <a:endParaRPr kumimoji="1" lang="zh-CN" altLang="en-US" sz="3600" b="1" dirty="0">
                <a:solidFill>
                  <a:srgbClr val="283146"/>
                </a:solidFill>
                <a:latin typeface="+mn-ea"/>
              </a:endParaRPr>
            </a:p>
          </p:txBody>
        </p:sp>
      </p:grpSp>
      <p:grpSp>
        <p:nvGrpSpPr>
          <p:cNvPr id="12" name="组 11"/>
          <p:cNvGrpSpPr/>
          <p:nvPr/>
        </p:nvGrpSpPr>
        <p:grpSpPr>
          <a:xfrm>
            <a:off x="7771073" y="1335237"/>
            <a:ext cx="2163682" cy="1240865"/>
            <a:chOff x="7771073" y="1335237"/>
            <a:chExt cx="2163682" cy="1240865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B380BEE1-9049-4AE8-B295-84F66299AD30}"/>
                </a:ext>
              </a:extLst>
            </p:cNvPr>
            <p:cNvSpPr/>
            <p:nvPr/>
          </p:nvSpPr>
          <p:spPr>
            <a:xfrm>
              <a:off x="7771073" y="1335237"/>
              <a:ext cx="2163682" cy="1240865"/>
            </a:xfrm>
            <a:prstGeom prst="ellipse">
              <a:avLst/>
            </a:prstGeom>
            <a:solidFill>
              <a:srgbClr val="D5EBFE"/>
            </a:solidFill>
            <a:ln>
              <a:noFill/>
            </a:ln>
            <a:effectLst>
              <a:outerShdw blurRad="203200" dist="38100" algn="l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7914406" y="1632504"/>
              <a:ext cx="20203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3600" b="1" dirty="0" smtClean="0">
                  <a:solidFill>
                    <a:srgbClr val="283146"/>
                  </a:solidFill>
                  <a:latin typeface="+mn-ea"/>
                </a:rPr>
                <a:t>价格</a:t>
              </a:r>
              <a:r>
                <a:rPr kumimoji="1" lang="zh-CN" altLang="en-US" sz="3600" b="1" dirty="0" smtClean="0">
                  <a:solidFill>
                    <a:srgbClr val="008D2A"/>
                  </a:solidFill>
                  <a:latin typeface="+mn-ea"/>
                </a:rPr>
                <a:t>下降</a:t>
              </a:r>
              <a:endParaRPr kumimoji="1" lang="zh-CN" altLang="en-US" sz="3600" b="1" dirty="0">
                <a:solidFill>
                  <a:srgbClr val="008D2A"/>
                </a:solidFill>
                <a:latin typeface="+mn-ea"/>
              </a:endParaRPr>
            </a:p>
          </p:txBody>
        </p:sp>
      </p:grpSp>
      <p:sp>
        <p:nvSpPr>
          <p:cNvPr id="23" name="右箭头 22"/>
          <p:cNvSpPr/>
          <p:nvPr/>
        </p:nvSpPr>
        <p:spPr>
          <a:xfrm>
            <a:off x="6674011" y="1762867"/>
            <a:ext cx="862853" cy="427395"/>
          </a:xfrm>
          <a:prstGeom prst="rightArrow">
            <a:avLst/>
          </a:prstGeom>
          <a:solidFill>
            <a:srgbClr val="2831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9" name="组 8"/>
          <p:cNvGrpSpPr/>
          <p:nvPr/>
        </p:nvGrpSpPr>
        <p:grpSpPr>
          <a:xfrm>
            <a:off x="4133601" y="5060334"/>
            <a:ext cx="2163682" cy="1240865"/>
            <a:chOff x="4133601" y="5060334"/>
            <a:chExt cx="2163682" cy="1240865"/>
          </a:xfrm>
        </p:grpSpPr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B380BEE1-9049-4AE8-B295-84F66299AD30}"/>
                </a:ext>
              </a:extLst>
            </p:cNvPr>
            <p:cNvSpPr/>
            <p:nvPr/>
          </p:nvSpPr>
          <p:spPr>
            <a:xfrm>
              <a:off x="4133601" y="5060334"/>
              <a:ext cx="2163682" cy="1240865"/>
            </a:xfrm>
            <a:prstGeom prst="ellipse">
              <a:avLst/>
            </a:prstGeom>
            <a:solidFill>
              <a:srgbClr val="00B0F0">
                <a:alpha val="74000"/>
              </a:srgbClr>
            </a:solidFill>
            <a:ln>
              <a:noFill/>
            </a:ln>
            <a:effectLst>
              <a:outerShdw blurRad="203200" dist="38100" algn="l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276934" y="5357601"/>
              <a:ext cx="20203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3600" b="1" dirty="0" smtClean="0">
                  <a:solidFill>
                    <a:srgbClr val="283146"/>
                  </a:solidFill>
                  <a:latin typeface="+mn-ea"/>
                </a:rPr>
                <a:t>供</a:t>
              </a:r>
              <a:r>
                <a:rPr kumimoji="1" lang="zh-CN" altLang="en-US" sz="3600" b="1" dirty="0" smtClean="0">
                  <a:solidFill>
                    <a:srgbClr val="C00000"/>
                  </a:solidFill>
                  <a:latin typeface="+mn-ea"/>
                </a:rPr>
                <a:t>小于</a:t>
              </a:r>
              <a:r>
                <a:rPr kumimoji="1" lang="zh-CN" altLang="en-US" sz="3600" b="1" dirty="0" smtClean="0">
                  <a:solidFill>
                    <a:srgbClr val="283146"/>
                  </a:solidFill>
                  <a:latin typeface="+mn-ea"/>
                </a:rPr>
                <a:t>求</a:t>
              </a:r>
              <a:endParaRPr kumimoji="1" lang="zh-CN" altLang="en-US" sz="3600" b="1" dirty="0">
                <a:solidFill>
                  <a:srgbClr val="283146"/>
                </a:solidFill>
                <a:latin typeface="+mn-ea"/>
              </a:endParaRPr>
            </a:p>
          </p:txBody>
        </p:sp>
      </p:grpSp>
      <p:grpSp>
        <p:nvGrpSpPr>
          <p:cNvPr id="13" name="组 12"/>
          <p:cNvGrpSpPr/>
          <p:nvPr/>
        </p:nvGrpSpPr>
        <p:grpSpPr>
          <a:xfrm>
            <a:off x="7771073" y="5060334"/>
            <a:ext cx="2163682" cy="1240865"/>
            <a:chOff x="7771073" y="5060334"/>
            <a:chExt cx="2163682" cy="1240865"/>
          </a:xfrm>
        </p:grpSpPr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B380BEE1-9049-4AE8-B295-84F66299AD30}"/>
                </a:ext>
              </a:extLst>
            </p:cNvPr>
            <p:cNvSpPr/>
            <p:nvPr/>
          </p:nvSpPr>
          <p:spPr>
            <a:xfrm>
              <a:off x="7771073" y="5060334"/>
              <a:ext cx="2163682" cy="1240865"/>
            </a:xfrm>
            <a:prstGeom prst="ellipse">
              <a:avLst/>
            </a:prstGeom>
            <a:solidFill>
              <a:srgbClr val="00B0F0">
                <a:alpha val="74000"/>
              </a:srgbClr>
            </a:solidFill>
            <a:ln>
              <a:noFill/>
            </a:ln>
            <a:effectLst>
              <a:outerShdw blurRad="203200" dist="38100" algn="l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7914406" y="5357601"/>
              <a:ext cx="20203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3600" b="1" dirty="0" smtClean="0">
                  <a:solidFill>
                    <a:srgbClr val="283146"/>
                  </a:solidFill>
                  <a:latin typeface="+mn-ea"/>
                </a:rPr>
                <a:t>价格</a:t>
              </a:r>
              <a:r>
                <a:rPr kumimoji="1" lang="zh-CN" altLang="en-US" sz="3600" b="1" dirty="0" smtClean="0">
                  <a:solidFill>
                    <a:srgbClr val="C00000"/>
                  </a:solidFill>
                  <a:latin typeface="+mn-ea"/>
                </a:rPr>
                <a:t>上升</a:t>
              </a:r>
              <a:endParaRPr kumimoji="1" lang="zh-CN" altLang="en-US" sz="3600" b="1" dirty="0">
                <a:solidFill>
                  <a:srgbClr val="C00000"/>
                </a:solidFill>
                <a:latin typeface="+mn-ea"/>
              </a:endParaRPr>
            </a:p>
          </p:txBody>
        </p:sp>
      </p:grpSp>
      <p:sp>
        <p:nvSpPr>
          <p:cNvPr id="28" name="右箭头 27"/>
          <p:cNvSpPr/>
          <p:nvPr/>
        </p:nvSpPr>
        <p:spPr>
          <a:xfrm>
            <a:off x="6674011" y="5487964"/>
            <a:ext cx="862853" cy="427395"/>
          </a:xfrm>
          <a:prstGeom prst="rightArrow">
            <a:avLst/>
          </a:prstGeom>
          <a:solidFill>
            <a:srgbClr val="2831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2414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23A9E962-F874-48BF-97D1-D4AFC51BE1AB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C:\Users\Administrator\Desktop\9月作品\22"/>
  <p:tag name="ISPRING_PRESENTATION_TITLE" val="新建 Microsoft PowerPoint 演示文稿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928</TotalTime>
  <Words>536</Words>
  <Application>Microsoft Office PowerPoint</Application>
  <PresentationFormat>宽屏</PresentationFormat>
  <Paragraphs>138</Paragraphs>
  <Slides>24</Slides>
  <Notes>10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7" baseType="lpstr">
      <vt:lpstr>Angsana New</vt:lpstr>
      <vt:lpstr>等线</vt:lpstr>
      <vt:lpstr>方正俊黑简体</vt:lpstr>
      <vt:lpstr>STZhongsong</vt:lpstr>
      <vt:lpstr>思源黑体 CN Regular</vt:lpstr>
      <vt:lpstr>宋体</vt:lpstr>
      <vt:lpstr>Microsoft YaHei</vt:lpstr>
      <vt:lpstr>Microsoft YaHei</vt:lpstr>
      <vt:lpstr>Arial</vt:lpstr>
      <vt:lpstr>Calibri</vt:lpstr>
      <vt:lpstr>Century Gothic</vt:lpstr>
      <vt:lpstr>Verdana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新建 Microsoft PowerPoint 演示文稿</dc:title>
  <dc:creator>逆流的小鱼</dc:creator>
  <cp:lastModifiedBy>admin</cp:lastModifiedBy>
  <cp:revision>162</cp:revision>
  <cp:lastPrinted>2021-11-15T15:40:16Z</cp:lastPrinted>
  <dcterms:created xsi:type="dcterms:W3CDTF">2019-06-26T07:14:23Z</dcterms:created>
  <dcterms:modified xsi:type="dcterms:W3CDTF">2021-11-16T03:01:15Z</dcterms:modified>
</cp:coreProperties>
</file>