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0"/>
  </p:notesMasterIdLst>
  <p:sldIdLst>
    <p:sldId id="290" r:id="rId3"/>
    <p:sldId id="256" r:id="rId4"/>
    <p:sldId id="257" r:id="rId5"/>
    <p:sldId id="258" r:id="rId6"/>
    <p:sldId id="259" r:id="rId7"/>
    <p:sldId id="271" r:id="rId8"/>
    <p:sldId id="260" r:id="rId9"/>
    <p:sldId id="261" r:id="rId11"/>
    <p:sldId id="275" r:id="rId12"/>
    <p:sldId id="264" r:id="rId13"/>
    <p:sldId id="276" r:id="rId14"/>
    <p:sldId id="280" r:id="rId15"/>
    <p:sldId id="281" r:id="rId16"/>
    <p:sldId id="282" r:id="rId17"/>
    <p:sldId id="274" r:id="rId18"/>
    <p:sldId id="266" r:id="rId19"/>
    <p:sldId id="267" r:id="rId20"/>
    <p:sldId id="268" r:id="rId21"/>
    <p:sldId id="269" r:id="rId22"/>
    <p:sldId id="272" r:id="rId23"/>
    <p:sldId id="270" r:id="rId24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00FE"/>
    <a:srgbClr val="0D02FA"/>
    <a:srgbClr val="0EF6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848"/>
    <p:restoredTop sz="94694"/>
  </p:normalViewPr>
  <p:slideViewPr>
    <p:cSldViewPr snapToGrid="0">
      <p:cViewPr varScale="1">
        <p:scale>
          <a:sx n="84" d="100"/>
          <a:sy n="84" d="100"/>
        </p:scale>
        <p:origin x="523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7" Type="http://schemas.openxmlformats.org/officeDocument/2006/relationships/tableStyles" Target="tableStyles.xml"/><Relationship Id="rId26" Type="http://schemas.openxmlformats.org/officeDocument/2006/relationships/viewProps" Target="viewProps.xml"/><Relationship Id="rId25" Type="http://schemas.openxmlformats.org/officeDocument/2006/relationships/presProps" Target="presProps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E1EAF6-0D31-B243-A313-5E58418A1471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4DA3A4-E768-D94F-A392-4C8F0B9B91FC}" type="slidenum">
              <a:rPr kumimoji="1" lang="zh-CN" altLang="en-US" smtClean="0"/>
            </a:fld>
            <a:endParaRPr kumimoji="1"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4DA3A4-E768-D94F-A392-4C8F0B9B91FC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078CC-BF67-485A-9427-192EEFA2A50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221B4-9A85-415D-9701-5AD57C9EE84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078CC-BF67-485A-9427-192EEFA2A50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221B4-9A85-415D-9701-5AD57C9EE84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078CC-BF67-485A-9427-192EEFA2A50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221B4-9A85-415D-9701-5AD57C9EE84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078CC-BF67-485A-9427-192EEFA2A50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221B4-9A85-415D-9701-5AD57C9EE84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078CC-BF67-485A-9427-192EEFA2A50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221B4-9A85-415D-9701-5AD57C9EE84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078CC-BF67-485A-9427-192EEFA2A504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221B4-9A85-415D-9701-5AD57C9EE84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078CC-BF67-485A-9427-192EEFA2A504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221B4-9A85-415D-9701-5AD57C9EE84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078CC-BF67-485A-9427-192EEFA2A504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221B4-9A85-415D-9701-5AD57C9EE84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078CC-BF67-485A-9427-192EEFA2A504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221B4-9A85-415D-9701-5AD57C9EE84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078CC-BF67-485A-9427-192EEFA2A504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221B4-9A85-415D-9701-5AD57C9EE84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078CC-BF67-485A-9427-192EEFA2A504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221B4-9A85-415D-9701-5AD57C9EE84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A078CC-BF67-485A-9427-192EEFA2A50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8221B4-9A85-415D-9701-5AD57C9EE846}" type="slidenum">
              <a:rPr lang="zh-CN" altLang="en-US" smtClean="0"/>
            </a:fld>
            <a:endParaRPr lang="zh-CN" altLang="en-US"/>
          </a:p>
        </p:txBody>
      </p:sp>
      <p:sp>
        <p:nvSpPr>
          <p:cNvPr id="7" name="图文框 6"/>
          <p:cNvSpPr/>
          <p:nvPr userDrawn="1"/>
        </p:nvSpPr>
        <p:spPr>
          <a:xfrm>
            <a:off x="1" y="0"/>
            <a:ext cx="12192000" cy="6858000"/>
          </a:xfrm>
          <a:prstGeom prst="frame">
            <a:avLst>
              <a:gd name="adj1" fmla="val 4198"/>
            </a:avLst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3.jpeg"/><Relationship Id="rId1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5.jpeg"/><Relationship Id="rId1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7.jpeg"/><Relationship Id="rId1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9.jpeg"/><Relationship Id="rId1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1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5.png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6.png"/><Relationship Id="rId1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593725" y="594995"/>
            <a:ext cx="11005185" cy="4799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8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《博雅速成汉语》第一册</a:t>
            </a:r>
            <a:r>
              <a:rPr lang="en-US" altLang="zh-CN" sz="66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  </a:t>
            </a:r>
            <a:endParaRPr lang="en-US" altLang="zh-CN" sz="6600" dirty="0">
              <a:solidFill>
                <a:schemeClr val="bg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algn="ctr"/>
            <a:r>
              <a:rPr lang="en-US" altLang="zh-CN" sz="40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    </a:t>
            </a:r>
            <a:endParaRPr lang="en-US" altLang="zh-CN" sz="4000" dirty="0">
              <a:solidFill>
                <a:schemeClr val="bg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algn="ctr">
              <a:lnSpc>
                <a:spcPct val="150000"/>
              </a:lnSpc>
            </a:pPr>
            <a:r>
              <a:rPr lang="en-US" altLang="zh-CN" sz="40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    </a:t>
            </a:r>
            <a:r>
              <a:rPr lang="zh-CN" altLang="en-US" sz="40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第十三课</a:t>
            </a:r>
            <a:r>
              <a:rPr lang="en-US" altLang="zh-CN" sz="40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·</a:t>
            </a:r>
            <a:r>
              <a:rPr lang="zh-CN" altLang="en-US" sz="40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第四课时</a:t>
            </a:r>
            <a:r>
              <a:rPr lang="en-US" altLang="zh-CN" sz="40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   </a:t>
            </a:r>
            <a:endParaRPr lang="en-US" altLang="zh-CN" sz="4000" dirty="0">
              <a:solidFill>
                <a:schemeClr val="bg1"/>
              </a:solidFill>
              <a:latin typeface="华文楷体" panose="02010600040101010101" pitchFamily="2" charset="-122"/>
              <a:ea typeface="华文楷体" panose="02010600040101010101" pitchFamily="2" charset="-122"/>
              <a:sym typeface="+mn-ea"/>
            </a:endParaRPr>
          </a:p>
          <a:p>
            <a:pPr algn="ctr">
              <a:lnSpc>
                <a:spcPct val="150000"/>
              </a:lnSpc>
            </a:pPr>
            <a:r>
              <a:rPr lang="zh-CN" altLang="en-US" sz="40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文化拓展</a:t>
            </a:r>
            <a:r>
              <a:rPr lang="en-US" altLang="zh-CN" sz="40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—</a:t>
            </a:r>
            <a:r>
              <a:rPr lang="zh-CN" altLang="en-US" sz="4000" dirty="0">
                <a:solidFill>
                  <a:schemeClr val="bg1"/>
                </a:solidFill>
                <a:latin typeface="华文隶书" panose="02010800040101010101" pitchFamily="2" charset="-122"/>
                <a:ea typeface="华文隶书" panose="02010800040101010101" pitchFamily="2" charset="-122"/>
                <a:sym typeface="+mn-ea"/>
              </a:rPr>
              <a:t>“</a:t>
            </a:r>
            <a:r>
              <a:rPr lang="zh-CN" altLang="en-US" sz="40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高山流水觅知音</a:t>
            </a:r>
            <a:r>
              <a:rPr lang="zh-CN" altLang="en-US" sz="4000" dirty="0">
                <a:solidFill>
                  <a:schemeClr val="bg1"/>
                </a:solidFill>
                <a:latin typeface="华文隶书" panose="02010800040101010101" pitchFamily="2" charset="-122"/>
                <a:ea typeface="华文隶书" panose="02010800040101010101" pitchFamily="2" charset="-122"/>
                <a:sym typeface="+mn-ea"/>
              </a:rPr>
              <a:t>”</a:t>
            </a:r>
            <a:endParaRPr lang="zh-CN" altLang="en-US" sz="4000" dirty="0">
              <a:solidFill>
                <a:schemeClr val="bg1"/>
              </a:solidFill>
              <a:latin typeface="华文隶书" panose="02010800040101010101" pitchFamily="2" charset="-122"/>
              <a:ea typeface="华文隶书" panose="02010800040101010101" pitchFamily="2" charset="-122"/>
              <a:sym typeface="+mn-ea"/>
            </a:endParaRPr>
          </a:p>
          <a:p>
            <a:pPr algn="ctr"/>
            <a:endParaRPr lang="zh-CN" altLang="en-US" sz="4000" dirty="0">
              <a:solidFill>
                <a:schemeClr val="bg1"/>
              </a:solidFill>
              <a:latin typeface="华文隶书" panose="02010800040101010101" pitchFamily="2" charset="-122"/>
              <a:ea typeface="华文隶书" panose="02010800040101010101" pitchFamily="2" charset="-122"/>
            </a:endParaRPr>
          </a:p>
          <a:p>
            <a:pPr algn="ctr"/>
            <a:r>
              <a:rPr lang="zh-CN" altLang="en-US" sz="40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教学对象：初级水平来华成人留学生</a:t>
            </a:r>
            <a:endParaRPr lang="zh-CN" altLang="en-US" sz="4000" dirty="0">
              <a:solidFill>
                <a:schemeClr val="bg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320040" y="301752"/>
            <a:ext cx="14173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文化拓展</a:t>
            </a:r>
            <a:endParaRPr lang="zh-CN" altLang="en-US" sz="20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737178" y="2320471"/>
            <a:ext cx="8229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000" dirty="0">
                <a:latin typeface="Baoli SC" panose="02010600040101010101" pitchFamily="2" charset="-122"/>
                <a:ea typeface="Baoli SC" panose="02010600040101010101" pitchFamily="2" charset="-122"/>
              </a:rPr>
              <a:t>古琴</a:t>
            </a:r>
            <a:endParaRPr lang="zh-CN" altLang="en-US" sz="6000" dirty="0">
              <a:latin typeface="Baoli SC" panose="02010600040101010101" pitchFamily="2" charset="-122"/>
              <a:ea typeface="Baoli SC" panose="02010600040101010101" pitchFamily="2" charset="-122"/>
            </a:endParaRPr>
          </a:p>
        </p:txBody>
      </p:sp>
      <p:pic>
        <p:nvPicPr>
          <p:cNvPr id="5" name="图片 4" descr="图片包含 室内, 盘子, 钟表, 桌子&#10;&#10;描述已自动生成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7681" y="400842"/>
            <a:ext cx="6154783" cy="57781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320040" y="301752"/>
            <a:ext cx="14173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文化拓展</a:t>
            </a:r>
            <a:endParaRPr lang="zh-CN" altLang="en-US" sz="20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802" y="1336700"/>
            <a:ext cx="3940150" cy="394015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3027121" y="5528464"/>
            <a:ext cx="667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rgbClr val="00B050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抹</a:t>
            </a:r>
            <a:endParaRPr lang="zh-CN" altLang="en-US" sz="2800" dirty="0">
              <a:solidFill>
                <a:srgbClr val="00B050"/>
              </a:solidFill>
              <a:latin typeface="华文仿宋" panose="02010600040101010101" pitchFamily="2" charset="-122"/>
              <a:ea typeface="华文仿宋" panose="02010600040101010101" pitchFamily="2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4590" y="1336700"/>
            <a:ext cx="3940150" cy="394015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8340909" y="5507432"/>
            <a:ext cx="667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rgbClr val="00B050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挑</a:t>
            </a:r>
            <a:endParaRPr lang="zh-CN" altLang="en-US" sz="2800" dirty="0">
              <a:solidFill>
                <a:srgbClr val="00B050"/>
              </a:solidFill>
              <a:latin typeface="华文仿宋" panose="02010600040101010101" pitchFamily="2" charset="-122"/>
              <a:ea typeface="华文仿宋" panose="02010600040101010101" pitchFamily="2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320040" y="301752"/>
            <a:ext cx="14173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文化拓展</a:t>
            </a:r>
            <a:endParaRPr lang="zh-CN" altLang="en-US" sz="20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802" y="1336700"/>
            <a:ext cx="3940150" cy="394015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3027121" y="5528464"/>
            <a:ext cx="667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 smtClean="0">
                <a:solidFill>
                  <a:srgbClr val="00B050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勾</a:t>
            </a:r>
            <a:endParaRPr lang="zh-CN" altLang="en-US" sz="2800" dirty="0">
              <a:solidFill>
                <a:srgbClr val="00B050"/>
              </a:solidFill>
              <a:latin typeface="华文仿宋" panose="02010600040101010101" pitchFamily="2" charset="-122"/>
              <a:ea typeface="华文仿宋" panose="02010600040101010101" pitchFamily="2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4590" y="1336700"/>
            <a:ext cx="3940150" cy="394015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8340909" y="5507432"/>
            <a:ext cx="667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rgbClr val="00B050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剔</a:t>
            </a:r>
            <a:endParaRPr lang="zh-CN" altLang="en-US" sz="2800" dirty="0">
              <a:solidFill>
                <a:srgbClr val="00B050"/>
              </a:solidFill>
              <a:latin typeface="华文仿宋" panose="02010600040101010101" pitchFamily="2" charset="-122"/>
              <a:ea typeface="华文仿宋" panose="02010600040101010101" pitchFamily="2" charset="-12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320040" y="301752"/>
            <a:ext cx="14173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文化拓展</a:t>
            </a:r>
            <a:endParaRPr lang="zh-CN" altLang="en-US" sz="20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802" y="1336700"/>
            <a:ext cx="3940150" cy="394015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3027121" y="5528464"/>
            <a:ext cx="667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rgbClr val="00B050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打</a:t>
            </a:r>
            <a:endParaRPr lang="zh-CN" altLang="en-US" sz="2800" dirty="0">
              <a:solidFill>
                <a:srgbClr val="00B050"/>
              </a:solidFill>
              <a:latin typeface="华文仿宋" panose="02010600040101010101" pitchFamily="2" charset="-122"/>
              <a:ea typeface="华文仿宋" panose="02010600040101010101" pitchFamily="2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4590" y="1336700"/>
            <a:ext cx="3940150" cy="394015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8340909" y="5507432"/>
            <a:ext cx="667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rgbClr val="00B050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摘</a:t>
            </a:r>
            <a:endParaRPr lang="zh-CN" altLang="en-US" sz="2800" dirty="0">
              <a:solidFill>
                <a:srgbClr val="00B050"/>
              </a:solidFill>
              <a:latin typeface="华文仿宋" panose="02010600040101010101" pitchFamily="2" charset="-122"/>
              <a:ea typeface="华文仿宋" panose="02010600040101010101" pitchFamily="2" charset="-12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320040" y="301752"/>
            <a:ext cx="14173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文化拓展</a:t>
            </a:r>
            <a:endParaRPr lang="zh-CN" altLang="en-US" sz="20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802" y="1336700"/>
            <a:ext cx="3940150" cy="394015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3027121" y="5528464"/>
            <a:ext cx="667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 smtClean="0">
                <a:solidFill>
                  <a:srgbClr val="00B050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托</a:t>
            </a:r>
            <a:endParaRPr lang="zh-CN" altLang="en-US" sz="2800" dirty="0">
              <a:solidFill>
                <a:srgbClr val="00B050"/>
              </a:solidFill>
              <a:latin typeface="华文仿宋" panose="02010600040101010101" pitchFamily="2" charset="-122"/>
              <a:ea typeface="华文仿宋" panose="02010600040101010101" pitchFamily="2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4590" y="1336700"/>
            <a:ext cx="3940150" cy="394015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8340909" y="5507432"/>
            <a:ext cx="667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rgbClr val="00B050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劈</a:t>
            </a:r>
            <a:endParaRPr lang="zh-CN" altLang="en-US" sz="2800" dirty="0">
              <a:solidFill>
                <a:srgbClr val="00B050"/>
              </a:solidFill>
              <a:latin typeface="华文仿宋" panose="02010600040101010101" pitchFamily="2" charset="-122"/>
              <a:ea typeface="华文仿宋" panose="02010600040101010101" pitchFamily="2" charset="-12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11473" y="391886"/>
            <a:ext cx="1854784" cy="809121"/>
          </a:xfrm>
        </p:spPr>
        <p:txBody>
          <a:bodyPr>
            <a:normAutofit fontScale="90000"/>
          </a:bodyPr>
          <a:lstStyle/>
          <a:p>
            <a:r>
              <a:rPr lang="zh-CN" altLang="en-US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文化拓展</a:t>
            </a:r>
            <a:br>
              <a:rPr lang="zh-CN" altLang="en-US" dirty="0">
                <a:latin typeface="华文楷体" panose="02010600040101010101" pitchFamily="2" charset="-122"/>
                <a:ea typeface="华文楷体" panose="02010600040101010101" pitchFamily="2" charset="-122"/>
              </a:rPr>
            </a:br>
            <a:endParaRPr kumimoji="1" lang="zh-CN" altLang="en-US" dirty="0"/>
          </a:p>
        </p:txBody>
      </p:sp>
      <p:sp>
        <p:nvSpPr>
          <p:cNvPr id="22" name="Rectangle 1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内容占位符 3"/>
          <p:cNvPicPr>
            <a:picLocks noChangeAspect="1"/>
          </p:cNvPicPr>
          <p:nvPr/>
        </p:nvPicPr>
        <p:blipFill rotWithShape="1">
          <a:blip r:embed="rId1"/>
          <a:srcRect b="706"/>
          <a:stretch>
            <a:fillRect/>
          </a:stretch>
        </p:blipFill>
        <p:spPr>
          <a:xfrm>
            <a:off x="5405862" y="1201007"/>
            <a:ext cx="6019331" cy="4452740"/>
          </a:xfrm>
          <a:prstGeom prst="rect">
            <a:avLst/>
          </a:prstGeom>
          <a:effectLst/>
        </p:spPr>
      </p:pic>
      <p:sp>
        <p:nvSpPr>
          <p:cNvPr id="5" name="文本框 4"/>
          <p:cNvSpPr txBox="1"/>
          <p:nvPr/>
        </p:nvSpPr>
        <p:spPr>
          <a:xfrm>
            <a:off x="1611086" y="1211226"/>
            <a:ext cx="125185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6000" dirty="0">
                <a:solidFill>
                  <a:srgbClr val="00B050"/>
                </a:solidFill>
                <a:latin typeface="Baoli SC" panose="02010600040101010101" pitchFamily="2" charset="-122"/>
                <a:ea typeface="Baoli SC" panose="02010600040101010101" pitchFamily="2" charset="-122"/>
              </a:rPr>
              <a:t>高山</a:t>
            </a:r>
            <a:endParaRPr kumimoji="1" lang="zh-CN" altLang="en-US" sz="6000" dirty="0">
              <a:solidFill>
                <a:srgbClr val="00B050"/>
              </a:solidFill>
              <a:latin typeface="Baoli SC" panose="02010600040101010101" pitchFamily="2" charset="-122"/>
              <a:ea typeface="Baoli SC" panose="02010600040101010101" pitchFamily="2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611086" y="3849966"/>
            <a:ext cx="105591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6000" dirty="0">
                <a:solidFill>
                  <a:srgbClr val="0070C0"/>
                </a:solidFill>
                <a:latin typeface="Baoli SC" panose="02010600040101010101" pitchFamily="2" charset="-122"/>
                <a:ea typeface="Baoli SC" panose="02010600040101010101" pitchFamily="2" charset="-122"/>
              </a:rPr>
              <a:t>流水</a:t>
            </a:r>
            <a:endParaRPr kumimoji="1" lang="zh-CN" altLang="en-US" sz="6000" dirty="0">
              <a:solidFill>
                <a:srgbClr val="0070C0"/>
              </a:solidFill>
              <a:latin typeface="Baoli SC" panose="02010600040101010101" pitchFamily="2" charset="-122"/>
              <a:ea typeface="Baoli SC" panose="0201060004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  <p:bldP spid="20" grpId="0" animBg="1"/>
      <p:bldP spid="20" grpId="1" animBg="1"/>
      <p:bldP spid="5" grpId="0"/>
      <p:bldP spid="5" grpId="1"/>
      <p:bldP spid="6" grpId="0"/>
      <p:bldP spid="6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301752" y="310896"/>
            <a:ext cx="17556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文化拓展</a:t>
            </a:r>
            <a:endParaRPr lang="zh-CN" altLang="en-US" sz="20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805434" y="2344600"/>
            <a:ext cx="10683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latin typeface="华文宋体" panose="02010600040101010101" pitchFamily="2" charset="-122"/>
                <a:ea typeface="华文宋体" panose="02010600040101010101" pitchFamily="2" charset="-122"/>
              </a:rPr>
              <a:t>知音</a:t>
            </a:r>
            <a:endParaRPr lang="zh-CN" altLang="en-US" sz="3200" dirty="0">
              <a:latin typeface="华文宋体" panose="02010600040101010101" pitchFamily="2" charset="-122"/>
              <a:ea typeface="华文宋体" panose="02010600040101010101" pitchFamily="2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039362" y="2344601"/>
            <a:ext cx="33748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latin typeface="华文宋体" panose="02010600040101010101" pitchFamily="2" charset="-122"/>
                <a:ea typeface="华文宋体" panose="02010600040101010101" pitchFamily="2" charset="-122"/>
              </a:rPr>
              <a:t>听得懂   他的音乐</a:t>
            </a:r>
            <a:endParaRPr lang="zh-CN" altLang="en-US" sz="3200" dirty="0">
              <a:latin typeface="华文宋体" panose="02010600040101010101" pitchFamily="2" charset="-122"/>
              <a:ea typeface="华文宋体" panose="02010600040101010101" pitchFamily="2" charset="-122"/>
            </a:endParaRPr>
          </a:p>
        </p:txBody>
      </p:sp>
      <p:sp>
        <p:nvSpPr>
          <p:cNvPr id="2" name="右箭头 1"/>
          <p:cNvSpPr/>
          <p:nvPr/>
        </p:nvSpPr>
        <p:spPr>
          <a:xfrm>
            <a:off x="2359914" y="2490794"/>
            <a:ext cx="1106424" cy="2923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右箭头 6"/>
          <p:cNvSpPr/>
          <p:nvPr/>
        </p:nvSpPr>
        <p:spPr>
          <a:xfrm>
            <a:off x="7453884" y="2490794"/>
            <a:ext cx="1106424" cy="2923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9014460" y="2344601"/>
            <a:ext cx="23881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latin typeface="华文宋体" panose="02010600040101010101" pitchFamily="2" charset="-122"/>
                <a:ea typeface="华文宋体" panose="02010600040101010101" pitchFamily="2" charset="-122"/>
              </a:rPr>
              <a:t>明白他的心</a:t>
            </a:r>
            <a:endParaRPr lang="zh-CN" altLang="en-US" sz="3200" dirty="0">
              <a:latin typeface="华文宋体" panose="02010600040101010101" pitchFamily="2" charset="-122"/>
              <a:ea typeface="华文宋体" panose="02010600040101010101" pitchFamily="2" charset="-122"/>
            </a:endParaRPr>
          </a:p>
        </p:txBody>
      </p:sp>
      <p:sp>
        <p:nvSpPr>
          <p:cNvPr id="9" name="右弧形箭头 8"/>
          <p:cNvSpPr/>
          <p:nvPr/>
        </p:nvSpPr>
        <p:spPr>
          <a:xfrm rot="5400000">
            <a:off x="5308433" y="-662488"/>
            <a:ext cx="1210902" cy="8929119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 animBg="1"/>
      <p:bldP spid="7" grpId="0" animBg="1"/>
      <p:bldP spid="8" grpId="0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297180" y="342164"/>
            <a:ext cx="14173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文化拓展</a:t>
            </a:r>
            <a:endParaRPr lang="zh-CN" altLang="en-US" sz="20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86359" y="1229345"/>
            <a:ext cx="62727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latin typeface="华文宋体" panose="02010600040101010101" pitchFamily="2" charset="-122"/>
                <a:ea typeface="华文宋体" panose="02010600040101010101" pitchFamily="2" charset="-122"/>
              </a:rPr>
              <a:t>                喜欢弹古琴。他弹得特别好，但是没有人听 </a:t>
            </a:r>
            <a:endParaRPr lang="en-US" altLang="zh-CN" sz="2000" dirty="0">
              <a:latin typeface="华文宋体" panose="02010600040101010101" pitchFamily="2" charset="-122"/>
              <a:ea typeface="华文宋体" panose="02010600040101010101" pitchFamily="2" charset="-122"/>
            </a:endParaRPr>
          </a:p>
          <a:p>
            <a:r>
              <a:rPr lang="en-US" altLang="zh-CN" sz="2000" dirty="0">
                <a:latin typeface="华文宋体" panose="02010600040101010101" pitchFamily="2" charset="-122"/>
                <a:ea typeface="华文宋体" panose="02010600040101010101" pitchFamily="2" charset="-122"/>
              </a:rPr>
              <a:t>        </a:t>
            </a:r>
            <a:r>
              <a:rPr lang="zh-CN" altLang="en-US" sz="2000" dirty="0">
                <a:latin typeface="华文宋体" panose="02010600040101010101" pitchFamily="2" charset="-122"/>
                <a:ea typeface="华文宋体" panose="02010600040101010101" pitchFamily="2" charset="-122"/>
              </a:rPr>
              <a:t>得懂他的琴声。伯牙非常难过。</a:t>
            </a:r>
            <a:endParaRPr lang="zh-CN" altLang="en-US" sz="2000" dirty="0">
              <a:latin typeface="华文宋体" panose="02010600040101010101" pitchFamily="2" charset="-122"/>
              <a:ea typeface="华文宋体" panose="02010600040101010101" pitchFamily="2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037844" y="1217975"/>
            <a:ext cx="7772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solidFill>
                  <a:srgbClr val="FF0000"/>
                </a:solidFill>
                <a:latin typeface="华文宋体" panose="02010600040101010101" pitchFamily="2" charset="-122"/>
                <a:ea typeface="华文宋体" panose="02010600040101010101" pitchFamily="2" charset="-122"/>
              </a:rPr>
              <a:t>伯牙</a:t>
            </a:r>
            <a:endParaRPr lang="zh-CN" altLang="en-US" dirty="0"/>
          </a:p>
        </p:txBody>
      </p:sp>
      <p:sp>
        <p:nvSpPr>
          <p:cNvPr id="3" name="文本框 2"/>
          <p:cNvSpPr txBox="1"/>
          <p:nvPr/>
        </p:nvSpPr>
        <p:spPr>
          <a:xfrm>
            <a:off x="1005840" y="4351119"/>
            <a:ext cx="55778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latin typeface="华文宋体" panose="02010600040101010101" pitchFamily="2" charset="-122"/>
                <a:ea typeface="华文宋体" panose="02010600040101010101" pitchFamily="2" charset="-122"/>
              </a:rPr>
              <a:t>伯牙说：“您说得对。您听得懂我的琴声，也一定听得懂我的心。您是我的知音啊！”</a:t>
            </a:r>
            <a:endParaRPr lang="zh-CN" altLang="en-US" sz="2000" dirty="0">
              <a:latin typeface="华文宋体" panose="02010600040101010101" pitchFamily="2" charset="-122"/>
              <a:ea typeface="华文宋体" panose="02010600040101010101" pitchFamily="2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316735" y="2058026"/>
            <a:ext cx="42691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latin typeface="华文宋体" panose="02010600040101010101" pitchFamily="2" charset="-122"/>
                <a:ea typeface="华文宋体" panose="02010600040101010101" pitchFamily="2" charset="-122"/>
              </a:rPr>
              <a:t>         问他：“您为什么难过呢？”</a:t>
            </a:r>
            <a:endParaRPr lang="zh-CN" altLang="en-US" sz="2000" dirty="0">
              <a:latin typeface="华文宋体" panose="02010600040101010101" pitchFamily="2" charset="-122"/>
              <a:ea typeface="华文宋体" panose="02010600040101010101" pitchFamily="2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037844" y="2058026"/>
            <a:ext cx="978408" cy="4114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solidFill>
                  <a:srgbClr val="FF0000"/>
                </a:solidFill>
                <a:latin typeface="华文宋体" panose="02010600040101010101" pitchFamily="2" charset="-122"/>
                <a:ea typeface="华文宋体" panose="02010600040101010101" pitchFamily="2" charset="-122"/>
              </a:rPr>
              <a:t>钟子期</a:t>
            </a:r>
            <a:endParaRPr lang="zh-CN" altLang="en-US" dirty="0"/>
          </a:p>
        </p:txBody>
      </p:sp>
      <p:sp>
        <p:nvSpPr>
          <p:cNvPr id="9" name="文本框 8"/>
          <p:cNvSpPr txBox="1"/>
          <p:nvPr/>
        </p:nvSpPr>
        <p:spPr>
          <a:xfrm>
            <a:off x="1005840" y="2744065"/>
            <a:ext cx="4800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latin typeface="华文宋体" panose="02010600040101010101" pitchFamily="2" charset="-122"/>
                <a:ea typeface="华文宋体" panose="02010600040101010101" pitchFamily="2" charset="-122"/>
              </a:rPr>
              <a:t>伯牙说：“没有人听得懂我的琴声啊！”</a:t>
            </a:r>
            <a:endParaRPr lang="zh-CN" altLang="en-US" sz="2000" dirty="0">
              <a:latin typeface="华文宋体" panose="02010600040101010101" pitchFamily="2" charset="-122"/>
              <a:ea typeface="华文宋体" panose="02010600040101010101" pitchFamily="2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005840" y="3384736"/>
            <a:ext cx="49651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latin typeface="华文宋体" panose="02010600040101010101" pitchFamily="2" charset="-122"/>
                <a:ea typeface="华文宋体" panose="02010600040101010101" pitchFamily="2" charset="-122"/>
              </a:rPr>
              <a:t>钟子期说：“我听得到您的琴声里有高山，还有流水。我说得对吗？”</a:t>
            </a:r>
            <a:endParaRPr lang="zh-CN" altLang="en-US" sz="2000" dirty="0">
              <a:latin typeface="华文宋体" panose="02010600040101010101" pitchFamily="2" charset="-122"/>
              <a:ea typeface="华文宋体" panose="02010600040101010101" pitchFamily="2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037844" y="5413248"/>
            <a:ext cx="48463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latin typeface="华文宋体" panose="02010600040101010101" pitchFamily="2" charset="-122"/>
                <a:ea typeface="华文宋体" panose="02010600040101010101" pitchFamily="2" charset="-122"/>
              </a:rPr>
              <a:t>后来，钟子期死了。伯牙也不弹古琴了。</a:t>
            </a:r>
            <a:endParaRPr lang="zh-CN" altLang="en-US" sz="2000" dirty="0">
              <a:latin typeface="华文宋体" panose="02010600040101010101" pitchFamily="2" charset="-122"/>
              <a:ea typeface="华文宋体" panose="02010600040101010101" pitchFamily="2" charset="-122"/>
            </a:endParaRPr>
          </a:p>
        </p:txBody>
      </p:sp>
      <p:pic>
        <p:nvPicPr>
          <p:cNvPr id="11" name="视频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6684264" y="1982973"/>
            <a:ext cx="4876800" cy="28035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1510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3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  <p:bldLst>
      <p:bldP spid="2" grpId="0"/>
      <p:bldP spid="8" grpId="0"/>
      <p:bldP spid="3" grpId="0"/>
      <p:bldP spid="5" grpId="0"/>
      <p:bldP spid="6" grpId="0"/>
      <p:bldP spid="9" grpId="0"/>
      <p:bldP spid="10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338328" y="329184"/>
            <a:ext cx="14173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文化拓展</a:t>
            </a:r>
            <a:endParaRPr lang="zh-CN" altLang="en-US" sz="20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021014" y="1166413"/>
            <a:ext cx="9372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 err="1">
                <a:latin typeface="华文宋体" panose="02010600040101010101" pitchFamily="2" charset="-122"/>
                <a:ea typeface="华文宋体" panose="02010600040101010101" pitchFamily="2" charset="-122"/>
              </a:rPr>
              <a:t>mì</a:t>
            </a:r>
            <a:endParaRPr lang="en-US" altLang="zh-CN" sz="3600" dirty="0">
              <a:latin typeface="华文宋体" panose="02010600040101010101" pitchFamily="2" charset="-122"/>
              <a:ea typeface="华文宋体" panose="02010600040101010101" pitchFamily="2" charset="-122"/>
            </a:endParaRPr>
          </a:p>
          <a:p>
            <a:r>
              <a:rPr lang="zh-CN" altLang="en-US" sz="3600" dirty="0">
                <a:latin typeface="华文宋体" panose="02010600040101010101" pitchFamily="2" charset="-122"/>
                <a:ea typeface="华文宋体" panose="02010600040101010101" pitchFamily="2" charset="-122"/>
              </a:rPr>
              <a:t>觅 </a:t>
            </a:r>
            <a:endParaRPr lang="zh-CN" altLang="en-US" sz="3600" dirty="0">
              <a:latin typeface="华文宋体" panose="02010600040101010101" pitchFamily="2" charset="-122"/>
              <a:ea typeface="华文宋体" panose="02010600040101010101" pitchFamily="2" charset="-122"/>
            </a:endParaRPr>
          </a:p>
          <a:p>
            <a:endParaRPr lang="zh-CN" altLang="en-US" dirty="0"/>
          </a:p>
        </p:txBody>
      </p:sp>
      <p:sp>
        <p:nvSpPr>
          <p:cNvPr id="17" name="右箭头 16"/>
          <p:cNvSpPr/>
          <p:nvPr/>
        </p:nvSpPr>
        <p:spPr>
          <a:xfrm>
            <a:off x="7306324" y="1717624"/>
            <a:ext cx="1161288" cy="37490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文本框 17"/>
          <p:cNvSpPr txBox="1"/>
          <p:nvPr/>
        </p:nvSpPr>
        <p:spPr>
          <a:xfrm>
            <a:off x="9281160" y="1581911"/>
            <a:ext cx="8686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>
                <a:latin typeface="华文宋体" panose="02010600040101010101" pitchFamily="2" charset="-122"/>
                <a:ea typeface="华文宋体" panose="02010600040101010101" pitchFamily="2" charset="-122"/>
              </a:rPr>
              <a:t>找</a:t>
            </a:r>
            <a:endParaRPr lang="zh-CN" altLang="en-US" sz="3600" dirty="0">
              <a:latin typeface="华文宋体" panose="02010600040101010101" pitchFamily="2" charset="-122"/>
              <a:ea typeface="华文宋体" panose="02010600040101010101" pitchFamily="2" charset="-122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90225" y="3046591"/>
            <a:ext cx="1056640" cy="894410"/>
          </a:xfrm>
          <a:prstGeom prst="rect">
            <a:avLst/>
          </a:prstGeom>
        </p:spPr>
      </p:pic>
      <p:sp>
        <p:nvSpPr>
          <p:cNvPr id="21" name="下箭头 20"/>
          <p:cNvSpPr/>
          <p:nvPr/>
        </p:nvSpPr>
        <p:spPr>
          <a:xfrm>
            <a:off x="4253781" y="2412699"/>
            <a:ext cx="265176" cy="42976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下箭头 21"/>
          <p:cNvSpPr/>
          <p:nvPr/>
        </p:nvSpPr>
        <p:spPr>
          <a:xfrm>
            <a:off x="4253781" y="4458133"/>
            <a:ext cx="265176" cy="42976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0225" y="5154075"/>
            <a:ext cx="1018779" cy="1143884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3071" y="5154075"/>
            <a:ext cx="1092648" cy="1143884"/>
          </a:xfrm>
          <a:prstGeom prst="rect">
            <a:avLst/>
          </a:prstGeom>
        </p:spPr>
      </p:pic>
      <p:sp>
        <p:nvSpPr>
          <p:cNvPr id="26" name="下箭头 25"/>
          <p:cNvSpPr/>
          <p:nvPr/>
        </p:nvSpPr>
        <p:spPr>
          <a:xfrm>
            <a:off x="5936806" y="2412699"/>
            <a:ext cx="265176" cy="42976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7" name="图片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3070" y="3054883"/>
            <a:ext cx="1092648" cy="888630"/>
          </a:xfrm>
          <a:prstGeom prst="rect">
            <a:avLst/>
          </a:prstGeom>
        </p:spPr>
      </p:pic>
      <p:sp>
        <p:nvSpPr>
          <p:cNvPr id="28" name="下箭头 27"/>
          <p:cNvSpPr/>
          <p:nvPr/>
        </p:nvSpPr>
        <p:spPr>
          <a:xfrm>
            <a:off x="5936806" y="4458133"/>
            <a:ext cx="265176" cy="42976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文本框 28"/>
          <p:cNvSpPr txBox="1"/>
          <p:nvPr/>
        </p:nvSpPr>
        <p:spPr>
          <a:xfrm>
            <a:off x="4033150" y="1581911"/>
            <a:ext cx="7064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>
                <a:solidFill>
                  <a:prstClr val="black"/>
                </a:solidFill>
                <a:latin typeface="华文宋体" panose="02010600040101010101" pitchFamily="2" charset="-122"/>
                <a:ea typeface="华文宋体" panose="02010600040101010101" pitchFamily="2" charset="-122"/>
              </a:rPr>
              <a:t>爫</a:t>
            </a:r>
            <a:endParaRPr lang="zh-CN" altLang="en-US" dirty="0"/>
          </a:p>
        </p:txBody>
      </p:sp>
      <p:sp>
        <p:nvSpPr>
          <p:cNvPr id="30" name="文本框 29"/>
          <p:cNvSpPr txBox="1"/>
          <p:nvPr/>
        </p:nvSpPr>
        <p:spPr>
          <a:xfrm>
            <a:off x="3067907" y="1634705"/>
            <a:ext cx="5967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>
                <a:solidFill>
                  <a:prstClr val="black"/>
                </a:solidFill>
                <a:latin typeface="华文宋体" panose="02010600040101010101" pitchFamily="2" charset="-122"/>
                <a:ea typeface="华文宋体" panose="02010600040101010101" pitchFamily="2" charset="-122"/>
              </a:rPr>
              <a:t>=</a:t>
            </a:r>
            <a:endParaRPr lang="zh-CN" altLang="en-US" sz="3600" dirty="0">
              <a:solidFill>
                <a:prstClr val="black"/>
              </a:solidFill>
              <a:latin typeface="华文宋体" panose="02010600040101010101" pitchFamily="2" charset="-122"/>
              <a:ea typeface="华文宋体" panose="02010600040101010101" pitchFamily="2" charset="-122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5009004" y="1501060"/>
            <a:ext cx="5140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>
                <a:latin typeface="华文宋体" panose="02010600040101010101" pitchFamily="2" charset="-122"/>
                <a:ea typeface="华文宋体" panose="02010600040101010101" pitchFamily="2" charset="-122"/>
              </a:rPr>
              <a:t>+</a:t>
            </a:r>
            <a:endParaRPr lang="zh-CN" altLang="en-US" sz="3600" dirty="0">
              <a:latin typeface="华文宋体" panose="02010600040101010101" pitchFamily="2" charset="-122"/>
              <a:ea typeface="华文宋体" panose="02010600040101010101" pitchFamily="2" charset="-122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5715536" y="1581911"/>
            <a:ext cx="777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>
                <a:latin typeface="华文宋体" panose="02010600040101010101" pitchFamily="2" charset="-122"/>
                <a:ea typeface="华文宋体" panose="02010600040101010101" pitchFamily="2" charset="-122"/>
              </a:rPr>
              <a:t>见</a:t>
            </a:r>
            <a:endParaRPr lang="zh-CN" altLang="en-US" sz="3600" dirty="0">
              <a:latin typeface="华文宋体" panose="02010600040101010101" pitchFamily="2" charset="-122"/>
              <a:ea typeface="华文宋体" panose="0201060004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3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7" grpId="0" animBg="1"/>
      <p:bldP spid="18" grpId="0"/>
      <p:bldP spid="21" grpId="0" animBg="1"/>
      <p:bldP spid="22" grpId="0" animBg="1"/>
      <p:bldP spid="26" grpId="0" animBg="1"/>
      <p:bldP spid="28" grpId="0" animBg="1"/>
      <p:bldP spid="30" grpId="0"/>
      <p:bldP spid="31" grpId="0"/>
      <p:bldP spid="3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310896" y="320040"/>
            <a:ext cx="14173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文化拓展</a:t>
            </a:r>
            <a:endParaRPr lang="zh-CN" altLang="en-US" sz="20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566160" y="1581907"/>
            <a:ext cx="2487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>
                <a:latin typeface="华文宋体" panose="02010600040101010101" pitchFamily="2" charset="-122"/>
                <a:ea typeface="华文宋体" panose="02010600040101010101" pitchFamily="2" charset="-122"/>
              </a:rPr>
              <a:t>高山  流水</a:t>
            </a:r>
            <a:endParaRPr lang="zh-CN" altLang="en-US" sz="3600" dirty="0">
              <a:latin typeface="华文宋体" panose="02010600040101010101" pitchFamily="2" charset="-122"/>
              <a:ea typeface="华文宋体" panose="02010600040101010101" pitchFamily="2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229100" y="4498848"/>
            <a:ext cx="37398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>
                <a:latin typeface="华文宋体" panose="02010600040101010101" pitchFamily="2" charset="-122"/>
                <a:ea typeface="华文宋体" panose="02010600040101010101" pitchFamily="2" charset="-122"/>
              </a:rPr>
              <a:t>学汉语，觅知音。</a:t>
            </a:r>
            <a:endParaRPr lang="zh-CN" altLang="en-US" sz="3600" dirty="0">
              <a:latin typeface="华文宋体" panose="02010600040101010101" pitchFamily="2" charset="-122"/>
              <a:ea typeface="华文宋体" panose="02010600040101010101" pitchFamily="2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104888" y="1581909"/>
            <a:ext cx="1472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>
                <a:solidFill>
                  <a:srgbClr val="00B0F0"/>
                </a:solidFill>
                <a:latin typeface="华文宋体" panose="02010600040101010101" pitchFamily="2" charset="-122"/>
                <a:ea typeface="华文宋体" panose="02010600040101010101" pitchFamily="2" charset="-122"/>
              </a:rPr>
              <a:t>知音</a:t>
            </a:r>
            <a:r>
              <a:rPr lang="zh-CN" altLang="en-US" sz="3600" dirty="0">
                <a:solidFill>
                  <a:prstClr val="black"/>
                </a:solidFill>
                <a:latin typeface="华文宋体" panose="02010600040101010101" pitchFamily="2" charset="-122"/>
                <a:ea typeface="华文宋体" panose="02010600040101010101" pitchFamily="2" charset="-122"/>
              </a:rPr>
              <a:t>。</a:t>
            </a:r>
            <a:endParaRPr lang="zh-CN" altLang="en-US" dirty="0"/>
          </a:p>
        </p:txBody>
      </p:sp>
      <p:sp>
        <p:nvSpPr>
          <p:cNvPr id="7" name="文本框 6"/>
          <p:cNvSpPr txBox="1"/>
          <p:nvPr/>
        </p:nvSpPr>
        <p:spPr>
          <a:xfrm>
            <a:off x="6099048" y="1581908"/>
            <a:ext cx="731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zh-CN" altLang="en-US" sz="3600" dirty="0">
                <a:solidFill>
                  <a:srgbClr val="00B050"/>
                </a:solidFill>
                <a:latin typeface="华文宋体" panose="02010600040101010101" pitchFamily="2" charset="-122"/>
                <a:ea typeface="华文宋体" panose="02010600040101010101" pitchFamily="2" charset="-122"/>
              </a:rPr>
              <a:t>觅</a:t>
            </a:r>
            <a:endParaRPr lang="zh-CN" altLang="en-US" sz="3600" dirty="0">
              <a:solidFill>
                <a:prstClr val="black"/>
              </a:solidFill>
              <a:latin typeface="华文宋体" panose="02010600040101010101" pitchFamily="2" charset="-122"/>
              <a:ea typeface="华文宋体" panose="0201060004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1633293" y="1286692"/>
            <a:ext cx="898027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600" dirty="0">
                <a:latin typeface="华文楷体" panose="02010600040101010101" pitchFamily="2" charset="-122"/>
                <a:ea typeface="华文楷体" panose="02010600040101010101" pitchFamily="2" charset="-122"/>
              </a:rPr>
              <a:t>第十三课</a:t>
            </a:r>
            <a:r>
              <a:rPr lang="en-US" altLang="zh-CN" sz="6600" dirty="0">
                <a:latin typeface="华文楷体" panose="02010600040101010101" pitchFamily="2" charset="-122"/>
                <a:ea typeface="华文楷体" panose="02010600040101010101" pitchFamily="2" charset="-122"/>
              </a:rPr>
              <a:t>·</a:t>
            </a:r>
            <a:r>
              <a:rPr lang="zh-CN" altLang="en-US" sz="6600" dirty="0">
                <a:latin typeface="华文楷体" panose="02010600040101010101" pitchFamily="2" charset="-122"/>
                <a:ea typeface="华文楷体" panose="02010600040101010101" pitchFamily="2" charset="-122"/>
              </a:rPr>
              <a:t>文化拓展</a:t>
            </a:r>
            <a:r>
              <a:rPr lang="en-US" altLang="zh-CN" sz="6600" dirty="0">
                <a:latin typeface="华文楷体" panose="02010600040101010101" pitchFamily="2" charset="-122"/>
                <a:ea typeface="华文楷体" panose="02010600040101010101" pitchFamily="2" charset="-122"/>
              </a:rPr>
              <a:t>—  </a:t>
            </a:r>
            <a:endParaRPr lang="en-US" altLang="zh-CN" sz="66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r>
              <a:rPr lang="en-US" altLang="zh-CN" sz="6600" dirty="0">
                <a:latin typeface="华文楷体" panose="02010600040101010101" pitchFamily="2" charset="-122"/>
                <a:ea typeface="华文楷体" panose="02010600040101010101" pitchFamily="2" charset="-122"/>
              </a:rPr>
              <a:t>    </a:t>
            </a:r>
            <a:endParaRPr lang="en-US" altLang="zh-CN" sz="66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r>
              <a:rPr lang="zh-CN" altLang="en-US" sz="6600" dirty="0">
                <a:solidFill>
                  <a:srgbClr val="0070C0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   “高山流水觅知音”</a:t>
            </a:r>
            <a:endParaRPr lang="zh-CN" altLang="en-US" sz="6600" dirty="0">
              <a:solidFill>
                <a:srgbClr val="0070C0"/>
              </a:solidFill>
              <a:latin typeface="华文隶书" panose="02010800040101010101" pitchFamily="2" charset="-122"/>
              <a:ea typeface="华文隶书" panose="0201080004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311150" y="311150"/>
            <a:ext cx="141605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本课回顾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华文楷体" panose="02010600040101010101" pitchFamily="2" charset="-122"/>
              <a:ea typeface="华文楷体" panose="02010600040101010101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019175" y="1503045"/>
            <a:ext cx="45237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仿宋" panose="02010609060101010101" charset="-122"/>
                <a:ea typeface="仿宋" panose="02010609060101010101" charset="-122"/>
              </a:rPr>
              <a:t>张老师弹得非常好。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仿宋" panose="02010609060101010101" charset="-122"/>
              <a:ea typeface="仿宋" panose="02010609060101010101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649339" y="1501874"/>
            <a:ext cx="42760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3600" dirty="0">
                <a:solidFill>
                  <a:prstClr val="black"/>
                </a:solidFill>
                <a:latin typeface="仿宋" panose="02010609060101010101" charset="-122"/>
                <a:ea typeface="仿宋" panose="02010609060101010101" charset="-122"/>
              </a:rPr>
              <a:t>羊</a:t>
            </a: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仿宋" panose="02010609060101010101" charset="-122"/>
                <a:ea typeface="仿宋" panose="02010609060101010101" charset="-122"/>
              </a:rPr>
              <a:t>老师弹得不太好。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仿宋" panose="02010609060101010101" charset="-122"/>
              <a:ea typeface="仿宋" panose="0201060906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722305" y="4360106"/>
            <a:ext cx="124587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仿宋" panose="02010609060101010101" charset="-122"/>
                <a:ea typeface="仿宋" panose="02010609060101010101" charset="-122"/>
                <a:cs typeface="+mn-cs"/>
              </a:rPr>
              <a:t>高山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仿宋" panose="02010609060101010101" charset="-122"/>
              <a:ea typeface="仿宋" panose="02010609060101010101" charset="-122"/>
              <a:cs typeface="+mn-cs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944997" y="4360106"/>
            <a:ext cx="124587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仿宋" panose="02010609060101010101" charset="-122"/>
                <a:ea typeface="仿宋" panose="02010609060101010101" charset="-122"/>
              </a:rPr>
              <a:t>流水</a:t>
            </a:r>
            <a:endParaRPr lang="zh-CN" altLang="en-US" sz="36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仿宋" panose="02010609060101010101" charset="-122"/>
              <a:ea typeface="仿宋" panose="02010609060101010101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067361" y="4360106"/>
            <a:ext cx="842899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仿宋" panose="02010609060101010101" charset="-122"/>
                <a:ea typeface="仿宋" panose="02010609060101010101" charset="-122"/>
              </a:rPr>
              <a:t>觅</a:t>
            </a:r>
            <a:endParaRPr lang="zh-CN" altLang="en-US" sz="36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仿宋" panose="02010609060101010101" charset="-122"/>
              <a:ea typeface="仿宋" panose="02010609060101010101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6790624" y="4358935"/>
            <a:ext cx="12458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仿宋" panose="02010609060101010101" charset="-122"/>
                <a:ea typeface="仿宋" panose="02010609060101010101" charset="-122"/>
              </a:rPr>
              <a:t>知音。</a:t>
            </a:r>
            <a:endParaRPr lang="zh-CN" altLang="en-US" sz="36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仿宋" panose="02010609060101010101" charset="-122"/>
              <a:ea typeface="仿宋" panose="02010609060101010101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766" y="2340864"/>
            <a:ext cx="1367518" cy="133502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546" y="2340864"/>
            <a:ext cx="1367518" cy="133502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4719" y="2340864"/>
            <a:ext cx="1304609" cy="133502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0471" y="2340864"/>
            <a:ext cx="1304609" cy="133502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prestig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3" grpId="1"/>
      <p:bldP spid="3" grpId="2"/>
      <p:bldP spid="5" grpId="1"/>
      <p:bldP spid="5" grpId="2"/>
      <p:bldP spid="8" grpId="1"/>
      <p:bldP spid="8" grpId="2"/>
      <p:bldP spid="11" grpId="1"/>
      <p:bldP spid="11" grpId="2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3808476" y="2624328"/>
            <a:ext cx="43845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宋体" panose="02010600040101010101" pitchFamily="2" charset="-122"/>
                <a:ea typeface="华文宋体" panose="02010600040101010101" pitchFamily="2" charset="-122"/>
              </a:rPr>
              <a:t>同学们再见！</a:t>
            </a:r>
            <a:endParaRPr lang="zh-CN" altLang="en-US" sz="6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宋体" panose="02010600040101010101" pitchFamily="2" charset="-122"/>
              <a:ea typeface="华文宋体" panose="0201060004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fallOve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310896" y="310896"/>
            <a:ext cx="21305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复习</a:t>
            </a:r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·</a:t>
            </a:r>
            <a:r>
              <a:rPr lang="zh-CN" altLang="en-US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重点生词</a:t>
            </a:r>
            <a:endParaRPr lang="zh-CN" altLang="en-US" sz="20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260470" y="3096386"/>
            <a:ext cx="12076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>
                <a:latin typeface="华文宋体" panose="02010600040101010101" pitchFamily="2" charset="-122"/>
                <a:ea typeface="华文宋体" panose="02010600040101010101" pitchFamily="2" charset="-122"/>
              </a:rPr>
              <a:t>音乐</a:t>
            </a:r>
            <a:endParaRPr lang="zh-CN" altLang="en-US" sz="3600" dirty="0">
              <a:latin typeface="华文宋体" panose="02010600040101010101" pitchFamily="2" charset="-122"/>
              <a:ea typeface="华文宋体" panose="02010600040101010101" pitchFamily="2" charset="-122"/>
            </a:endParaRPr>
          </a:p>
        </p:txBody>
      </p:sp>
      <p:sp>
        <p:nvSpPr>
          <p:cNvPr id="7" name="右箭头 6"/>
          <p:cNvSpPr/>
          <p:nvPr/>
        </p:nvSpPr>
        <p:spPr>
          <a:xfrm>
            <a:off x="6286500" y="3273359"/>
            <a:ext cx="1188720" cy="2923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8449056" y="2573168"/>
            <a:ext cx="16824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latin typeface="华文宋体" panose="02010600040101010101" pitchFamily="2" charset="-122"/>
                <a:ea typeface="华文宋体" panose="02010600040101010101" pitchFamily="2" charset="-122"/>
              </a:rPr>
              <a:t>古典音乐</a:t>
            </a:r>
            <a:endParaRPr lang="zh-CN" altLang="en-US" sz="2800" dirty="0">
              <a:latin typeface="华文宋体" panose="02010600040101010101" pitchFamily="2" charset="-122"/>
              <a:ea typeface="华文宋体" panose="02010600040101010101" pitchFamily="2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8513064" y="3574476"/>
            <a:ext cx="16824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latin typeface="华文宋体" panose="02010600040101010101" pitchFamily="2" charset="-122"/>
                <a:ea typeface="华文宋体" panose="02010600040101010101" pitchFamily="2" charset="-122"/>
              </a:rPr>
              <a:t>流行音乐</a:t>
            </a:r>
            <a:endParaRPr lang="zh-CN" altLang="en-US" sz="2800" dirty="0">
              <a:latin typeface="华文宋体" panose="02010600040101010101" pitchFamily="2" charset="-122"/>
              <a:ea typeface="华文宋体" panose="02010600040101010101" pitchFamily="2" charset="-122"/>
            </a:endParaRPr>
          </a:p>
        </p:txBody>
      </p:sp>
      <p:pic>
        <p:nvPicPr>
          <p:cNvPr id="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74547" y="1903575"/>
            <a:ext cx="3133801" cy="3031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fallOve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7" grpId="0" animBg="1"/>
      <p:bldP spid="7" grpId="1" animBg="1"/>
      <p:bldP spid="8" grpId="0"/>
      <p:bldP spid="8" grpId="1"/>
      <p:bldP spid="9" grpId="0"/>
      <p:bldP spid="9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310896" y="301752"/>
            <a:ext cx="20848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复习</a:t>
            </a:r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·</a:t>
            </a:r>
            <a:r>
              <a:rPr lang="zh-CN" altLang="en-US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重点生词</a:t>
            </a:r>
            <a:endParaRPr lang="zh-CN" altLang="en-US" sz="20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854829" y="3112731"/>
            <a:ext cx="38384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latin typeface="华文宋体" panose="02010600040101010101" pitchFamily="2" charset="-122"/>
                <a:ea typeface="华文宋体" panose="02010600040101010101" pitchFamily="2" charset="-122"/>
              </a:rPr>
              <a:t>听音乐 是  一种</a:t>
            </a:r>
            <a:endParaRPr lang="zh-CN" altLang="en-US" sz="4000" dirty="0">
              <a:latin typeface="华文宋体" panose="02010600040101010101" pitchFamily="2" charset="-122"/>
              <a:ea typeface="华文宋体" panose="02010600040101010101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8693238" y="3112731"/>
            <a:ext cx="14081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solidFill>
                  <a:srgbClr val="00B050"/>
                </a:solidFill>
                <a:latin typeface="华文宋体" panose="02010600040101010101" pitchFamily="2" charset="-122"/>
                <a:ea typeface="华文宋体" panose="02010600040101010101" pitchFamily="2" charset="-122"/>
              </a:rPr>
              <a:t>享受</a:t>
            </a:r>
            <a:r>
              <a:rPr lang="zh-CN" altLang="en-US" sz="4000" dirty="0">
                <a:solidFill>
                  <a:prstClr val="black"/>
                </a:solidFill>
                <a:latin typeface="华文宋体" panose="02010600040101010101" pitchFamily="2" charset="-122"/>
                <a:ea typeface="华文宋体" panose="02010600040101010101" pitchFamily="2" charset="-122"/>
              </a:rPr>
              <a:t>。</a:t>
            </a:r>
            <a:endParaRPr lang="zh-CN" altLang="en-US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25110" y="1571222"/>
            <a:ext cx="3703948" cy="3264325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2" grpId="0"/>
      <p:bldP spid="2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283464" y="310896"/>
            <a:ext cx="20208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复习</a:t>
            </a:r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·</a:t>
            </a:r>
            <a:r>
              <a:rPr lang="zh-CN" altLang="en-US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重点生词</a:t>
            </a:r>
            <a:endParaRPr lang="zh-CN" altLang="en-US" sz="20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228083" y="3149868"/>
            <a:ext cx="23408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latin typeface="华文宋体" panose="02010600040101010101" pitchFamily="2" charset="-122"/>
                <a:ea typeface="华文宋体" panose="02010600040101010101" pitchFamily="2" charset="-122"/>
              </a:rPr>
              <a:t>老师   会</a:t>
            </a:r>
            <a:endParaRPr lang="zh-CN" altLang="en-US" sz="4000" dirty="0">
              <a:latin typeface="华文宋体" panose="02010600040101010101" pitchFamily="2" charset="-122"/>
              <a:ea typeface="华文宋体" panose="02010600040101010101" pitchFamily="2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00783" y="1732608"/>
            <a:ext cx="3099815" cy="3248676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8755382" y="3149868"/>
            <a:ext cx="14813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solidFill>
                  <a:srgbClr val="0070C0"/>
                </a:solidFill>
                <a:latin typeface="华文宋体" panose="02010600040101010101" pitchFamily="2" charset="-122"/>
                <a:ea typeface="华文宋体" panose="02010600040101010101" pitchFamily="2" charset="-122"/>
              </a:rPr>
              <a:t>钢琴</a:t>
            </a:r>
            <a:r>
              <a:rPr lang="zh-CN" altLang="en-US" sz="4000" dirty="0">
                <a:solidFill>
                  <a:prstClr val="black"/>
                </a:solidFill>
                <a:latin typeface="华文宋体" panose="02010600040101010101" pitchFamily="2" charset="-122"/>
                <a:ea typeface="华文宋体" panose="02010600040101010101" pitchFamily="2" charset="-122"/>
              </a:rPr>
              <a:t>。</a:t>
            </a:r>
            <a:endParaRPr lang="zh-CN" altLang="en-US" dirty="0"/>
          </a:p>
        </p:txBody>
      </p:sp>
      <p:sp>
        <p:nvSpPr>
          <p:cNvPr id="3" name="文本框 2"/>
          <p:cNvSpPr txBox="1"/>
          <p:nvPr/>
        </p:nvSpPr>
        <p:spPr>
          <a:xfrm>
            <a:off x="7676389" y="3149868"/>
            <a:ext cx="8641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zh-CN" altLang="en-US" sz="4000" dirty="0">
                <a:solidFill>
                  <a:srgbClr val="00B050"/>
                </a:solidFill>
                <a:latin typeface="华文宋体" panose="02010600040101010101" pitchFamily="2" charset="-122"/>
                <a:ea typeface="华文宋体" panose="02010600040101010101" pitchFamily="2" charset="-122"/>
              </a:rPr>
              <a:t>弹</a:t>
            </a:r>
            <a:endParaRPr lang="zh-CN" altLang="en-US" sz="4000" dirty="0">
              <a:solidFill>
                <a:prstClr val="black"/>
              </a:solidFill>
              <a:latin typeface="华文宋体" panose="02010600040101010101" pitchFamily="2" charset="-122"/>
              <a:ea typeface="华文宋体" panose="02010600040101010101" pitchFamily="2" charset="-12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6955155" y="3592830"/>
            <a:ext cx="621665" cy="583565"/>
          </a:xfrm>
          <a:prstGeom prst="rect">
            <a:avLst/>
          </a:prstGeom>
          <a:solidFill>
            <a:srgbClr val="0D02FA"/>
          </a:solidFill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仿宋" panose="02010609060101010101" charset="-122"/>
                <a:ea typeface="仿宋" panose="02010609060101010101" charset="-122"/>
              </a:rPr>
              <a:t>弹</a:t>
            </a:r>
            <a:endParaRPr lang="zh-CN" alt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仿宋" panose="02010609060101010101" charset="-122"/>
              <a:ea typeface="仿宋" panose="02010609060101010101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685030" y="1229995"/>
            <a:ext cx="1767285" cy="1015663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zh-CN" altLang="en-US" sz="6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仿宋" panose="02010609060101010101" charset="-122"/>
                <a:ea typeface="仿宋" panose="02010609060101010101" charset="-122"/>
              </a:rPr>
              <a:t>享受</a:t>
            </a:r>
            <a:endParaRPr lang="zh-CN" altLang="en-US" sz="60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仿宋" panose="02010609060101010101" charset="-122"/>
              <a:ea typeface="仿宋" panose="02010609060101010101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151255" y="3987800"/>
            <a:ext cx="1836644" cy="1015663"/>
          </a:xfrm>
          <a:prstGeom prst="rect">
            <a:avLst/>
          </a:prstGeom>
          <a:solidFill>
            <a:srgbClr val="F300FE"/>
          </a:solidFill>
        </p:spPr>
        <p:txBody>
          <a:bodyPr wrap="square" rtlCol="0">
            <a:spAutoFit/>
          </a:bodyPr>
          <a:lstStyle/>
          <a:p>
            <a:r>
              <a:rPr lang="zh-CN" altLang="en-US" sz="6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仿宋" panose="02010609060101010101" charset="-122"/>
                <a:ea typeface="仿宋" panose="02010609060101010101" charset="-122"/>
              </a:rPr>
              <a:t>古典</a:t>
            </a:r>
            <a:endParaRPr lang="zh-CN" altLang="en-US" sz="60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仿宋" panose="02010609060101010101" charset="-122"/>
              <a:ea typeface="仿宋" panose="02010609060101010101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174490" y="3211195"/>
            <a:ext cx="1414941" cy="830997"/>
          </a:xfrm>
          <a:prstGeom prst="rect">
            <a:avLst/>
          </a:prstGeom>
          <a:solidFill>
            <a:srgbClr val="0EF61B"/>
          </a:solidFill>
        </p:spPr>
        <p:txBody>
          <a:bodyPr wrap="square" rtlCol="0">
            <a:spAutoFit/>
          </a:bodyPr>
          <a:lstStyle/>
          <a:p>
            <a:r>
              <a:rPr lang="zh-CN" altLang="en-US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仿宋" panose="02010609060101010101" charset="-122"/>
                <a:ea typeface="仿宋" panose="02010609060101010101" charset="-122"/>
              </a:rPr>
              <a:t>比较</a:t>
            </a:r>
            <a:endParaRPr lang="zh-CN" altLang="en-US" sz="48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仿宋" panose="02010609060101010101" charset="-122"/>
              <a:ea typeface="仿宋" panose="02010609060101010101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825802" y="1813560"/>
            <a:ext cx="1545466" cy="70788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仿宋" panose="02010609060101010101" charset="-122"/>
                <a:ea typeface="仿宋" panose="02010609060101010101" charset="-122"/>
              </a:rPr>
              <a:t> </a:t>
            </a:r>
            <a:r>
              <a:rPr lang="zh-CN" altLang="en-US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仿宋" panose="02010609060101010101" charset="-122"/>
                <a:ea typeface="仿宋" panose="02010609060101010101" charset="-122"/>
              </a:rPr>
              <a:t>钢琴</a:t>
            </a:r>
            <a:endParaRPr lang="zh-CN" altLang="en-US" sz="40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仿宋" panose="02010609060101010101" charset="-122"/>
              <a:ea typeface="仿宋" panose="02010609060101010101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998980" y="1713230"/>
            <a:ext cx="1099185" cy="5835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仿宋" panose="02010609060101010101" charset="-122"/>
                <a:ea typeface="仿宋" panose="02010609060101010101" charset="-122"/>
                <a:cs typeface="+mn-cs"/>
              </a:rPr>
              <a:t>音乐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仿宋" panose="02010609060101010101" charset="-122"/>
              <a:ea typeface="仿宋" panose="02010609060101010101" charset="-122"/>
              <a:cs typeface="+mn-cs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3585845" y="4759960"/>
            <a:ext cx="16944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  <a:latin typeface="仿宋" panose="02010609060101010101" charset="-122"/>
                <a:ea typeface="仿宋" panose="02010609060101010101" charset="-122"/>
              </a:rPr>
              <a:t>经常</a:t>
            </a:r>
            <a:endParaRPr lang="zh-CN" altLang="en-US" sz="48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0000"/>
              </a:highlight>
              <a:latin typeface="仿宋" panose="02010609060101010101" charset="-122"/>
              <a:ea typeface="仿宋" panose="02010609060101010101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7576820" y="4909185"/>
            <a:ext cx="109918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FF"/>
                </a:highlight>
                <a:latin typeface="仿宋" panose="02010609060101010101" charset="-122"/>
                <a:ea typeface="仿宋" panose="02010609060101010101" charset="-122"/>
              </a:rPr>
              <a:t>同意</a:t>
            </a:r>
            <a:endParaRPr lang="zh-CN" alt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00FFFF"/>
              </a:highlight>
              <a:latin typeface="仿宋" panose="02010609060101010101" charset="-122"/>
              <a:ea typeface="仿宋" panose="02010609060101010101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9341486" y="2094865"/>
            <a:ext cx="576580" cy="58356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仿宋" panose="02010609060101010101" charset="-122"/>
                <a:ea typeface="仿宋" panose="02010609060101010101" charset="-122"/>
              </a:rPr>
              <a:t>种</a:t>
            </a:r>
            <a:endParaRPr lang="zh-CN" altLang="en-US" sz="32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仿宋" panose="02010609060101010101" charset="-122"/>
              <a:ea typeface="仿宋" panose="02010609060101010101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9341487" y="3794760"/>
            <a:ext cx="14381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8000"/>
                </a:highlight>
                <a:latin typeface="仿宋" panose="02010609060101010101" charset="-122"/>
                <a:ea typeface="仿宋" panose="02010609060101010101" charset="-122"/>
              </a:rPr>
              <a:t>流行</a:t>
            </a:r>
            <a:endParaRPr lang="zh-CN" altLang="en-US" sz="4800" b="1" dirty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008000"/>
              </a:highlight>
              <a:latin typeface="仿宋" panose="02010609060101010101" charset="-122"/>
              <a:ea typeface="仿宋" panose="02010609060101010101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310896" y="310896"/>
            <a:ext cx="2130552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复习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·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生词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华文楷体" panose="02010600040101010101" pitchFamily="2" charset="-122"/>
              <a:ea typeface="华文楷体" panose="02010600040101010101" pitchFamily="2" charset="-122"/>
              <a:cs typeface="+mn-cs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/>
      <p:bldP spid="6" grpId="0" animBg="1"/>
      <p:bldP spid="6" grpId="1"/>
      <p:bldP spid="7" grpId="0" animBg="1"/>
      <p:bldP spid="7" grpId="1"/>
      <p:bldP spid="8" grpId="0" animBg="1"/>
      <p:bldP spid="8" grpId="1"/>
      <p:bldP spid="9" grpId="0" animBg="1"/>
      <p:bldP spid="9" grpId="1"/>
      <p:bldP spid="10" grpId="0"/>
      <p:bldP spid="10" grpId="1"/>
      <p:bldP spid="11" grpId="0"/>
      <p:bldP spid="11" grpId="1"/>
      <p:bldP spid="12" grpId="0" animBg="1"/>
      <p:bldP spid="12" grpId="1"/>
      <p:bldP spid="13" grpId="0"/>
      <p:bldP spid="13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310896" y="320040"/>
            <a:ext cx="35021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复习</a:t>
            </a:r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·</a:t>
            </a:r>
            <a:r>
              <a:rPr lang="zh-CN" altLang="en-US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重点句式</a:t>
            </a:r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·</a:t>
            </a:r>
            <a:r>
              <a:rPr lang="zh-CN" altLang="en-US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状态补语</a:t>
            </a:r>
            <a:endParaRPr lang="zh-CN" altLang="en-US" sz="20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626230" y="1137627"/>
            <a:ext cx="25792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solidFill>
                  <a:srgbClr val="0070C0"/>
                </a:solidFill>
                <a:latin typeface="华文宋体" panose="02010600040101010101" pitchFamily="2" charset="-122"/>
                <a:ea typeface="华文宋体" panose="02010600040101010101" pitchFamily="2" charset="-122"/>
              </a:rPr>
              <a:t>你</a:t>
            </a:r>
            <a:r>
              <a:rPr lang="zh-CN" altLang="en-US" sz="3200" dirty="0">
                <a:solidFill>
                  <a:srgbClr val="F300FE"/>
                </a:solidFill>
                <a:latin typeface="华文宋体" panose="02010600040101010101" pitchFamily="2" charset="-122"/>
                <a:ea typeface="华文宋体" panose="02010600040101010101" pitchFamily="2" charset="-122"/>
              </a:rPr>
              <a:t>弹</a:t>
            </a:r>
            <a:r>
              <a:rPr lang="zh-CN" altLang="en-US" sz="3200" dirty="0">
                <a:solidFill>
                  <a:schemeClr val="accent6">
                    <a:lumMod val="50000"/>
                  </a:schemeClr>
                </a:solidFill>
                <a:latin typeface="华文宋体" panose="02010600040101010101" pitchFamily="2" charset="-122"/>
                <a:ea typeface="华文宋体" panose="02010600040101010101" pitchFamily="2" charset="-122"/>
              </a:rPr>
              <a:t>得</a:t>
            </a:r>
            <a:r>
              <a:rPr lang="zh-CN" altLang="en-US" sz="3200" dirty="0">
                <a:solidFill>
                  <a:srgbClr val="FF0000"/>
                </a:solidFill>
                <a:latin typeface="华文宋体" panose="02010600040101010101" pitchFamily="2" charset="-122"/>
                <a:ea typeface="华文宋体" panose="02010600040101010101" pitchFamily="2" charset="-122"/>
              </a:rPr>
              <a:t>好</a:t>
            </a:r>
            <a:r>
              <a:rPr lang="zh-CN" altLang="en-US" sz="3200" dirty="0">
                <a:latin typeface="华文宋体" panose="02010600040101010101" pitchFamily="2" charset="-122"/>
                <a:ea typeface="华文宋体" panose="02010600040101010101" pitchFamily="2" charset="-122"/>
              </a:rPr>
              <a:t>吗？</a:t>
            </a:r>
            <a:endParaRPr lang="zh-CN" altLang="en-US" sz="3200" dirty="0">
              <a:latin typeface="华文宋体" panose="02010600040101010101" pitchFamily="2" charset="-122"/>
              <a:ea typeface="华文宋体" panose="02010600040101010101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170432" y="3857951"/>
            <a:ext cx="1618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rgbClr val="0070C0"/>
                </a:solidFill>
              </a:rPr>
              <a:t>我</a:t>
            </a:r>
            <a:r>
              <a:rPr lang="zh-CN" altLang="en-US" sz="2400" dirty="0">
                <a:solidFill>
                  <a:srgbClr val="F300FE"/>
                </a:solidFill>
              </a:rPr>
              <a:t>弹</a:t>
            </a:r>
            <a:r>
              <a:rPr lang="zh-CN" altLang="en-US" sz="2400" dirty="0">
                <a:solidFill>
                  <a:schemeClr val="accent6">
                    <a:lumMod val="50000"/>
                  </a:schemeClr>
                </a:solidFill>
              </a:rPr>
              <a:t>得</a:t>
            </a:r>
            <a:r>
              <a:rPr lang="zh-CN" altLang="en-US" sz="2400" dirty="0">
                <a:solidFill>
                  <a:srgbClr val="FF0000"/>
                </a:solidFill>
              </a:rPr>
              <a:t>好</a:t>
            </a:r>
            <a:r>
              <a:rPr lang="zh-CN" altLang="en-US" sz="2400" dirty="0">
                <a:solidFill>
                  <a:srgbClr val="00B0F0"/>
                </a:solidFill>
              </a:rPr>
              <a:t>。</a:t>
            </a:r>
            <a:endParaRPr lang="zh-CN" altLang="en-US" sz="2400" dirty="0">
              <a:solidFill>
                <a:srgbClr val="00B0F0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170432" y="4733543"/>
            <a:ext cx="2240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rgbClr val="0070C0"/>
                </a:solidFill>
              </a:rPr>
              <a:t>我</a:t>
            </a:r>
            <a:r>
              <a:rPr lang="zh-CN" altLang="en-US" sz="2400" dirty="0">
                <a:solidFill>
                  <a:srgbClr val="F300FE"/>
                </a:solidFill>
              </a:rPr>
              <a:t>弹</a:t>
            </a:r>
            <a:r>
              <a:rPr lang="zh-CN" altLang="en-US" sz="2400" dirty="0">
                <a:solidFill>
                  <a:schemeClr val="accent6">
                    <a:lumMod val="50000"/>
                  </a:schemeClr>
                </a:solidFill>
              </a:rPr>
              <a:t>得</a:t>
            </a:r>
            <a:r>
              <a:rPr lang="zh-CN" altLang="en-US" sz="2400" dirty="0">
                <a:solidFill>
                  <a:srgbClr val="FF0000"/>
                </a:solidFill>
              </a:rPr>
              <a:t>非常好</a:t>
            </a:r>
            <a:r>
              <a:rPr lang="zh-CN" altLang="en-US" sz="2400" dirty="0">
                <a:solidFill>
                  <a:srgbClr val="00B0F0"/>
                </a:solidFill>
              </a:rPr>
              <a:t>。</a:t>
            </a:r>
            <a:endParaRPr lang="zh-CN" altLang="en-US" sz="2400" dirty="0">
              <a:solidFill>
                <a:srgbClr val="00B0F0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8061960" y="3857952"/>
            <a:ext cx="20970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rgbClr val="0070C0"/>
                </a:solidFill>
              </a:rPr>
              <a:t>我</a:t>
            </a:r>
            <a:r>
              <a:rPr lang="zh-CN" altLang="en-US" sz="2400" dirty="0">
                <a:solidFill>
                  <a:srgbClr val="F300FE"/>
                </a:solidFill>
              </a:rPr>
              <a:t>弹</a:t>
            </a:r>
            <a:r>
              <a:rPr lang="zh-CN" altLang="en-US" sz="2400" dirty="0">
                <a:solidFill>
                  <a:schemeClr val="accent6">
                    <a:lumMod val="50000"/>
                  </a:schemeClr>
                </a:solidFill>
              </a:rPr>
              <a:t>得</a:t>
            </a:r>
            <a:r>
              <a:rPr lang="zh-CN" altLang="en-US" sz="2400" dirty="0">
                <a:solidFill>
                  <a:srgbClr val="FF0000"/>
                </a:solidFill>
              </a:rPr>
              <a:t>不好</a:t>
            </a:r>
            <a:r>
              <a:rPr lang="zh-CN" altLang="en-US" sz="2400" dirty="0">
                <a:solidFill>
                  <a:srgbClr val="00B050"/>
                </a:solidFill>
              </a:rPr>
              <a:t>。</a:t>
            </a:r>
            <a:endParaRPr lang="zh-CN" altLang="en-US" sz="2400" dirty="0">
              <a:solidFill>
                <a:srgbClr val="00B050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8061960" y="4733544"/>
            <a:ext cx="259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rgbClr val="0070C0"/>
                </a:solidFill>
              </a:rPr>
              <a:t>我</a:t>
            </a:r>
            <a:r>
              <a:rPr lang="zh-CN" altLang="en-US" sz="2400" dirty="0">
                <a:solidFill>
                  <a:srgbClr val="F300FE"/>
                </a:solidFill>
              </a:rPr>
              <a:t>弹</a:t>
            </a:r>
            <a:r>
              <a:rPr lang="zh-CN" altLang="en-US" sz="2400" dirty="0">
                <a:solidFill>
                  <a:schemeClr val="accent6">
                    <a:lumMod val="50000"/>
                  </a:schemeClr>
                </a:solidFill>
              </a:rPr>
              <a:t>得</a:t>
            </a:r>
            <a:r>
              <a:rPr lang="zh-CN" altLang="en-US" sz="2400" dirty="0">
                <a:solidFill>
                  <a:srgbClr val="FF0000"/>
                </a:solidFill>
              </a:rPr>
              <a:t>不太好</a:t>
            </a:r>
            <a:r>
              <a:rPr lang="zh-CN" altLang="en-US" sz="2400" dirty="0">
                <a:solidFill>
                  <a:srgbClr val="00B050"/>
                </a:solidFill>
              </a:rPr>
              <a:t>。</a:t>
            </a:r>
            <a:endParaRPr lang="zh-CN" altLang="en-US" sz="2400" dirty="0">
              <a:solidFill>
                <a:srgbClr val="00B050"/>
              </a:solidFill>
            </a:endParaRPr>
          </a:p>
        </p:txBody>
      </p:sp>
      <p:sp>
        <p:nvSpPr>
          <p:cNvPr id="3" name="上下箭头 2"/>
          <p:cNvSpPr/>
          <p:nvPr/>
        </p:nvSpPr>
        <p:spPr>
          <a:xfrm>
            <a:off x="5723827" y="1817110"/>
            <a:ext cx="384048" cy="777240"/>
          </a:xfrm>
          <a:prstGeom prst="upDown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4498214" y="2689059"/>
            <a:ext cx="30913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solidFill>
                  <a:srgbClr val="0070C0"/>
                </a:solidFill>
                <a:latin typeface="华文宋体" panose="02010600040101010101" pitchFamily="2" charset="-122"/>
                <a:ea typeface="华文宋体" panose="02010600040101010101" pitchFamily="2" charset="-122"/>
              </a:rPr>
              <a:t>你</a:t>
            </a:r>
            <a:r>
              <a:rPr lang="zh-CN" altLang="en-US" sz="3200" dirty="0">
                <a:solidFill>
                  <a:srgbClr val="F300FE"/>
                </a:solidFill>
                <a:latin typeface="华文宋体" panose="02010600040101010101" pitchFamily="2" charset="-122"/>
                <a:ea typeface="华文宋体" panose="02010600040101010101" pitchFamily="2" charset="-122"/>
              </a:rPr>
              <a:t>弹</a:t>
            </a:r>
            <a:r>
              <a:rPr lang="zh-CN" altLang="en-US" sz="3200" dirty="0">
                <a:solidFill>
                  <a:schemeClr val="accent6">
                    <a:lumMod val="50000"/>
                  </a:schemeClr>
                </a:solidFill>
                <a:latin typeface="华文宋体" panose="02010600040101010101" pitchFamily="2" charset="-122"/>
                <a:ea typeface="华文宋体" panose="02010600040101010101" pitchFamily="2" charset="-122"/>
              </a:rPr>
              <a:t>得</a:t>
            </a:r>
            <a:r>
              <a:rPr lang="zh-CN" altLang="en-US" sz="3200" dirty="0">
                <a:solidFill>
                  <a:srgbClr val="FF0000"/>
                </a:solidFill>
                <a:latin typeface="华文宋体" panose="02010600040101010101" pitchFamily="2" charset="-122"/>
                <a:ea typeface="华文宋体" panose="02010600040101010101" pitchFamily="2" charset="-122"/>
              </a:rPr>
              <a:t>怎么样</a:t>
            </a:r>
            <a:r>
              <a:rPr lang="zh-CN" altLang="en-US" sz="3200" dirty="0">
                <a:latin typeface="华文宋体" panose="02010600040101010101" pitchFamily="2" charset="-122"/>
                <a:ea typeface="华文宋体" panose="02010600040101010101" pitchFamily="2" charset="-122"/>
              </a:rPr>
              <a:t>？</a:t>
            </a:r>
            <a:endParaRPr lang="zh-CN" altLang="en-US" sz="3200" dirty="0">
              <a:latin typeface="华文宋体" panose="02010600040101010101" pitchFamily="2" charset="-122"/>
              <a:ea typeface="华文宋体" panose="02010600040101010101" pitchFamily="2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4294315" y="5879592"/>
            <a:ext cx="3627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0070C0"/>
                </a:solidFill>
                <a:latin typeface="华文宋体" panose="02010600040101010101" pitchFamily="2" charset="-122"/>
                <a:ea typeface="华文宋体" panose="02010600040101010101" pitchFamily="2" charset="-122"/>
              </a:rPr>
              <a:t>主语</a:t>
            </a:r>
            <a:r>
              <a:rPr lang="en-US" altLang="zh-CN" sz="2800" b="1" dirty="0">
                <a:solidFill>
                  <a:srgbClr val="FF0000"/>
                </a:solidFill>
                <a:latin typeface="华文宋体" panose="02010600040101010101" pitchFamily="2" charset="-122"/>
                <a:ea typeface="华文宋体" panose="02010600040101010101" pitchFamily="2" charset="-122"/>
              </a:rPr>
              <a:t>+</a:t>
            </a:r>
            <a:r>
              <a:rPr lang="zh-CN" altLang="en-US" sz="2800" b="1" dirty="0">
                <a:solidFill>
                  <a:srgbClr val="F300FE"/>
                </a:solidFill>
                <a:latin typeface="华文宋体" panose="02010600040101010101" pitchFamily="2" charset="-122"/>
                <a:ea typeface="华文宋体" panose="02010600040101010101" pitchFamily="2" charset="-122"/>
              </a:rPr>
              <a:t>动语</a:t>
            </a:r>
            <a:r>
              <a:rPr lang="en-US" altLang="zh-CN" sz="2800" b="1" dirty="0">
                <a:solidFill>
                  <a:srgbClr val="FF0000"/>
                </a:solidFill>
                <a:latin typeface="华文宋体" panose="02010600040101010101" pitchFamily="2" charset="-122"/>
                <a:ea typeface="华文宋体" panose="02010600040101010101" pitchFamily="2" charset="-122"/>
              </a:rPr>
              <a:t>+</a:t>
            </a:r>
            <a:r>
              <a:rPr lang="zh-CN" altLang="en-US" sz="2800" b="1" dirty="0">
                <a:solidFill>
                  <a:schemeClr val="accent6">
                    <a:lumMod val="50000"/>
                  </a:schemeClr>
                </a:solidFill>
                <a:latin typeface="华文宋体" panose="02010600040101010101" pitchFamily="2" charset="-122"/>
                <a:ea typeface="华文宋体" panose="02010600040101010101" pitchFamily="2" charset="-122"/>
              </a:rPr>
              <a:t>得</a:t>
            </a:r>
            <a:r>
              <a:rPr lang="en-US" altLang="zh-CN" sz="2800" b="1" dirty="0">
                <a:solidFill>
                  <a:srgbClr val="FF0000"/>
                </a:solidFill>
                <a:latin typeface="华文宋体" panose="02010600040101010101" pitchFamily="2" charset="-122"/>
                <a:ea typeface="华文宋体" panose="02010600040101010101" pitchFamily="2" charset="-122"/>
              </a:rPr>
              <a:t>+</a:t>
            </a:r>
            <a:r>
              <a:rPr lang="zh-CN" altLang="en-US" sz="2800" b="1" dirty="0">
                <a:solidFill>
                  <a:srgbClr val="FF0000"/>
                </a:solidFill>
                <a:latin typeface="华文宋体" panose="02010600040101010101" pitchFamily="2" charset="-122"/>
                <a:ea typeface="华文宋体" panose="02010600040101010101" pitchFamily="2" charset="-122"/>
              </a:rPr>
              <a:t>补语</a:t>
            </a:r>
            <a:endParaRPr lang="zh-CN" altLang="en-US" sz="2800" b="1" dirty="0">
              <a:solidFill>
                <a:srgbClr val="FF0000"/>
              </a:solidFill>
              <a:latin typeface="华文宋体" panose="02010600040101010101" pitchFamily="2" charset="-122"/>
              <a:ea typeface="华文宋体" panose="0201060004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2" grpId="0"/>
      <p:bldP spid="2" grpId="1"/>
      <p:bldP spid="7" grpId="0"/>
      <p:bldP spid="7" grpId="1"/>
      <p:bldP spid="8" grpId="0"/>
      <p:bldP spid="8" grpId="1"/>
      <p:bldP spid="9" grpId="0"/>
      <p:bldP spid="9" grpId="1"/>
      <p:bldP spid="3" grpId="0" animBg="1"/>
      <p:bldP spid="3" grpId="1" animBg="1"/>
      <p:bldP spid="10" grpId="0"/>
      <p:bldP spid="10" grpId="1"/>
      <p:bldP spid="11" grpId="0"/>
      <p:bldP spid="11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301752" y="301752"/>
            <a:ext cx="35021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复习</a:t>
            </a:r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·</a:t>
            </a:r>
            <a:r>
              <a:rPr lang="zh-CN" altLang="en-US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重点句式</a:t>
            </a:r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·</a:t>
            </a:r>
            <a:r>
              <a:rPr lang="zh-CN" altLang="en-US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状态补语</a:t>
            </a:r>
            <a:endParaRPr lang="zh-CN" altLang="en-US" sz="20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8745" y="1080379"/>
            <a:ext cx="3493939" cy="2327501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4282440" y="5776561"/>
            <a:ext cx="3627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0070C0"/>
                </a:solidFill>
                <a:latin typeface="华文宋体" panose="02010600040101010101" pitchFamily="2" charset="-122"/>
                <a:ea typeface="华文宋体" panose="02010600040101010101" pitchFamily="2" charset="-122"/>
              </a:rPr>
              <a:t>主语</a:t>
            </a:r>
            <a:r>
              <a:rPr lang="en-US" altLang="zh-CN" sz="2800" b="1" dirty="0">
                <a:solidFill>
                  <a:srgbClr val="FF0000"/>
                </a:solidFill>
                <a:latin typeface="华文宋体" panose="02010600040101010101" pitchFamily="2" charset="-122"/>
                <a:ea typeface="华文宋体" panose="02010600040101010101" pitchFamily="2" charset="-122"/>
              </a:rPr>
              <a:t>+</a:t>
            </a:r>
            <a:r>
              <a:rPr lang="zh-CN" altLang="en-US" sz="2800" b="1" dirty="0">
                <a:solidFill>
                  <a:srgbClr val="F300FE"/>
                </a:solidFill>
                <a:latin typeface="华文宋体" panose="02010600040101010101" pitchFamily="2" charset="-122"/>
                <a:ea typeface="华文宋体" panose="02010600040101010101" pitchFamily="2" charset="-122"/>
              </a:rPr>
              <a:t>动语</a:t>
            </a:r>
            <a:r>
              <a:rPr lang="en-US" altLang="zh-CN" sz="2800" b="1" dirty="0">
                <a:solidFill>
                  <a:srgbClr val="FF0000"/>
                </a:solidFill>
                <a:latin typeface="华文宋体" panose="02010600040101010101" pitchFamily="2" charset="-122"/>
                <a:ea typeface="华文宋体" panose="02010600040101010101" pitchFamily="2" charset="-122"/>
              </a:rPr>
              <a:t>+</a:t>
            </a:r>
            <a:r>
              <a:rPr lang="zh-CN" altLang="en-US" sz="2800" b="1" dirty="0">
                <a:solidFill>
                  <a:schemeClr val="accent6">
                    <a:lumMod val="50000"/>
                  </a:schemeClr>
                </a:solidFill>
                <a:latin typeface="华文宋体" panose="02010600040101010101" pitchFamily="2" charset="-122"/>
                <a:ea typeface="华文宋体" panose="02010600040101010101" pitchFamily="2" charset="-122"/>
              </a:rPr>
              <a:t>得</a:t>
            </a:r>
            <a:r>
              <a:rPr lang="en-US" altLang="zh-CN" sz="2800" b="1" dirty="0">
                <a:solidFill>
                  <a:srgbClr val="FF0000"/>
                </a:solidFill>
                <a:latin typeface="华文宋体" panose="02010600040101010101" pitchFamily="2" charset="-122"/>
                <a:ea typeface="华文宋体" panose="02010600040101010101" pitchFamily="2" charset="-122"/>
              </a:rPr>
              <a:t>+</a:t>
            </a:r>
            <a:r>
              <a:rPr lang="zh-CN" altLang="en-US" sz="2800" b="1" dirty="0">
                <a:solidFill>
                  <a:srgbClr val="FF0000"/>
                </a:solidFill>
                <a:latin typeface="华文宋体" panose="02010600040101010101" pitchFamily="2" charset="-122"/>
                <a:ea typeface="华文宋体" panose="02010600040101010101" pitchFamily="2" charset="-122"/>
              </a:rPr>
              <a:t>补语</a:t>
            </a:r>
            <a:endParaRPr lang="zh-CN" altLang="en-US" sz="2800" b="1" dirty="0">
              <a:solidFill>
                <a:srgbClr val="FF0000"/>
              </a:solidFill>
              <a:latin typeface="华文宋体" panose="02010600040101010101" pitchFamily="2" charset="-122"/>
              <a:ea typeface="华文宋体" panose="02010600040101010101" pitchFamily="2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862072" y="3460172"/>
            <a:ext cx="9418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solidFill>
                  <a:srgbClr val="00B050"/>
                </a:solidFill>
              </a:rPr>
              <a:t>吉他</a:t>
            </a:r>
            <a:endParaRPr lang="zh-CN" altLang="en-US" sz="2400" dirty="0">
              <a:solidFill>
                <a:srgbClr val="00B050"/>
              </a:solidFill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463" y="4306824"/>
            <a:ext cx="1389218" cy="1089746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2009" y="880159"/>
            <a:ext cx="3675888" cy="2582716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8525255" y="3460172"/>
            <a:ext cx="1255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rgbClr val="00B050"/>
                </a:solidFill>
              </a:rPr>
              <a:t>小提琴</a:t>
            </a:r>
            <a:endParaRPr lang="zh-CN" altLang="en-US" sz="2400" dirty="0">
              <a:solidFill>
                <a:srgbClr val="00B050"/>
              </a:solidFill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2252473" y="3460172"/>
            <a:ext cx="6888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rgbClr val="F300FE"/>
                </a:solidFill>
                <a:latin typeface="华文宋体" panose="02010600040101010101" pitchFamily="2" charset="-122"/>
                <a:ea typeface="华文宋体" panose="02010600040101010101" pitchFamily="2" charset="-122"/>
              </a:rPr>
              <a:t>弹</a:t>
            </a:r>
            <a:endParaRPr lang="zh-CN" altLang="en-US" sz="2400" dirty="0">
              <a:solidFill>
                <a:srgbClr val="F300FE"/>
              </a:solidFill>
              <a:latin typeface="华文宋体" panose="02010600040101010101" pitchFamily="2" charset="-122"/>
              <a:ea typeface="华文宋体" panose="02010600040101010101" pitchFamily="2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8007096" y="3460173"/>
            <a:ext cx="6888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rgbClr val="F300FE"/>
                </a:solidFill>
                <a:latin typeface="华文宋体" panose="02010600040101010101" pitchFamily="2" charset="-122"/>
                <a:ea typeface="华文宋体" panose="02010600040101010101" pitchFamily="2" charset="-122"/>
              </a:rPr>
              <a:t>拉</a:t>
            </a:r>
            <a:endParaRPr lang="zh-CN" altLang="en-US" sz="2400" dirty="0">
              <a:solidFill>
                <a:srgbClr val="F300FE"/>
              </a:solidFill>
              <a:latin typeface="华文宋体" panose="02010600040101010101" pitchFamily="2" charset="-122"/>
              <a:ea typeface="华文宋体" panose="02010600040101010101" pitchFamily="2" charset="-122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3143" y="4306824"/>
            <a:ext cx="1389218" cy="1089746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726" y="4306824"/>
            <a:ext cx="1389218" cy="1089746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1"/>
      <p:bldP spid="11" grpId="2"/>
      <p:bldP spid="5" grpId="0"/>
      <p:bldP spid="16" grpId="0"/>
      <p:bldP spid="17" grpId="0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301752" y="301752"/>
            <a:ext cx="35021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复习</a:t>
            </a:r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·</a:t>
            </a:r>
            <a:r>
              <a:rPr lang="zh-CN" altLang="en-US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重点句式</a:t>
            </a:r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·</a:t>
            </a:r>
            <a:r>
              <a:rPr lang="zh-CN" altLang="en-US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状态补语</a:t>
            </a:r>
            <a:endParaRPr lang="zh-CN" altLang="en-US" sz="20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4282440" y="5776561"/>
            <a:ext cx="3627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0070C0"/>
                </a:solidFill>
                <a:latin typeface="华文宋体" panose="02010600040101010101" pitchFamily="2" charset="-122"/>
                <a:ea typeface="华文宋体" panose="02010600040101010101" pitchFamily="2" charset="-122"/>
              </a:rPr>
              <a:t>主语</a:t>
            </a:r>
            <a:r>
              <a:rPr lang="en-US" altLang="zh-CN" sz="2800" b="1" dirty="0">
                <a:solidFill>
                  <a:srgbClr val="FF0000"/>
                </a:solidFill>
                <a:latin typeface="华文宋体" panose="02010600040101010101" pitchFamily="2" charset="-122"/>
                <a:ea typeface="华文宋体" panose="02010600040101010101" pitchFamily="2" charset="-122"/>
              </a:rPr>
              <a:t>+</a:t>
            </a:r>
            <a:r>
              <a:rPr lang="zh-CN" altLang="en-US" sz="2800" b="1" dirty="0">
                <a:solidFill>
                  <a:srgbClr val="F300FE"/>
                </a:solidFill>
                <a:latin typeface="华文宋体" panose="02010600040101010101" pitchFamily="2" charset="-122"/>
                <a:ea typeface="华文宋体" panose="02010600040101010101" pitchFamily="2" charset="-122"/>
              </a:rPr>
              <a:t>动语</a:t>
            </a:r>
            <a:r>
              <a:rPr lang="en-US" altLang="zh-CN" sz="2800" b="1" dirty="0">
                <a:solidFill>
                  <a:srgbClr val="FF0000"/>
                </a:solidFill>
                <a:latin typeface="华文宋体" panose="02010600040101010101" pitchFamily="2" charset="-122"/>
                <a:ea typeface="华文宋体" panose="02010600040101010101" pitchFamily="2" charset="-122"/>
              </a:rPr>
              <a:t>+</a:t>
            </a:r>
            <a:r>
              <a:rPr lang="zh-CN" altLang="en-US" sz="2800" b="1" dirty="0">
                <a:solidFill>
                  <a:schemeClr val="accent6">
                    <a:lumMod val="50000"/>
                  </a:schemeClr>
                </a:solidFill>
                <a:latin typeface="华文宋体" panose="02010600040101010101" pitchFamily="2" charset="-122"/>
                <a:ea typeface="华文宋体" panose="02010600040101010101" pitchFamily="2" charset="-122"/>
              </a:rPr>
              <a:t>得</a:t>
            </a:r>
            <a:r>
              <a:rPr lang="en-US" altLang="zh-CN" sz="2800" b="1" dirty="0">
                <a:solidFill>
                  <a:srgbClr val="FF0000"/>
                </a:solidFill>
                <a:latin typeface="华文宋体" panose="02010600040101010101" pitchFamily="2" charset="-122"/>
                <a:ea typeface="华文宋体" panose="02010600040101010101" pitchFamily="2" charset="-122"/>
              </a:rPr>
              <a:t>+</a:t>
            </a:r>
            <a:r>
              <a:rPr lang="zh-CN" altLang="en-US" sz="2800" b="1" dirty="0">
                <a:solidFill>
                  <a:srgbClr val="FF0000"/>
                </a:solidFill>
                <a:latin typeface="华文宋体" panose="02010600040101010101" pitchFamily="2" charset="-122"/>
                <a:ea typeface="华文宋体" panose="02010600040101010101" pitchFamily="2" charset="-122"/>
              </a:rPr>
              <a:t>补语</a:t>
            </a:r>
            <a:endParaRPr lang="zh-CN" altLang="en-US" sz="2800" b="1" dirty="0">
              <a:solidFill>
                <a:srgbClr val="FF0000"/>
              </a:solidFill>
              <a:latin typeface="华文宋体" panose="02010600040101010101" pitchFamily="2" charset="-122"/>
              <a:ea typeface="华文宋体" panose="02010600040101010101" pitchFamily="2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862072" y="3460172"/>
            <a:ext cx="9418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rgbClr val="00B050"/>
                </a:solidFill>
              </a:rPr>
              <a:t>笛子</a:t>
            </a:r>
            <a:endParaRPr lang="zh-CN" altLang="en-US" sz="2400" dirty="0">
              <a:solidFill>
                <a:srgbClr val="00B050"/>
              </a:solidFill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4797" y="4306824"/>
            <a:ext cx="1093048" cy="1089746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8040" y="987551"/>
            <a:ext cx="2999232" cy="2475323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8525255" y="3460172"/>
            <a:ext cx="1255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rgbClr val="00B050"/>
                </a:solidFill>
              </a:rPr>
              <a:t>京剧</a:t>
            </a:r>
            <a:endParaRPr lang="zh-CN" altLang="en-US" sz="2400" dirty="0">
              <a:solidFill>
                <a:srgbClr val="00B050"/>
              </a:solidFill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2252473" y="3460172"/>
            <a:ext cx="6888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rgbClr val="F300FE"/>
                </a:solidFill>
                <a:latin typeface="华文宋体" panose="02010600040101010101" pitchFamily="2" charset="-122"/>
                <a:ea typeface="华文宋体" panose="02010600040101010101" pitchFamily="2" charset="-122"/>
              </a:rPr>
              <a:t>吹</a:t>
            </a:r>
            <a:endParaRPr lang="zh-CN" altLang="en-US" sz="2400" dirty="0">
              <a:solidFill>
                <a:srgbClr val="F300FE"/>
              </a:solidFill>
              <a:latin typeface="华文宋体" panose="02010600040101010101" pitchFamily="2" charset="-122"/>
              <a:ea typeface="华文宋体" panose="02010600040101010101" pitchFamily="2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8007096" y="3460173"/>
            <a:ext cx="6888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rgbClr val="F300FE"/>
                </a:solidFill>
                <a:latin typeface="华文宋体" panose="02010600040101010101" pitchFamily="2" charset="-122"/>
                <a:ea typeface="华文宋体" panose="02010600040101010101" pitchFamily="2" charset="-122"/>
              </a:rPr>
              <a:t>唱</a:t>
            </a:r>
            <a:endParaRPr lang="zh-CN" altLang="en-US" sz="2400" dirty="0">
              <a:solidFill>
                <a:srgbClr val="F300FE"/>
              </a:solidFill>
              <a:latin typeface="华文宋体" panose="02010600040101010101" pitchFamily="2" charset="-122"/>
              <a:ea typeface="华文宋体" panose="02010600040101010101" pitchFamily="2" charset="-122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4224" y="4306824"/>
            <a:ext cx="1093048" cy="1089746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3752" y="4306824"/>
            <a:ext cx="1093048" cy="1089746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0689" y="745644"/>
            <a:ext cx="3650481" cy="2582716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1"/>
      <p:bldP spid="11" grpId="2"/>
      <p:bldP spid="5" grpId="0"/>
      <p:bldP spid="16" grpId="0"/>
      <p:bldP spid="17" grpId="0"/>
      <p:bldP spid="18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610</Words>
  <Application>WPS 演示</Application>
  <PresentationFormat>宽屏</PresentationFormat>
  <Paragraphs>198</Paragraphs>
  <Slides>21</Slides>
  <Notes>1</Notes>
  <HiddenSlides>0</HiddenSlides>
  <MMClips>1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21</vt:i4>
      </vt:variant>
    </vt:vector>
  </HeadingPairs>
  <TitlesOfParts>
    <vt:vector size="38" baseType="lpstr">
      <vt:lpstr>Arial</vt:lpstr>
      <vt:lpstr>宋体</vt:lpstr>
      <vt:lpstr>Wingdings</vt:lpstr>
      <vt:lpstr>华文楷体</vt:lpstr>
      <vt:lpstr>华文隶书</vt:lpstr>
      <vt:lpstr>华文宋体</vt:lpstr>
      <vt:lpstr>仿宋</vt:lpstr>
      <vt:lpstr>Baoli SC</vt:lpstr>
      <vt:lpstr>华文仿宋</vt:lpstr>
      <vt:lpstr>等线</vt:lpstr>
      <vt:lpstr>微软雅黑</vt:lpstr>
      <vt:lpstr>Arial Unicode MS</vt:lpstr>
      <vt:lpstr>等线 Light</vt:lpstr>
      <vt:lpstr>Calibri</vt:lpstr>
      <vt:lpstr>华文中宋</vt:lpstr>
      <vt:lpstr>华文新魏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文化拓展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羊 至刚</dc:creator>
  <cp:lastModifiedBy>飞飞的仓库</cp:lastModifiedBy>
  <cp:revision>43</cp:revision>
  <dcterms:created xsi:type="dcterms:W3CDTF">2021-11-05T16:18:00Z</dcterms:created>
  <dcterms:modified xsi:type="dcterms:W3CDTF">2021-11-19T07:33:04Z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274C4109CEA943EAA5E21F467ACF855A</vt:lpwstr>
  </property>
  <property fmtid="{D5CDD505-2E9C-101B-9397-08002B2CF9AE}" pid="3" name="KSOProductBuildVer">
    <vt:lpwstr>2052-11.1.0.11045</vt:lpwstr>
  </property>
</Properties>
</file>