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23"/>
  </p:notesMasterIdLst>
  <p:sldIdLst>
    <p:sldId id="256" r:id="rId4"/>
    <p:sldId id="257" r:id="rId5"/>
    <p:sldId id="258" r:id="rId6"/>
    <p:sldId id="262" r:id="rId7"/>
    <p:sldId id="265" r:id="rId8"/>
    <p:sldId id="287" r:id="rId9"/>
    <p:sldId id="286" r:id="rId10"/>
    <p:sldId id="306" r:id="rId11"/>
    <p:sldId id="308" r:id="rId12"/>
    <p:sldId id="302" r:id="rId13"/>
    <p:sldId id="304" r:id="rId14"/>
    <p:sldId id="305" r:id="rId15"/>
    <p:sldId id="309" r:id="rId16"/>
    <p:sldId id="307" r:id="rId17"/>
    <p:sldId id="266" r:id="rId18"/>
    <p:sldId id="289" r:id="rId19"/>
    <p:sldId id="290" r:id="rId20"/>
    <p:sldId id="291" r:id="rId21"/>
    <p:sldId id="267" r:id="rId22"/>
    <p:sldId id="332" r:id="rId24"/>
    <p:sldId id="347" r:id="rId25"/>
    <p:sldId id="292" r:id="rId26"/>
    <p:sldId id="269" r:id="rId27"/>
    <p:sldId id="295" r:id="rId28"/>
    <p:sldId id="296" r:id="rId29"/>
    <p:sldId id="299" r:id="rId30"/>
    <p:sldId id="272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03A"/>
    <a:srgbClr val="85C1B9"/>
    <a:srgbClr val="E2C2B6"/>
    <a:srgbClr val="A4D7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-1914" y="-804"/>
      </p:cViewPr>
      <p:guideLst>
        <p:guide orient="horz" pos="215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539404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CEAE5-73CB-409D-BBFB-5433455D79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84425-24F3-4053-AF10-59DF0B2B88D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15.jpeg"/><Relationship Id="rId1" Type="http://schemas.openxmlformats.org/officeDocument/2006/relationships/tags" Target="../tags/tag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8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png"/><Relationship Id="rId3" Type="http://schemas.openxmlformats.org/officeDocument/2006/relationships/tags" Target="../tags/tag3.xml"/><Relationship Id="rId2" Type="http://schemas.openxmlformats.org/officeDocument/2006/relationships/image" Target="../media/image17.jpeg"/><Relationship Id="rId1" Type="http://schemas.openxmlformats.org/officeDocument/2006/relationships/tags" Target="../tags/tag2.xml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8.xml"/><Relationship Id="rId4" Type="http://schemas.openxmlformats.org/officeDocument/2006/relationships/image" Target="../media/image19.jpeg"/><Relationship Id="rId3" Type="http://schemas.openxmlformats.org/officeDocument/2006/relationships/image" Target="../media/image20.jpeg"/><Relationship Id="rId2" Type="http://schemas.openxmlformats.org/officeDocument/2006/relationships/image" Target="../media/image18.png"/><Relationship Id="rId1" Type="http://schemas.openxmlformats.org/officeDocument/2006/relationships/image" Target="../media/image2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23.png"/><Relationship Id="rId1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D7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21325" y="2901315"/>
            <a:ext cx="6331585" cy="1056005"/>
            <a:chOff x="6688868" y="3645087"/>
            <a:chExt cx="5469348" cy="1055914"/>
          </a:xfrm>
        </p:grpSpPr>
        <p:sp>
          <p:nvSpPr>
            <p:cNvPr id="7" name="任意多边形: 形状 9"/>
            <p:cNvSpPr/>
            <p:nvPr/>
          </p:nvSpPr>
          <p:spPr>
            <a:xfrm>
              <a:off x="6688868" y="3645087"/>
              <a:ext cx="990600" cy="1055914"/>
            </a:xfrm>
            <a:custGeom>
              <a:avLst/>
              <a:gdLst>
                <a:gd name="connsiteX0" fmla="*/ 990600 w 990600"/>
                <a:gd name="connsiteY0" fmla="*/ 1055914 h 1055914"/>
                <a:gd name="connsiteX1" fmla="*/ 0 w 990600"/>
                <a:gd name="connsiteY1" fmla="*/ 1055914 h 1055914"/>
                <a:gd name="connsiteX2" fmla="*/ 0 w 990600"/>
                <a:gd name="connsiteY2" fmla="*/ 0 h 1055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0600" h="1055914">
                  <a:moveTo>
                    <a:pt x="990600" y="1055914"/>
                  </a:moveTo>
                  <a:lnTo>
                    <a:pt x="0" y="105591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17"/>
            <p:cNvSpPr/>
            <p:nvPr/>
          </p:nvSpPr>
          <p:spPr>
            <a:xfrm flipH="1">
              <a:off x="11265589" y="3645087"/>
              <a:ext cx="892627" cy="1055914"/>
            </a:xfrm>
            <a:custGeom>
              <a:avLst/>
              <a:gdLst>
                <a:gd name="connsiteX0" fmla="*/ 990600 w 990600"/>
                <a:gd name="connsiteY0" fmla="*/ 1055914 h 1055914"/>
                <a:gd name="connsiteX1" fmla="*/ 0 w 990600"/>
                <a:gd name="connsiteY1" fmla="*/ 1055914 h 1055914"/>
                <a:gd name="connsiteX2" fmla="*/ 0 w 990600"/>
                <a:gd name="connsiteY2" fmla="*/ 0 h 1055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0600" h="1055914">
                  <a:moveTo>
                    <a:pt x="990600" y="1055914"/>
                  </a:moveTo>
                  <a:lnTo>
                    <a:pt x="0" y="105591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5619750" y="2750820"/>
            <a:ext cx="6233795" cy="101473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spc="600" dirty="0" smtClean="0">
                <a:solidFill>
                  <a:srgbClr val="15403A"/>
                </a:solidFill>
                <a:cs typeface="+mn-ea"/>
                <a:sym typeface="+mn-lt"/>
              </a:rPr>
              <a:t>五花八门的保险</a:t>
            </a:r>
            <a:endParaRPr lang="zh-CN" altLang="en-US" sz="6000" b="1" spc="600" dirty="0">
              <a:solidFill>
                <a:srgbClr val="15403A"/>
              </a:solidFill>
              <a:cs typeface="+mn-ea"/>
              <a:sym typeface="+mn-lt"/>
            </a:endParaRPr>
          </a:p>
        </p:txBody>
      </p:sp>
      <p:pic>
        <p:nvPicPr>
          <p:cNvPr id="102" name="图片 101"/>
          <p:cNvPicPr/>
          <p:nvPr/>
        </p:nvPicPr>
        <p:blipFill>
          <a:blip r:embed="rId1">
            <a:clrChange>
              <a:clrFrom>
                <a:srgbClr val="35B697">
                  <a:alpha val="100000"/>
                </a:srgbClr>
              </a:clrFrom>
              <a:clrTo>
                <a:srgbClr val="35B697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27025" y="1315085"/>
            <a:ext cx="6350000" cy="4229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流程图: 可选过程 4"/>
          <p:cNvSpPr/>
          <p:nvPr/>
        </p:nvSpPr>
        <p:spPr>
          <a:xfrm>
            <a:off x="927735" y="397510"/>
            <a:ext cx="2335530" cy="1016635"/>
          </a:xfrm>
          <a:prstGeom prst="flowChartAlternateProcess">
            <a:avLst/>
          </a:prstGeom>
          <a:solidFill>
            <a:srgbClr val="A4D7CE"/>
          </a:solidFill>
          <a:ln>
            <a:solidFill>
              <a:srgbClr val="15403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4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</a:t>
            </a:r>
            <a:r>
              <a:rPr lang="en-US" altLang="zh-CN" sz="4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4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轮</a:t>
            </a:r>
            <a:endParaRPr lang="zh-CN" altLang="en-US" sz="4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104" name="图片 103"/>
          <p:cNvPicPr/>
          <p:nvPr/>
        </p:nvPicPr>
        <p:blipFill>
          <a:blip r:embed="rId1">
            <a:clrChange>
              <a:clrFrom>
                <a:srgbClr val="FDCFE9">
                  <a:alpha val="100000"/>
                </a:srgbClr>
              </a:clrFrom>
              <a:clrTo>
                <a:srgbClr val="FDCFE9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2145" y="1685290"/>
            <a:ext cx="4462145" cy="44246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337310" y="3091180"/>
            <a:ext cx="599440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5400" b="1">
                <a:latin typeface="方正姚体" panose="02010601030101010101" charset="-122"/>
                <a:ea typeface="方正姚体" panose="02010601030101010101" charset="-122"/>
              </a:rPr>
              <a:t>生育[shēngyù]</a:t>
            </a: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  <a:p>
            <a:pPr algn="l">
              <a:buClrTx/>
              <a:buSzTx/>
              <a:buFontTx/>
            </a:pPr>
            <a:endParaRPr lang="zh-CN" altLang="en-US" sz="3600" b="1"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05" name="图片 104"/>
          <p:cNvPicPr/>
          <p:nvPr/>
        </p:nvPicPr>
        <p:blipFill>
          <a:blip r:embed="rId1"/>
          <a:stretch>
            <a:fillRect/>
          </a:stretch>
        </p:blipFill>
        <p:spPr>
          <a:xfrm>
            <a:off x="5875020" y="1718945"/>
            <a:ext cx="5876290" cy="47536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711200" y="2780030"/>
            <a:ext cx="665480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5400" b="1">
                <a:latin typeface="方正姚体" panose="02010601030101010101" charset="-122"/>
                <a:ea typeface="方正姚体" panose="02010601030101010101" charset="-122"/>
              </a:rPr>
              <a:t>意外险[yìwài xiǎn]</a:t>
            </a: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  <a:p>
            <a:pPr>
              <a:buClrTx/>
              <a:buSzTx/>
              <a:buFontTx/>
            </a:pPr>
            <a:endParaRPr lang="zh-CN" altLang="en-US" sz="3600" b="1"/>
          </a:p>
          <a:p>
            <a:pPr algn="l">
              <a:buClrTx/>
              <a:buSzTx/>
              <a:buFontTx/>
            </a:pP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04" name="图片 103"/>
          <p:cNvPicPr/>
          <p:nvPr/>
        </p:nvPicPr>
        <p:blipFill>
          <a:blip r:embed="rId1">
            <a:clrChange>
              <a:clrFrom>
                <a:srgbClr val="FBFBFB">
                  <a:alpha val="100000"/>
                </a:srgbClr>
              </a:clrFrom>
              <a:clrTo>
                <a:srgbClr val="FBFBFB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67070" y="1858010"/>
            <a:ext cx="5913120" cy="38150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402715" y="3041650"/>
            <a:ext cx="512699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5400" b="1">
                <a:latin typeface="方正姚体" panose="02010601030101010101" charset="-122"/>
                <a:ea typeface="方正姚体" panose="02010601030101010101" charset="-122"/>
              </a:rPr>
              <a:t>就业[jiùyè]     </a:t>
            </a: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  <a:p>
            <a:pPr algn="l">
              <a:buClrTx/>
              <a:buSzTx/>
              <a:buFontTx/>
            </a:pP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0" name="图片 109"/>
          <p:cNvPicPr/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6095" y="1414780"/>
            <a:ext cx="4156710" cy="4584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084580" y="2912745"/>
            <a:ext cx="602488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5400" b="1">
                <a:latin typeface="方正姚体" panose="02010601030101010101" charset="-122"/>
                <a:ea typeface="方正姚体" panose="02010601030101010101" charset="-122"/>
              </a:rPr>
              <a:t>救援[jiùyuán]   </a:t>
            </a: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  <a:p>
            <a:pPr>
              <a:buClrTx/>
              <a:buSzTx/>
              <a:buFontTx/>
            </a:pPr>
            <a:endParaRPr lang="en-US" altLang="zh-CN" sz="3600" b="1"/>
          </a:p>
          <a:p>
            <a:pPr algn="l">
              <a:buClrTx/>
              <a:buSzTx/>
              <a:buFontTx/>
            </a:pP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08" name="图片 107"/>
          <p:cNvPicPr/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9585" y="1433830"/>
            <a:ext cx="4406900" cy="45110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981710" y="2946400"/>
            <a:ext cx="5857875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5400" b="1">
                <a:latin typeface="方正姚体" panose="02010601030101010101" charset="-122"/>
                <a:ea typeface="方正姚体" panose="02010601030101010101" charset="-122"/>
              </a:rPr>
              <a:t>伤残[shāngcán]  </a:t>
            </a: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  <a:p>
            <a:pPr algn="l">
              <a:buClrTx/>
              <a:buSzTx/>
              <a:buFontTx/>
            </a:pPr>
            <a:endParaRPr lang="en-US" altLang="zh-CN" sz="3600" b="1"/>
          </a:p>
          <a:p>
            <a:pPr algn="l">
              <a:buClrTx/>
              <a:buSzTx/>
              <a:buFontTx/>
            </a:pPr>
            <a:endParaRPr lang="zh-CN" altLang="en-US" sz="36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4684395" y="363220"/>
            <a:ext cx="355092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buClrTx/>
              <a:buSzTx/>
              <a:buFontTx/>
            </a:pPr>
            <a:r>
              <a:rPr lang="zh-CN" altLang="en-US" sz="4800" b="1" dirty="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综合性练习</a:t>
            </a:r>
            <a:r>
              <a:rPr lang="en-US" altLang="zh-CN" sz="4800" b="1" dirty="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1</a:t>
            </a:r>
            <a:endParaRPr lang="en-US" altLang="zh-CN" sz="4800" b="1" dirty="0">
              <a:latin typeface="思源黑体 CN Medium" panose="020B0600000000000000" charset="-122"/>
              <a:ea typeface="思源黑体 CN Medium" panose="020B0600000000000000" charset="-122"/>
              <a:sym typeface="+mn-ea"/>
            </a:endParaRPr>
          </a:p>
        </p:txBody>
      </p:sp>
      <p:sp>
        <p:nvSpPr>
          <p:cNvPr id="5" name="内容占位符 1"/>
          <p:cNvSpPr>
            <a:spLocks noGrp="1"/>
          </p:cNvSpPr>
          <p:nvPr/>
        </p:nvSpPr>
        <p:spPr>
          <a:xfrm>
            <a:off x="884555" y="1323340"/>
            <a:ext cx="11150600" cy="5159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120000"/>
              </a:lnSpc>
              <a:buNone/>
            </a:pPr>
            <a:r>
              <a:rPr lang="en-US" altLang="zh-CN" sz="5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5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外国人在中国境内就业的，可以参照（    </a:t>
            </a:r>
            <a:r>
              <a:rPr lang="en-US" altLang="zh-CN" sz="5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</a:t>
            </a:r>
            <a:r>
              <a:rPr lang="zh-CN" sz="5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）参加社会保险？A 社会保险法B 中国社会保险法C 国际社会保险法D 社会保险医疗法</a:t>
            </a:r>
            <a:endParaRPr lang="zh-CN" sz="5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indent="0">
              <a:buNone/>
            </a:pPr>
            <a:endParaRPr lang="zh-CN">
              <a:ea typeface="宋体" panose="02010600030101010101" pitchFamily="2" charset="-122"/>
              <a:sym typeface="+mn-ea"/>
            </a:endParaRPr>
          </a:p>
          <a:p>
            <a:endParaRPr lang="zh-CN" altLang="en-US"/>
          </a:p>
        </p:txBody>
      </p:sp>
      <p:pic>
        <p:nvPicPr>
          <p:cNvPr id="100" name="图片 99"/>
          <p:cNvPicPr/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5775" y="2814320"/>
            <a:ext cx="1362075" cy="12293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4576445" y="565150"/>
            <a:ext cx="355092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4800" b="1" dirty="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综合性练习</a:t>
            </a:r>
            <a:r>
              <a:rPr lang="en-US" altLang="zh-CN" sz="4800" b="1" dirty="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2</a:t>
            </a:r>
            <a:endParaRPr lang="en-US" altLang="zh-CN" sz="4800" b="1" dirty="0">
              <a:latin typeface="思源黑体 CN Medium" panose="020B0600000000000000" charset="-122"/>
              <a:ea typeface="思源黑体 CN Medium" panose="020B0600000000000000" charset="-122"/>
              <a:sym typeface="+mn-ea"/>
            </a:endParaRPr>
          </a:p>
        </p:txBody>
      </p:sp>
      <p:sp>
        <p:nvSpPr>
          <p:cNvPr id="5" name="内容占位符 1"/>
          <p:cNvSpPr>
            <a:spLocks noGrp="1"/>
          </p:cNvSpPr>
          <p:nvPr/>
        </p:nvSpPr>
        <p:spPr>
          <a:xfrm>
            <a:off x="705485" y="2153920"/>
            <a:ext cx="11150600" cy="5159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lang="en-US" altLang="zh-CN" sz="5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altLang="en-US" sz="5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中国保险的种类越来越多，请你举出</a:t>
            </a:r>
            <a:r>
              <a:rPr lang="en-US" altLang="zh-CN" sz="5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2-3</a:t>
            </a:r>
            <a:r>
              <a:rPr lang="zh-CN" altLang="en-US" sz="5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种保险类型。</a:t>
            </a:r>
            <a:endParaRPr lang="zh-CN" sz="5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972310" y="4476750"/>
            <a:ext cx="8616950" cy="7556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2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</a:pP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医疗保险、社会保险、意外险、车险……</a:t>
            </a:r>
            <a:endParaRPr lang="zh-CN" altLang="en-US" sz="36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4320540" y="565150"/>
            <a:ext cx="355092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4800" b="1" dirty="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综合性练习</a:t>
            </a:r>
            <a:r>
              <a:rPr lang="en-US" altLang="zh-CN" sz="4800" b="1" dirty="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3</a:t>
            </a:r>
            <a:endParaRPr lang="en-US" altLang="zh-CN" sz="4800" b="1" dirty="0">
              <a:latin typeface="思源黑体 CN Medium" panose="020B0600000000000000" charset="-122"/>
              <a:ea typeface="思源黑体 CN Medium" panose="020B0600000000000000" charset="-122"/>
              <a:sym typeface="+mn-ea"/>
            </a:endParaRPr>
          </a:p>
        </p:txBody>
      </p:sp>
      <p:sp>
        <p:nvSpPr>
          <p:cNvPr id="4" name="内容占位符 1"/>
          <p:cNvSpPr>
            <a:spLocks noGrp="1"/>
          </p:cNvSpPr>
          <p:nvPr/>
        </p:nvSpPr>
        <p:spPr>
          <a:xfrm>
            <a:off x="520700" y="1498600"/>
            <a:ext cx="11150600" cy="5159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lang="en-US" altLang="zh-CN" sz="5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altLang="en-US" sz="4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说一说，经常往来于中国内地与境外的外籍人士，可以购买哪一种医疗险？</a:t>
            </a:r>
            <a:endParaRPr lang="zh-CN" altLang="en-US" sz="5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lang="zh-CN" altLang="en-US" sz="5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</a:t>
            </a:r>
            <a:endParaRPr lang="zh-CN" altLang="en-US" sz="5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endParaRPr lang="zh-CN" sz="5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607820" y="3768090"/>
            <a:ext cx="9396730" cy="2084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2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</a:pPr>
            <a:r>
              <a:rPr lang="en-US" alt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经常往来于中国内地与境外的外籍人士，他们可以购买意外险和带有境外旅行救援的医疗险。</a:t>
            </a:r>
            <a:endParaRPr lang="zh-CN" altLang="en-US" sz="36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D7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751013" y="156333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rgbClr val="15403A"/>
                </a:solidFill>
                <a:cs typeface="+mn-ea"/>
                <a:sym typeface="+mn-lt"/>
              </a:rPr>
              <a:t>PAPT 01</a:t>
            </a:r>
            <a:endParaRPr lang="zh-CN" altLang="en-US" sz="5400" dirty="0">
              <a:solidFill>
                <a:srgbClr val="15403A"/>
              </a:solidFill>
              <a:cs typeface="+mn-ea"/>
              <a:sym typeface="+mn-lt"/>
            </a:endParaRPr>
          </a:p>
        </p:txBody>
      </p:sp>
      <p:pic>
        <p:nvPicPr>
          <p:cNvPr id="102" name="图片 101"/>
          <p:cNvPicPr/>
          <p:nvPr/>
        </p:nvPicPr>
        <p:blipFill>
          <a:blip r:embed="rId1">
            <a:clrChange>
              <a:clrFrom>
                <a:srgbClr val="35B697">
                  <a:alpha val="100000"/>
                </a:srgbClr>
              </a:clrFrom>
              <a:clrTo>
                <a:srgbClr val="35B697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41630" y="1315085"/>
            <a:ext cx="6350000" cy="422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文本框 58"/>
          <p:cNvSpPr txBox="1"/>
          <p:nvPr/>
        </p:nvSpPr>
        <p:spPr>
          <a:xfrm>
            <a:off x="6257290" y="2768473"/>
            <a:ext cx="426466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8000" b="1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</a:rPr>
              <a:t>小组活动</a:t>
            </a:r>
            <a:endParaRPr lang="zh-CN" altLang="en-US" sz="8000" b="1" dirty="0">
              <a:solidFill>
                <a:schemeClr val="tx1"/>
              </a:solidFill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11200" y="6698939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732915" y="311150"/>
            <a:ext cx="9218295" cy="1374775"/>
          </a:xfrm>
          <a:prstGeom prst="roundRect">
            <a:avLst/>
          </a:prstGeom>
          <a:solidFill>
            <a:srgbClr val="A4D7CE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2800">
                <a:latin typeface="楷体" panose="02010609060101010101" charset="-122"/>
                <a:ea typeface="楷体" panose="02010609060101010101" charset="-122"/>
                <a:sym typeface="+mn-ea"/>
              </a:rPr>
              <a:t>观看视频、阅读文字材料和海报进行小组比赛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733550" y="1917700"/>
            <a:ext cx="9218295" cy="1374775"/>
          </a:xfrm>
          <a:prstGeom prst="roundRect">
            <a:avLst/>
          </a:prstGeom>
          <a:solidFill>
            <a:srgbClr val="A4D7CE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>
              <a:buClrTx/>
              <a:buSzTx/>
              <a:buFontTx/>
            </a:pPr>
            <a:r>
              <a:rPr lang="zh-CN" altLang="en-US" sz="2800">
                <a:latin typeface="楷体" panose="02010609060101010101" charset="-122"/>
                <a:ea typeface="楷体" panose="02010609060101010101" charset="-122"/>
                <a:sym typeface="+mn-ea"/>
              </a:rPr>
              <a:t>.每个小组根据资料讨论如何让购买社会保险以及需要准备哪些材料，完成思维导图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732915" y="3524250"/>
            <a:ext cx="9218295" cy="1374775"/>
          </a:xfrm>
          <a:prstGeom prst="roundRect">
            <a:avLst/>
          </a:prstGeom>
          <a:solidFill>
            <a:srgbClr val="A4D7CE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>
              <a:buClrTx/>
              <a:buSzTx/>
              <a:buFontTx/>
            </a:pPr>
            <a:r>
              <a:rPr lang="zh-CN" altLang="en-US" sz="2800">
                <a:latin typeface="楷体" panose="02010609060101010101" charset="-122"/>
                <a:ea typeface="楷体" panose="02010609060101010101" charset="-122"/>
                <a:sym typeface="+mn-ea"/>
              </a:rPr>
              <a:t>小组上台展示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732915" y="5130800"/>
            <a:ext cx="9218295" cy="1374775"/>
          </a:xfrm>
          <a:prstGeom prst="roundRect">
            <a:avLst/>
          </a:prstGeom>
          <a:solidFill>
            <a:srgbClr val="A4D7CE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>
              <a:buClrTx/>
              <a:buSzTx/>
              <a:buFontTx/>
            </a:pPr>
            <a:r>
              <a:rPr lang="zh-CN" altLang="en-US" sz="2800">
                <a:latin typeface="楷体" panose="02010609060101010101" charset="-122"/>
                <a:ea typeface="楷体" panose="02010609060101010101" charset="-122"/>
                <a:sym typeface="+mn-ea"/>
              </a:rPr>
              <a:t>由学生互评选出最佳小组，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ctr">
              <a:buClrTx/>
              <a:buSzTx/>
              <a:buFontTx/>
            </a:pPr>
            <a:r>
              <a:rPr lang="zh-CN" altLang="en-US" sz="2800">
                <a:latin typeface="楷体" panose="02010609060101010101" charset="-122"/>
                <a:ea typeface="楷体" panose="02010609060101010101" charset="-122"/>
                <a:sym typeface="+mn-ea"/>
              </a:rPr>
              <a:t>最佳小组可获得一张“班级福利社保卡”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10" name="左弧形箭头 9"/>
          <p:cNvSpPr/>
          <p:nvPr/>
        </p:nvSpPr>
        <p:spPr>
          <a:xfrm>
            <a:off x="911225" y="1202690"/>
            <a:ext cx="508000" cy="851535"/>
          </a:xfrm>
          <a:prstGeom prst="curvedRightArrow">
            <a:avLst/>
          </a:prstGeom>
          <a:solidFill>
            <a:srgbClr val="85C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左弧形箭头 11"/>
          <p:cNvSpPr/>
          <p:nvPr/>
        </p:nvSpPr>
        <p:spPr>
          <a:xfrm>
            <a:off x="911225" y="2998470"/>
            <a:ext cx="508000" cy="851535"/>
          </a:xfrm>
          <a:prstGeom prst="curvedRightArrow">
            <a:avLst/>
          </a:prstGeom>
          <a:solidFill>
            <a:srgbClr val="85C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左弧形箭头 12"/>
          <p:cNvSpPr/>
          <p:nvPr/>
        </p:nvSpPr>
        <p:spPr>
          <a:xfrm>
            <a:off x="911225" y="4794250"/>
            <a:ext cx="508000" cy="851535"/>
          </a:xfrm>
          <a:prstGeom prst="curvedRightArrow">
            <a:avLst/>
          </a:prstGeom>
          <a:solidFill>
            <a:srgbClr val="85C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00024" y="190500"/>
            <a:ext cx="11791950" cy="6467475"/>
          </a:xfrm>
          <a:prstGeom prst="rect">
            <a:avLst/>
          </a:prstGeom>
          <a:noFill/>
          <a:ln w="38100">
            <a:solidFill>
              <a:srgbClr val="85C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 bwMode="auto">
          <a:xfrm>
            <a:off x="1558925" y="2483643"/>
            <a:ext cx="830263" cy="830263"/>
            <a:chOff x="1261641" y="1187958"/>
            <a:chExt cx="830997" cy="830997"/>
          </a:xfrm>
        </p:grpSpPr>
        <p:sp>
          <p:nvSpPr>
            <p:cNvPr id="15" name="椭圆 1"/>
            <p:cNvSpPr>
              <a:spLocks noChangeArrowheads="1"/>
            </p:cNvSpPr>
            <p:nvPr/>
          </p:nvSpPr>
          <p:spPr bwMode="auto">
            <a:xfrm>
              <a:off x="1261641" y="1187958"/>
              <a:ext cx="830997" cy="830997"/>
            </a:xfrm>
            <a:prstGeom prst="ellipse">
              <a:avLst/>
            </a:prstGeom>
            <a:solidFill>
              <a:srgbClr val="85C1B9"/>
            </a:solidFill>
            <a:ln w="19050" algn="ctr">
              <a:solidFill>
                <a:schemeClr val="bg1"/>
              </a:solidFill>
              <a:rou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文本框 3"/>
            <p:cNvSpPr>
              <a:spLocks noChangeArrowheads="1"/>
            </p:cNvSpPr>
            <p:nvPr/>
          </p:nvSpPr>
          <p:spPr bwMode="auto">
            <a:xfrm>
              <a:off x="1420175" y="1249200"/>
              <a:ext cx="492879" cy="70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4000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4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7" name="文本框 3"/>
          <p:cNvSpPr>
            <a:spLocks noChangeArrowheads="1"/>
          </p:cNvSpPr>
          <p:nvPr/>
        </p:nvSpPr>
        <p:spPr bwMode="auto">
          <a:xfrm>
            <a:off x="2563612" y="2562167"/>
            <a:ext cx="32131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ClrTx/>
              <a:buSzTx/>
              <a:buFont typeface="Arial" panose="020B0604020202020204" pitchFamily="34" charset="0"/>
              <a:buNone/>
            </a:pPr>
            <a:r>
              <a:rPr lang="zh-CN" altLang="en-US" sz="3200" b="1" spc="300" dirty="0" smtClean="0">
                <a:solidFill>
                  <a:srgbClr val="15403A"/>
                </a:solidFill>
                <a:latin typeface="+mn-lt"/>
                <a:ea typeface="+mn-ea"/>
                <a:cs typeface="+mn-ea"/>
                <a:sym typeface="+mn-ea"/>
              </a:rPr>
              <a:t>热身回顾</a:t>
            </a:r>
            <a:endParaRPr lang="zh-CN" altLang="en-US" sz="3200" b="1" spc="300" dirty="0" smtClean="0">
              <a:solidFill>
                <a:srgbClr val="15403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6528992" y="2483643"/>
            <a:ext cx="830263" cy="830263"/>
            <a:chOff x="1261641" y="1187958"/>
            <a:chExt cx="830997" cy="830997"/>
          </a:xfrm>
        </p:grpSpPr>
        <p:sp>
          <p:nvSpPr>
            <p:cNvPr id="20" name="椭圆 1"/>
            <p:cNvSpPr>
              <a:spLocks noChangeArrowheads="1"/>
            </p:cNvSpPr>
            <p:nvPr/>
          </p:nvSpPr>
          <p:spPr bwMode="auto">
            <a:xfrm>
              <a:off x="1261641" y="1187958"/>
              <a:ext cx="830997" cy="830997"/>
            </a:xfrm>
            <a:prstGeom prst="ellipse">
              <a:avLst/>
            </a:prstGeom>
            <a:solidFill>
              <a:srgbClr val="E2C2B6"/>
            </a:solidFill>
            <a:ln w="19050" algn="ctr">
              <a:solidFill>
                <a:schemeClr val="bg1"/>
              </a:solidFill>
              <a:rou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文本框 3"/>
            <p:cNvSpPr>
              <a:spLocks noChangeArrowheads="1"/>
            </p:cNvSpPr>
            <p:nvPr/>
          </p:nvSpPr>
          <p:spPr bwMode="auto">
            <a:xfrm>
              <a:off x="1430699" y="1249200"/>
              <a:ext cx="492878" cy="70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4000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4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2" name="文本框 3"/>
          <p:cNvSpPr>
            <a:spLocks noChangeArrowheads="1"/>
          </p:cNvSpPr>
          <p:nvPr/>
        </p:nvSpPr>
        <p:spPr bwMode="auto">
          <a:xfrm>
            <a:off x="7359054" y="2562167"/>
            <a:ext cx="32131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200" b="1" spc="300" dirty="0" smtClean="0">
                <a:solidFill>
                  <a:srgbClr val="15403A"/>
                </a:solidFill>
                <a:latin typeface="+mn-lt"/>
                <a:ea typeface="+mn-ea"/>
                <a:cs typeface="+mn-ea"/>
                <a:sym typeface="+mn-lt"/>
              </a:rPr>
              <a:t>小组</a:t>
            </a:r>
            <a:r>
              <a:rPr lang="zh-CN" altLang="en-US" sz="3200" b="1" spc="300" dirty="0" smtClean="0">
                <a:solidFill>
                  <a:srgbClr val="15403A"/>
                </a:solidFill>
                <a:latin typeface="+mn-lt"/>
                <a:ea typeface="+mn-ea"/>
                <a:cs typeface="+mn-ea"/>
                <a:sym typeface="+mn-ea"/>
              </a:rPr>
              <a:t>活动</a:t>
            </a:r>
            <a:endParaRPr lang="zh-CN" altLang="en-US" sz="3200" b="1" spc="300" dirty="0">
              <a:solidFill>
                <a:srgbClr val="15403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 bwMode="auto">
          <a:xfrm>
            <a:off x="1558925" y="4208192"/>
            <a:ext cx="830263" cy="830263"/>
            <a:chOff x="1261641" y="1187958"/>
            <a:chExt cx="830997" cy="830997"/>
          </a:xfrm>
        </p:grpSpPr>
        <p:sp>
          <p:nvSpPr>
            <p:cNvPr id="25" name="椭圆 1"/>
            <p:cNvSpPr>
              <a:spLocks noChangeArrowheads="1"/>
            </p:cNvSpPr>
            <p:nvPr/>
          </p:nvSpPr>
          <p:spPr bwMode="auto">
            <a:xfrm>
              <a:off x="1261641" y="1187958"/>
              <a:ext cx="830997" cy="830997"/>
            </a:xfrm>
            <a:prstGeom prst="ellipse">
              <a:avLst/>
            </a:prstGeom>
            <a:solidFill>
              <a:srgbClr val="E2C2B6"/>
            </a:solidFill>
            <a:ln w="19050" algn="ctr">
              <a:solidFill>
                <a:schemeClr val="bg1"/>
              </a:solidFill>
              <a:rou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文本框 3"/>
            <p:cNvSpPr>
              <a:spLocks noChangeArrowheads="1"/>
            </p:cNvSpPr>
            <p:nvPr/>
          </p:nvSpPr>
          <p:spPr bwMode="auto">
            <a:xfrm>
              <a:off x="1420175" y="1264931"/>
              <a:ext cx="492879" cy="70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4000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4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7" name="文本框 3"/>
          <p:cNvSpPr>
            <a:spLocks noChangeArrowheads="1"/>
          </p:cNvSpPr>
          <p:nvPr/>
        </p:nvSpPr>
        <p:spPr bwMode="auto">
          <a:xfrm>
            <a:off x="2563612" y="4286716"/>
            <a:ext cx="32131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200" b="1" spc="300" dirty="0" smtClean="0">
                <a:solidFill>
                  <a:srgbClr val="15403A"/>
                </a:solidFill>
                <a:latin typeface="+mn-lt"/>
                <a:ea typeface="+mn-ea"/>
                <a:cs typeface="+mn-ea"/>
                <a:sym typeface="+mn-lt"/>
              </a:rPr>
              <a:t>案例分析</a:t>
            </a:r>
            <a:endParaRPr lang="zh-CN" altLang="en-US" sz="3200" b="1" spc="300" dirty="0">
              <a:solidFill>
                <a:srgbClr val="15403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 bwMode="auto">
          <a:xfrm>
            <a:off x="6528992" y="4208192"/>
            <a:ext cx="830263" cy="830263"/>
            <a:chOff x="1261641" y="1187958"/>
            <a:chExt cx="830997" cy="830997"/>
          </a:xfrm>
        </p:grpSpPr>
        <p:sp>
          <p:nvSpPr>
            <p:cNvPr id="31" name="椭圆 1"/>
            <p:cNvSpPr>
              <a:spLocks noChangeArrowheads="1"/>
            </p:cNvSpPr>
            <p:nvPr/>
          </p:nvSpPr>
          <p:spPr bwMode="auto">
            <a:xfrm>
              <a:off x="1261641" y="1187958"/>
              <a:ext cx="830997" cy="830997"/>
            </a:xfrm>
            <a:prstGeom prst="ellipse">
              <a:avLst/>
            </a:prstGeom>
            <a:solidFill>
              <a:srgbClr val="85C1B9"/>
            </a:solidFill>
            <a:ln w="19050" algn="ctr">
              <a:solidFill>
                <a:schemeClr val="bg1"/>
              </a:solidFill>
              <a:rou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文本框 3"/>
            <p:cNvSpPr>
              <a:spLocks noChangeArrowheads="1"/>
            </p:cNvSpPr>
            <p:nvPr/>
          </p:nvSpPr>
          <p:spPr bwMode="auto">
            <a:xfrm>
              <a:off x="1405575" y="1249200"/>
              <a:ext cx="492879" cy="70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4000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zh-CN" altLang="en-US" sz="4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3" name="文本框 3"/>
          <p:cNvSpPr>
            <a:spLocks noChangeArrowheads="1"/>
          </p:cNvSpPr>
          <p:nvPr/>
        </p:nvSpPr>
        <p:spPr bwMode="auto">
          <a:xfrm>
            <a:off x="7533679" y="4286716"/>
            <a:ext cx="32131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ClrTx/>
              <a:buSzTx/>
              <a:buFont typeface="Arial" panose="020B0604020202020204" pitchFamily="34" charset="0"/>
              <a:buNone/>
            </a:pPr>
            <a:r>
              <a:rPr lang="zh-CN" altLang="en-US" sz="3200" b="1" spc="300" dirty="0" smtClean="0">
                <a:solidFill>
                  <a:srgbClr val="15403A"/>
                </a:solidFill>
                <a:latin typeface="+mn-lt"/>
                <a:ea typeface="+mn-ea"/>
                <a:cs typeface="+mn-ea"/>
                <a:sym typeface="+mn-ea"/>
              </a:rPr>
              <a:t>总结&amp;作业</a:t>
            </a:r>
            <a:endParaRPr lang="zh-CN" altLang="en-US" sz="3200" b="1" spc="300" dirty="0" smtClean="0">
              <a:solidFill>
                <a:srgbClr val="15403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文本框 3"/>
          <p:cNvSpPr>
            <a:spLocks noChangeArrowheads="1"/>
          </p:cNvSpPr>
          <p:nvPr/>
        </p:nvSpPr>
        <p:spPr bwMode="auto">
          <a:xfrm>
            <a:off x="5114001" y="874787"/>
            <a:ext cx="196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4800" b="1" dirty="0">
                <a:solidFill>
                  <a:srgbClr val="15403A"/>
                </a:solidFill>
                <a:latin typeface="+mn-lt"/>
                <a:ea typeface="+mn-ea"/>
                <a:cs typeface="+mn-ea"/>
                <a:sym typeface="+mn-lt"/>
              </a:rPr>
              <a:t>目   录</a:t>
            </a:r>
            <a:endParaRPr lang="zh-CN" altLang="en-US" sz="4800" b="1" dirty="0">
              <a:solidFill>
                <a:srgbClr val="15403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7" grpId="0"/>
      <p:bldP spid="33" grpId="0"/>
      <p:bldP spid="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11200" y="6698939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105" name="图片 104"/>
          <p:cNvPicPr/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4905" y="210820"/>
            <a:ext cx="11047095" cy="66465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圆角矩形 15"/>
          <p:cNvSpPr/>
          <p:nvPr/>
        </p:nvSpPr>
        <p:spPr>
          <a:xfrm>
            <a:off x="631825" y="1807845"/>
            <a:ext cx="1463040" cy="4126230"/>
          </a:xfrm>
          <a:prstGeom prst="roundRect">
            <a:avLst/>
          </a:prstGeom>
          <a:solidFill>
            <a:srgbClr val="A4D7CE"/>
          </a:solidFill>
          <a:ln>
            <a:solidFill>
              <a:srgbClr val="15403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850265" y="2320290"/>
            <a:ext cx="1013460" cy="304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5400" b="1">
                <a:latin typeface="楷体" panose="02010609060101010101" charset="-122"/>
                <a:ea typeface="楷体" panose="02010609060101010101" charset="-122"/>
              </a:rPr>
              <a:t>小组展示</a:t>
            </a:r>
            <a:endParaRPr lang="zh-CN" altLang="en-US" sz="5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27685" y="1355725"/>
          <a:ext cx="7435215" cy="389953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951730"/>
                <a:gridCol w="2483485"/>
              </a:tblGrid>
              <a:tr h="8616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50101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53022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472690" y="1517650"/>
            <a:ext cx="118364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buClrTx/>
              <a:buSzTx/>
              <a:buFontTx/>
            </a:pPr>
            <a:r>
              <a:rPr lang="zh-CN" sz="32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标  准</a:t>
            </a:r>
            <a:endParaRPr lang="zh-CN" sz="32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96585" y="1605280"/>
            <a:ext cx="5080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  <a:buSzTx/>
              <a:buFontTx/>
            </a:pPr>
            <a:r>
              <a:rPr lang="zh-CN" sz="3200" b="1">
                <a:latin typeface="Calibri" panose="020F0502020204030204" charset="0"/>
                <a:ea typeface="宋体" panose="02010600030101010101" pitchFamily="2" charset="-122"/>
              </a:rPr>
              <a:t>优   良   差</a:t>
            </a:r>
            <a:endParaRPr lang="zh-CN" sz="32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96585" y="2291715"/>
            <a:ext cx="5080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  <a:buSzTx/>
              <a:buFontTx/>
            </a:pP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□</a:t>
            </a:r>
            <a:endParaRPr lang="zh-CN" sz="20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696585" y="2793365"/>
            <a:ext cx="5080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  <a:buSzTx/>
              <a:buFontTx/>
            </a:pP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□</a:t>
            </a:r>
            <a:endParaRPr lang="zh-CN" sz="20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96585" y="3295015"/>
            <a:ext cx="5080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  <a:buSzTx/>
              <a:buFontTx/>
            </a:pP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□</a:t>
            </a:r>
            <a:endParaRPr lang="zh-CN" sz="20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244840" y="989965"/>
            <a:ext cx="34829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学生互评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ctr"/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选出最佳小组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696585" y="3796665"/>
            <a:ext cx="5080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  <a:buSzTx/>
              <a:buFontTx/>
            </a:pP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□</a:t>
            </a:r>
            <a:endParaRPr lang="zh-CN" sz="20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696585" y="4298315"/>
            <a:ext cx="5080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  <a:buSzTx/>
              <a:buFontTx/>
            </a:pP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□</a:t>
            </a:r>
            <a:endParaRPr lang="zh-CN" sz="20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696585" y="4799965"/>
            <a:ext cx="5080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  <a:buSzTx/>
              <a:buFontTx/>
            </a:pP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□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      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□</a:t>
            </a:r>
            <a:endParaRPr lang="zh-CN" sz="20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5" name="波形 14"/>
          <p:cNvSpPr/>
          <p:nvPr/>
        </p:nvSpPr>
        <p:spPr>
          <a:xfrm>
            <a:off x="8181340" y="460375"/>
            <a:ext cx="3609340" cy="2230120"/>
          </a:xfrm>
          <a:prstGeom prst="wave">
            <a:avLst/>
          </a:prstGeom>
          <a:noFill/>
          <a:ln w="57150">
            <a:solidFill>
              <a:srgbClr val="A4D7C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11200" y="226123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1</a:t>
            </a:r>
            <a:r>
              <a:rPr lang="zh-CN" sz="2400" b="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、汉语讲得标准</a:t>
            </a:r>
            <a:endParaRPr lang="zh-CN" altLang="en-US" sz="2400" b="0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11200" y="2710180"/>
            <a:ext cx="72059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buClrTx/>
              <a:buSzTx/>
              <a:buFontTx/>
            </a:pPr>
            <a:r>
              <a:rPr lang="zh-CN" sz="2400" b="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2、吐字清晰，声音洪亮，速度恰当</a:t>
            </a:r>
            <a:endParaRPr lang="zh-CN" sz="2400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11200" y="324040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  <a:buSzTx/>
              <a:buFontTx/>
            </a:pPr>
            <a:r>
              <a:rPr lang="zh-CN" sz="2400" b="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3</a:t>
            </a:r>
            <a:r>
              <a:rPr lang="zh-CN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、语</a:t>
            </a:r>
            <a:r>
              <a:rPr lang="zh-CN" sz="2400" b="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言通顺、声调有起伏</a:t>
            </a:r>
            <a:endParaRPr lang="zh-CN" sz="2400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11200" y="373507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  <a:buSzTx/>
              <a:buFontTx/>
            </a:pPr>
            <a:r>
              <a:rPr lang="zh-CN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4、</a:t>
            </a:r>
            <a:r>
              <a:rPr lang="zh-CN" sz="2400" b="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讲解用词准确</a:t>
            </a:r>
            <a:endParaRPr lang="zh-CN" sz="2400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11200" y="421449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  <a:buSzTx/>
              <a:buFontTx/>
            </a:pPr>
            <a:r>
              <a:rPr lang="zh-CN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5、讲</a:t>
            </a:r>
            <a:r>
              <a:rPr lang="zh-CN" sz="2400" b="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解的步骤清晰</a:t>
            </a:r>
            <a:endParaRPr lang="zh-CN" sz="2400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11200" y="4693920"/>
            <a:ext cx="757809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buClrTx/>
              <a:buSzTx/>
              <a:buFontTx/>
            </a:pPr>
            <a:r>
              <a:rPr lang="zh-CN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6、思维</a:t>
            </a:r>
            <a:r>
              <a:rPr lang="zh-CN" sz="2400" b="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导图有逻辑，讲解清楚</a:t>
            </a:r>
            <a:endParaRPr lang="zh-CN" sz="2400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99450" y="3087370"/>
            <a:ext cx="3373755" cy="28206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D7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751013" y="156333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rgbClr val="15403A"/>
                </a:solidFill>
                <a:cs typeface="+mn-ea"/>
                <a:sym typeface="+mn-lt"/>
              </a:rPr>
              <a:t>PAPT 01</a:t>
            </a:r>
            <a:endParaRPr lang="zh-CN" altLang="en-US" sz="5400" dirty="0">
              <a:solidFill>
                <a:srgbClr val="15403A"/>
              </a:solidFill>
              <a:cs typeface="+mn-ea"/>
              <a:sym typeface="+mn-lt"/>
            </a:endParaRPr>
          </a:p>
        </p:txBody>
      </p:sp>
      <p:pic>
        <p:nvPicPr>
          <p:cNvPr id="102" name="图片 101"/>
          <p:cNvPicPr/>
          <p:nvPr/>
        </p:nvPicPr>
        <p:blipFill>
          <a:blip r:embed="rId1">
            <a:clrChange>
              <a:clrFrom>
                <a:srgbClr val="35B697">
                  <a:alpha val="100000"/>
                </a:srgbClr>
              </a:clrFrom>
              <a:clrTo>
                <a:srgbClr val="35B697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41630" y="1315085"/>
            <a:ext cx="6350000" cy="422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文本框 58"/>
          <p:cNvSpPr txBox="1"/>
          <p:nvPr/>
        </p:nvSpPr>
        <p:spPr>
          <a:xfrm>
            <a:off x="6257290" y="2768473"/>
            <a:ext cx="426466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8000" b="1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</a:rPr>
              <a:t>案例分析</a:t>
            </a:r>
            <a:endParaRPr lang="zh-CN" altLang="en-US" sz="8000" b="1" dirty="0">
              <a:solidFill>
                <a:schemeClr val="tx1"/>
              </a:solidFill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2576830" y="374650"/>
            <a:ext cx="710247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2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大学生骗保失败，等来了冰冷的手铐！</a:t>
            </a:r>
            <a:endParaRPr lang="zh-CN" altLang="en-US" sz="3200" b="1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57835" y="1131570"/>
            <a:ext cx="11341100" cy="45847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 algn="l" fontAlgn="auto">
              <a:buNone/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</a:t>
            </a:r>
            <a:r>
              <a:rPr lang="zh-CN" altLang="en-US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8月20日下午，民警接到一名在校大学生小王的报警，小王称自己一部小米手机被盗，财付通里</a:t>
            </a:r>
            <a:r>
              <a:rPr lang="en-US" altLang="zh-CN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3000</a:t>
            </a:r>
            <a:r>
              <a:rPr lang="zh-CN" altLang="en-US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元现金被人转走。民警立即展开侦查。却发现了一起骗保阴谋。</a:t>
            </a:r>
            <a:endParaRPr lang="zh-CN" altLang="en-US" sz="2400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marL="0" indent="0" algn="l" fontAlgn="auto">
              <a:buNone/>
            </a:pPr>
            <a:r>
              <a:rPr lang="en-US" altLang="zh-CN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        </a:t>
            </a:r>
            <a:r>
              <a:rPr lang="zh-CN" altLang="en-US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原来，小王得知微信的财付通具有理赔功能，他打算假装丢手机后财付通里钱被盗，只要警察出具一张受案执行单就可到财付通客服申请理赔。由于公安机关刑事案件立案金额在3000元以上，于是小王将自己卡里的</a:t>
            </a:r>
            <a:r>
              <a:rPr lang="en-US" altLang="zh-CN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3000</a:t>
            </a:r>
            <a:r>
              <a:rPr lang="zh-CN" altLang="en-US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元转到朋友小夏手机上，然后报警谎称手机被盗，手机绑定的财付通钱包里3000元现金被人转走。</a:t>
            </a:r>
            <a:endParaRPr lang="zh-CN" altLang="en-US" sz="2400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  <a:sym typeface="+mn-ea"/>
            </a:endParaRPr>
          </a:p>
          <a:p>
            <a:pPr marL="0" indent="0" algn="l" fontAlgn="auto">
              <a:lnSpc>
                <a:spcPct val="100000"/>
              </a:lnSpc>
              <a:buNone/>
            </a:pPr>
            <a:r>
              <a:rPr lang="en-US" altLang="zh-CN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       </a:t>
            </a:r>
            <a:r>
              <a:rPr lang="zh-CN" altLang="en-US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目前小王交代了自己报假警想骗保的违法事实，因涉嫌谎报案情被公安机关行政拘留5天，罚款200元。</a:t>
            </a:r>
            <a:endParaRPr lang="zh-CN" altLang="en-US" sz="2400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marL="0" indent="0" algn="l" fontAlgn="auto">
              <a:lnSpc>
                <a:spcPct val="100000"/>
              </a:lnSpc>
              <a:buNone/>
            </a:pPr>
            <a:r>
              <a:rPr lang="en-US" altLang="zh-CN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        </a:t>
            </a:r>
            <a:r>
              <a:rPr lang="zh-CN" altLang="en-US" sz="24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警方提醒广大市民，</a:t>
            </a: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千万别骗保，后果很严重！如果发现骗保行为，轻者罚款，重者则需要依法追究其刑事责任。</a:t>
            </a:r>
            <a:endParaRPr lang="zh-CN" altLang="en-US" sz="2400" b="1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marL="0" indent="0" algn="l" fontAlgn="auto">
              <a:buNone/>
            </a:pPr>
            <a:endParaRPr lang="zh-CN" altLang="en-US" sz="2400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  <a:sym typeface="+mn-ea"/>
            </a:endParaRPr>
          </a:p>
        </p:txBody>
      </p:sp>
      <p:pic>
        <p:nvPicPr>
          <p:cNvPr id="107" name="图片 106"/>
          <p:cNvPicPr/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5345" y="4822825"/>
            <a:ext cx="2246630" cy="2035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圆角矩形标注 3"/>
          <p:cNvSpPr/>
          <p:nvPr/>
        </p:nvSpPr>
        <p:spPr>
          <a:xfrm>
            <a:off x="5256530" y="3098800"/>
            <a:ext cx="5203825" cy="1839595"/>
          </a:xfrm>
          <a:prstGeom prst="wedgeRoundRectCallout">
            <a:avLst>
              <a:gd name="adj1" fmla="val 43813"/>
              <a:gd name="adj2" fmla="val 64893"/>
              <a:gd name="adj3" fmla="val 16667"/>
            </a:avLst>
          </a:prstGeom>
          <a:solidFill>
            <a:srgbClr val="A4D7C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为什么小王会骗保？</a:t>
            </a:r>
            <a:endParaRPr lang="zh-CN" altLang="en-US" sz="40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" name="文本框 58"/>
          <p:cNvSpPr txBox="1"/>
          <p:nvPr/>
        </p:nvSpPr>
        <p:spPr>
          <a:xfrm>
            <a:off x="891740" y="399923"/>
            <a:ext cx="242824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  <a:buFontTx/>
            </a:pPr>
            <a:r>
              <a:rPr lang="zh-CN" altLang="en-US" sz="4400" b="1" dirty="0">
                <a:latin typeface="思源黑体 CN Medium" panose="020B0600000000000000" charset="-122"/>
                <a:ea typeface="思源黑体 CN Medium" panose="020B0600000000000000" charset="-122"/>
              </a:rPr>
              <a:t>小组讨论</a:t>
            </a:r>
            <a:endParaRPr lang="zh-CN" altLang="en-US" sz="4400" b="1" dirty="0">
              <a:latin typeface="思源黑体 CN Medium" panose="020B0600000000000000" charset="-122"/>
              <a:ea typeface="思源黑体 CN Medium" panose="020B0600000000000000" charset="-122"/>
            </a:endParaRPr>
          </a:p>
        </p:txBody>
      </p:sp>
      <p:pic>
        <p:nvPicPr>
          <p:cNvPr id="7" name="图片 6"/>
          <p:cNvPicPr/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2850" y="1566545"/>
            <a:ext cx="4467860" cy="20173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/>
          <p:cNvPicPr/>
          <p:nvPr>
            <p:custDataLst>
              <p:tags r:id="rId3"/>
            </p:custDataLst>
          </p:nvPr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0380" y="1582420"/>
            <a:ext cx="4467860" cy="20173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/>
          <p:cNvPicPr/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2265" y="4025900"/>
            <a:ext cx="4467860" cy="2146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/>
        </p:nvSpPr>
        <p:spPr>
          <a:xfrm>
            <a:off x="2134235" y="1913890"/>
            <a:ext cx="262509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000">
                <a:latin typeface="楷体" panose="02010609060101010101" charset="-122"/>
                <a:ea typeface="楷体" panose="02010609060101010101" charset="-122"/>
              </a:rPr>
              <a:t>警察</a:t>
            </a:r>
            <a:endParaRPr lang="zh-CN" altLang="en-US" sz="8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356475" y="2067560"/>
            <a:ext cx="362585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ClrTx/>
              <a:buSzTx/>
              <a:buFontTx/>
            </a:pPr>
            <a:r>
              <a:rPr lang="zh-CN" altLang="en-US" sz="6000">
                <a:latin typeface="楷体" panose="02010609060101010101" charset="-122"/>
                <a:ea typeface="楷体" panose="02010609060101010101" charset="-122"/>
              </a:rPr>
              <a:t>学生群体</a:t>
            </a:r>
            <a:endParaRPr lang="zh-CN" altLang="en-US" sz="8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604385" y="4589780"/>
            <a:ext cx="35642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ClrTx/>
              <a:buSzTx/>
              <a:buFontTx/>
            </a:pPr>
            <a:r>
              <a:rPr lang="zh-CN" altLang="en-US" sz="6000">
                <a:latin typeface="楷体" panose="02010609060101010101" charset="-122"/>
                <a:ea typeface="楷体" panose="02010609060101010101" charset="-122"/>
              </a:rPr>
              <a:t>保险公司</a:t>
            </a:r>
            <a:endParaRPr lang="zh-CN" altLang="en-US" sz="6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500120" y="549275"/>
            <a:ext cx="6777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如何避免骗保行为</a:t>
            </a:r>
            <a:endParaRPr lang="zh-CN" altLang="en-US" sz="3200"/>
          </a:p>
        </p:txBody>
      </p:sp>
      <p:pic>
        <p:nvPicPr>
          <p:cNvPr id="101" name="图片 100"/>
          <p:cNvPicPr/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11295" y="1132840"/>
            <a:ext cx="2286000" cy="285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图片 101"/>
          <p:cNvPicPr/>
          <p:nvPr/>
        </p:nvPicPr>
        <p:blipFill>
          <a:blip r:embed="rId5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57510" y="1583055"/>
            <a:ext cx="1305560" cy="19570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图片 103"/>
          <p:cNvPicPr/>
          <p:nvPr/>
        </p:nvPicPr>
        <p:blipFill>
          <a:blip r:embed="rId6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88810" y="3827145"/>
            <a:ext cx="2626995" cy="23450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3" name="文本框 58"/>
          <p:cNvSpPr txBox="1"/>
          <p:nvPr/>
        </p:nvSpPr>
        <p:spPr>
          <a:xfrm>
            <a:off x="4627445" y="565023"/>
            <a:ext cx="242824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  <a:buFontTx/>
            </a:pPr>
            <a:r>
              <a:rPr lang="zh-CN" altLang="en-US" sz="4400" b="1" dirty="0">
                <a:latin typeface="思源黑体 CN Medium" panose="020B0600000000000000" charset="-122"/>
                <a:ea typeface="思源黑体 CN Medium" panose="020B0600000000000000" charset="-122"/>
              </a:rPr>
              <a:t>小组展示</a:t>
            </a:r>
            <a:endParaRPr lang="zh-CN" altLang="en-US" sz="4400" b="1" dirty="0">
              <a:latin typeface="思源黑体 CN Medium" panose="020B0600000000000000" charset="-122"/>
              <a:ea typeface="思源黑体 CN Medium" panose="020B0600000000000000" charset="-122"/>
            </a:endParaRPr>
          </a:p>
        </p:txBody>
      </p:sp>
      <p:pic>
        <p:nvPicPr>
          <p:cNvPr id="110" name="图片 109"/>
          <p:cNvPicPr/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77125" y="233045"/>
            <a:ext cx="1231900" cy="13258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图片 100"/>
          <p:cNvPicPr/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9490" y="2245360"/>
            <a:ext cx="3158490" cy="42316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图片 103"/>
          <p:cNvPicPr/>
          <p:nvPr/>
        </p:nvPicPr>
        <p:blipFill>
          <a:blip r:embed="rId3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83660" y="1936750"/>
            <a:ext cx="4424680" cy="43897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图片 101"/>
          <p:cNvPicPr/>
          <p:nvPr/>
        </p:nvPicPr>
        <p:blipFill>
          <a:blip r:embed="rId4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84285" y="2667000"/>
            <a:ext cx="1715135" cy="33889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1" name="图片 110"/>
          <p:cNvPicPr/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52345" y="3543935"/>
            <a:ext cx="7687310" cy="38182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" name="图片 111"/>
          <p:cNvPicPr/>
          <p:nvPr/>
        </p:nvPicPr>
        <p:blipFill>
          <a:blip r:embed="rId2"/>
          <a:stretch>
            <a:fillRect/>
          </a:stretch>
        </p:blipFill>
        <p:spPr>
          <a:xfrm>
            <a:off x="2494280" y="1466850"/>
            <a:ext cx="7202805" cy="22072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" name="文本框 58"/>
          <p:cNvSpPr txBox="1"/>
          <p:nvPr/>
        </p:nvSpPr>
        <p:spPr>
          <a:xfrm>
            <a:off x="5265620" y="768223"/>
            <a:ext cx="140716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4800" b="1" dirty="0">
                <a:latin typeface="思源黑体 CN Medium" panose="020B0600000000000000" charset="-122"/>
                <a:ea typeface="思源黑体 CN Medium" panose="020B0600000000000000" charset="-122"/>
              </a:rPr>
              <a:t>作业</a:t>
            </a:r>
            <a:endParaRPr lang="zh-CN" altLang="en-US" sz="4800" b="1" dirty="0">
              <a:latin typeface="思源黑体 CN Medium" panose="020B0600000000000000" charset="-122"/>
              <a:ea typeface="思源黑体 CN Medium" panose="020B0600000000000000" charset="-122"/>
            </a:endParaRPr>
          </a:p>
        </p:txBody>
      </p:sp>
      <p:sp>
        <p:nvSpPr>
          <p:cNvPr id="16" name="内容占位符 15"/>
          <p:cNvSpPr>
            <a:spLocks noGrp="1"/>
          </p:cNvSpPr>
          <p:nvPr/>
        </p:nvSpPr>
        <p:spPr>
          <a:xfrm>
            <a:off x="711200" y="2299335"/>
            <a:ext cx="10515600" cy="5447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auto">
              <a:lnSpc>
                <a:spcPct val="150000"/>
              </a:lnSpc>
              <a:buNone/>
            </a:pPr>
            <a:r>
              <a:rPr lang="en-US" altLang="zh-CN" sz="4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4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找一找，你们国家的社会保险和中国的异同，</a:t>
            </a:r>
            <a:r>
              <a:rPr lang="zh-CN" altLang="en-US" sz="4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下次课汇报讨论</a:t>
            </a:r>
            <a:r>
              <a:rPr lang="zh-CN" altLang="en-US" sz="4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endParaRPr lang="zh-CN" altLang="en-US" sz="4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 algn="l" fontAlgn="auto">
              <a:lnSpc>
                <a:spcPct val="150000"/>
              </a:lnSpc>
              <a:buNone/>
            </a:pPr>
            <a:endParaRPr lang="zh-CN" altLang="en-US" sz="4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D7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751013" y="156333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rgbClr val="15403A"/>
                </a:solidFill>
                <a:cs typeface="+mn-ea"/>
                <a:sym typeface="+mn-lt"/>
              </a:rPr>
              <a:t>PAPT 01</a:t>
            </a:r>
            <a:endParaRPr lang="zh-CN" altLang="en-US" sz="5400" dirty="0">
              <a:solidFill>
                <a:srgbClr val="15403A"/>
              </a:solidFill>
              <a:cs typeface="+mn-ea"/>
              <a:sym typeface="+mn-lt"/>
            </a:endParaRPr>
          </a:p>
        </p:txBody>
      </p:sp>
      <p:pic>
        <p:nvPicPr>
          <p:cNvPr id="102" name="图片 101"/>
          <p:cNvPicPr/>
          <p:nvPr/>
        </p:nvPicPr>
        <p:blipFill>
          <a:blip r:embed="rId1">
            <a:clrChange>
              <a:clrFrom>
                <a:srgbClr val="35B697">
                  <a:alpha val="100000"/>
                </a:srgbClr>
              </a:clrFrom>
              <a:clrTo>
                <a:srgbClr val="35B697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41630" y="1315085"/>
            <a:ext cx="6350000" cy="422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文本框 58"/>
          <p:cNvSpPr txBox="1"/>
          <p:nvPr/>
        </p:nvSpPr>
        <p:spPr>
          <a:xfrm>
            <a:off x="6257290" y="2768473"/>
            <a:ext cx="426466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8000" b="1" dirty="0">
                <a:solidFill>
                  <a:schemeClr val="tx1"/>
                </a:solidFill>
                <a:latin typeface="思源黑体 CN Bold" panose="020B0800000000000000" charset="-122"/>
                <a:ea typeface="思源黑体 CN Bold" panose="020B0800000000000000" charset="-122"/>
              </a:rPr>
              <a:t>热身活动</a:t>
            </a:r>
            <a:endParaRPr lang="zh-CN" altLang="en-US" sz="8000" b="1" dirty="0">
              <a:solidFill>
                <a:schemeClr val="tx1"/>
              </a:solidFill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流程图: 可选过程 5"/>
          <p:cNvSpPr/>
          <p:nvPr/>
        </p:nvSpPr>
        <p:spPr>
          <a:xfrm>
            <a:off x="2576195" y="2524125"/>
            <a:ext cx="3186430" cy="1477645"/>
          </a:xfrm>
          <a:prstGeom prst="flowChartAlternateProcess">
            <a:avLst/>
          </a:prstGeom>
          <a:solidFill>
            <a:srgbClr val="A4D7CE"/>
          </a:solidFill>
          <a:ln>
            <a:solidFill>
              <a:srgbClr val="15403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6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</a:t>
            </a:r>
            <a:r>
              <a:rPr lang="en-US" altLang="zh-CN" sz="6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6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轮</a:t>
            </a:r>
            <a:endParaRPr lang="zh-CN" altLang="en-US" sz="6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" name="流程图: 可选过程 6"/>
          <p:cNvSpPr/>
          <p:nvPr/>
        </p:nvSpPr>
        <p:spPr>
          <a:xfrm>
            <a:off x="6594475" y="2524125"/>
            <a:ext cx="3186430" cy="1477645"/>
          </a:xfrm>
          <a:prstGeom prst="flowChartAlternateProcess">
            <a:avLst/>
          </a:prstGeom>
          <a:solidFill>
            <a:srgbClr val="A4D7CE"/>
          </a:solidFill>
          <a:ln>
            <a:solidFill>
              <a:srgbClr val="15403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6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</a:t>
            </a:r>
            <a:r>
              <a:rPr lang="en-US" altLang="zh-CN" sz="6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6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轮</a:t>
            </a:r>
            <a:endParaRPr lang="zh-CN" altLang="en-US" sz="6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49930" y="1123950"/>
            <a:ext cx="569214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buClrTx/>
              <a:buSzTx/>
              <a:buFontTx/>
            </a:pPr>
            <a:r>
              <a:rPr lang="zh-CN" altLang="en-US" sz="4800" b="1" dirty="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你说我猜，团队作战</a:t>
            </a:r>
            <a:endParaRPr lang="zh-CN" altLang="en-US" sz="4800" b="1" dirty="0">
              <a:latin typeface="思源黑体 CN Medium" panose="020B0600000000000000" charset="-122"/>
              <a:ea typeface="思源黑体 CN Medium" panose="020B0600000000000000" charset="-122"/>
            </a:endParaRPr>
          </a:p>
        </p:txBody>
      </p:sp>
      <p:pic>
        <p:nvPicPr>
          <p:cNvPr id="103" name="图片 102"/>
          <p:cNvPicPr/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161" y="3448267"/>
            <a:ext cx="4863829" cy="321012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流程图: 可选过程 4"/>
          <p:cNvSpPr/>
          <p:nvPr/>
        </p:nvSpPr>
        <p:spPr>
          <a:xfrm>
            <a:off x="927735" y="397510"/>
            <a:ext cx="2335530" cy="1016635"/>
          </a:xfrm>
          <a:prstGeom prst="flowChartAlternateProcess">
            <a:avLst/>
          </a:prstGeom>
          <a:solidFill>
            <a:srgbClr val="A4D7CE"/>
          </a:solidFill>
          <a:ln>
            <a:solidFill>
              <a:srgbClr val="15403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4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</a:t>
            </a:r>
            <a:r>
              <a:rPr lang="en-US" altLang="zh-CN" sz="4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4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轮</a:t>
            </a:r>
            <a:endParaRPr lang="zh-CN" altLang="en-US" sz="4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63265" y="2847975"/>
            <a:ext cx="6285230" cy="31515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4525645" y="1302385"/>
            <a:ext cx="876300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5400" b="1">
                <a:latin typeface="方正姚体" panose="02010601030101010101" charset="-122"/>
                <a:ea typeface="方正姚体" panose="02010601030101010101" charset="-122"/>
              </a:rPr>
              <a:t>失业[shīyè] </a:t>
            </a:r>
            <a:r>
              <a:rPr lang="en-US" altLang="zh-CN" sz="3600" b="1"/>
              <a:t>       </a:t>
            </a: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01" name="图片 100"/>
          <p:cNvPicPr/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89830" y="1471930"/>
            <a:ext cx="7706360" cy="51860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711200" y="2911475"/>
            <a:ext cx="750189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5400" b="1">
                <a:latin typeface="方正姚体" panose="02010601030101010101" charset="-122"/>
                <a:ea typeface="方正姚体" panose="02010601030101010101" charset="-122"/>
              </a:rPr>
              <a:t>养老[yǎnglǎo]    </a:t>
            </a: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  <a:p>
            <a:pPr algn="l">
              <a:buClrTx/>
              <a:buSzTx/>
              <a:buFontTx/>
            </a:pPr>
            <a:endParaRPr lang="en-US" altLang="zh-CN" sz="3600" b="1"/>
          </a:p>
          <a:p>
            <a:pPr algn="l">
              <a:buClrTx/>
              <a:buSzTx/>
              <a:buFontTx/>
            </a:pP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06" name="图片 105"/>
          <p:cNvPicPr/>
          <p:nvPr/>
        </p:nvPicPr>
        <p:blipFill>
          <a:blip r:embed="rId1"/>
          <a:stretch>
            <a:fillRect/>
          </a:stretch>
        </p:blipFill>
        <p:spPr>
          <a:xfrm>
            <a:off x="3760470" y="2401570"/>
            <a:ext cx="5247005" cy="3866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4745355" y="1152525"/>
            <a:ext cx="93891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5400" b="1">
                <a:latin typeface="方正姚体" panose="02010601030101010101" charset="-122"/>
                <a:ea typeface="方正姚体" panose="02010601030101010101" charset="-122"/>
              </a:rPr>
              <a:t>外籍[wàijí]</a:t>
            </a:r>
            <a:r>
              <a:rPr lang="en-US" altLang="zh-CN" sz="3600" b="1"/>
              <a:t>     </a:t>
            </a:r>
            <a:endParaRPr lang="zh-CN" altLang="en-US" sz="36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07" name="图片 106"/>
          <p:cNvPicPr/>
          <p:nvPr/>
        </p:nvPicPr>
        <p:blipFill>
          <a:blip r:embed="rId1"/>
          <a:stretch>
            <a:fillRect/>
          </a:stretch>
        </p:blipFill>
        <p:spPr>
          <a:xfrm>
            <a:off x="5984875" y="2535555"/>
            <a:ext cx="5475605" cy="38728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366520" y="2535555"/>
            <a:ext cx="774382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5400" b="1">
                <a:latin typeface="方正姚体" panose="02010601030101010101" charset="-122"/>
                <a:ea typeface="方正姚体" panose="02010601030101010101" charset="-122"/>
              </a:rPr>
              <a:t>咨询[zīxún]     </a:t>
            </a: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0024" y="190500"/>
            <a:ext cx="11791950" cy="6467475"/>
            <a:chOff x="200024" y="190500"/>
            <a:chExt cx="11791950" cy="6467475"/>
          </a:xfrm>
        </p:grpSpPr>
        <p:sp>
          <p:nvSpPr>
            <p:cNvPr id="11" name="矩形 10"/>
            <p:cNvSpPr/>
            <p:nvPr/>
          </p:nvSpPr>
          <p:spPr>
            <a:xfrm>
              <a:off x="200024" y="190500"/>
              <a:ext cx="11791950" cy="6467475"/>
            </a:xfrm>
            <a:prstGeom prst="rect">
              <a:avLst/>
            </a:prstGeom>
            <a:noFill/>
            <a:ln w="38100">
              <a:solidFill>
                <a:srgbClr val="85C1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五边形 1"/>
            <p:cNvSpPr/>
            <p:nvPr/>
          </p:nvSpPr>
          <p:spPr>
            <a:xfrm>
              <a:off x="200024" y="565150"/>
              <a:ext cx="511176" cy="203200"/>
            </a:xfrm>
            <a:prstGeom prst="homePlate">
              <a:avLst/>
            </a:prstGeom>
            <a:solidFill>
              <a:srgbClr val="85C1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09" name="图片 108"/>
          <p:cNvPicPr/>
          <p:nvPr/>
        </p:nvPicPr>
        <p:blipFill>
          <a:blip r:embed="rId1"/>
          <a:srcRect r="20148"/>
          <a:stretch>
            <a:fillRect/>
          </a:stretch>
        </p:blipFill>
        <p:spPr>
          <a:xfrm>
            <a:off x="5212715" y="1531620"/>
            <a:ext cx="5843905" cy="45110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541780" y="2675255"/>
            <a:ext cx="664972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5400" b="1">
                <a:latin typeface="方正姚体" panose="02010601030101010101" charset="-122"/>
                <a:ea typeface="方正姚体" panose="02010601030101010101" charset="-122"/>
              </a:rPr>
              <a:t>社会保险</a:t>
            </a: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  <a:p>
            <a:pPr algn="l">
              <a:buClrTx/>
              <a:buSzTx/>
              <a:buFontTx/>
            </a:pPr>
            <a:r>
              <a:rPr lang="zh-CN" altLang="en-US" sz="5400" b="1">
                <a:latin typeface="方正姚体" panose="02010601030101010101" charset="-122"/>
                <a:ea typeface="方正姚体" panose="02010601030101010101" charset="-122"/>
              </a:rPr>
              <a:t>[shèhuì bǎoxiǎn]</a:t>
            </a:r>
            <a:endParaRPr lang="zh-CN" altLang="en-US" sz="5400" b="1">
              <a:latin typeface="方正姚体" panose="02010601030101010101" charset="-122"/>
              <a:ea typeface="方正姚体" panose="02010601030101010101" charset="-122"/>
            </a:endParaRPr>
          </a:p>
          <a:p>
            <a:pPr>
              <a:buClrTx/>
              <a:buSzTx/>
              <a:buFontTx/>
            </a:pPr>
            <a:r>
              <a:rPr lang="en-US" altLang="zh-CN" sz="3600" b="1">
                <a:sym typeface="+mn-ea"/>
              </a:rPr>
              <a:t> </a:t>
            </a:r>
            <a:endParaRPr lang="en-US" altLang="zh-CN" sz="3600" b="1">
              <a:sym typeface="+mn-ea"/>
            </a:endParaRPr>
          </a:p>
          <a:p>
            <a:pPr>
              <a:buClrTx/>
              <a:buSzTx/>
              <a:buFontTx/>
            </a:pPr>
            <a:endParaRPr lang="zh-CN" altLang="en-US" sz="36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ed735ed7-561e-4dfc-b625-6ee60b082a87}"/>
  <p:tag name="TABLE_ENDDRAG_ORIGIN_RECT" val="585*304"/>
  <p:tag name="TABLE_ENDDRAG_RECT" val="310*184*585*304"/>
</p:tagLst>
</file>

<file path=ppt/tags/tag2.xml><?xml version="1.0" encoding="utf-8"?>
<p:tagLst xmlns:p="http://schemas.openxmlformats.org/presentationml/2006/main">
  <p:tag name="KSO_WM_UNIT_PLACING_PICTURE_USER_VIEWPORT" val="{&quot;height&quot;:4404,&quot;width&quot;:8033}"/>
</p:tagLst>
</file>

<file path=ppt/tags/tag3.xml><?xml version="1.0" encoding="utf-8"?>
<p:tagLst xmlns:p="http://schemas.openxmlformats.org/presentationml/2006/main">
  <p:tag name="KSO_WM_UNIT_PLACING_PICTURE_USER_VIEWPORT" val="{&quot;height&quot;:4404,&quot;width&quot;:8033}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h1abezc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1266</Words>
  <Application>WPS 演示</Application>
  <PresentationFormat>自定义</PresentationFormat>
  <Paragraphs>175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1" baseType="lpstr">
      <vt:lpstr>Arial</vt:lpstr>
      <vt:lpstr>宋体</vt:lpstr>
      <vt:lpstr>Wingdings</vt:lpstr>
      <vt:lpstr>思源黑体 CN Bold</vt:lpstr>
      <vt:lpstr>黑体</vt:lpstr>
      <vt:lpstr>楷体</vt:lpstr>
      <vt:lpstr>思源黑体 CN Medium</vt:lpstr>
      <vt:lpstr>方正姚体</vt:lpstr>
      <vt:lpstr>微软雅黑</vt:lpstr>
      <vt:lpstr>Arial Unicode MS</vt:lpstr>
      <vt:lpstr>Calibri</vt:lpstr>
      <vt:lpstr>华文宋体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保险知识</dc:title>
  <dc:creator>第一PPT</dc:creator>
  <cp:keywords>www.1ppt.com</cp:keywords>
  <dc:description>www.1ppt.com</dc:description>
  <cp:lastModifiedBy>胤俊</cp:lastModifiedBy>
  <cp:revision>38</cp:revision>
  <dcterms:created xsi:type="dcterms:W3CDTF">2021-04-19T13:06:00Z</dcterms:created>
  <dcterms:modified xsi:type="dcterms:W3CDTF">2021-11-20T05:36:15Z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03204EA73C86444E8AD177E4B9926DC5</vt:lpwstr>
  </property>
  <property fmtid="{D5CDD505-2E9C-101B-9397-08002B2CF9AE}" pid="3" name="KSOProductBuildVer">
    <vt:lpwstr>2052-11.1.0.11045</vt:lpwstr>
  </property>
</Properties>
</file>