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69" r:id="rId3"/>
    <p:sldId id="368" r:id="rId5"/>
    <p:sldId id="982" r:id="rId6"/>
    <p:sldId id="886" r:id="rId7"/>
    <p:sldId id="1008" r:id="rId8"/>
    <p:sldId id="684" r:id="rId9"/>
    <p:sldId id="713" r:id="rId10"/>
    <p:sldId id="922" r:id="rId11"/>
    <p:sldId id="710" r:id="rId12"/>
    <p:sldId id="943" r:id="rId13"/>
    <p:sldId id="1029" r:id="rId14"/>
    <p:sldId id="944" r:id="rId15"/>
    <p:sldId id="972" r:id="rId16"/>
    <p:sldId id="945" r:id="rId17"/>
    <p:sldId id="946" r:id="rId18"/>
    <p:sldId id="1005" r:id="rId19"/>
    <p:sldId id="947" r:id="rId20"/>
    <p:sldId id="952" r:id="rId21"/>
    <p:sldId id="973" r:id="rId22"/>
    <p:sldId id="1006" r:id="rId23"/>
    <p:sldId id="1043" r:id="rId24"/>
    <p:sldId id="1044" r:id="rId25"/>
    <p:sldId id="1007" r:id="rId26"/>
    <p:sldId id="950" r:id="rId27"/>
    <p:sldId id="951" r:id="rId28"/>
    <p:sldId id="1048" r:id="rId29"/>
    <p:sldId id="1049" r:id="rId30"/>
  </p:sldIdLst>
  <p:sldSz cx="12190730" cy="6859905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09600" lvl="1" indent="-15240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17930" lvl="2" indent="-3035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827530" lvl="3" indent="-4559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435225" lvl="4" indent="-60642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-60642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-60642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-60642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-606425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LEEN   ZHANG" initials="C" lastIdx="1" clrIdx="0"/>
  <p:cmAuthor id="2" name="孙诗雅" initials="孙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E41908"/>
    <a:srgbClr val="0B4B5D"/>
    <a:srgbClr val="0099A9"/>
    <a:srgbClr val="F69F1E"/>
    <a:srgbClr val="456663"/>
    <a:srgbClr val="3C684D"/>
    <a:srgbClr val="EA5E66"/>
    <a:srgbClr val="EA6103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227"/>
    <p:restoredTop sz="94660"/>
  </p:normalViewPr>
  <p:slideViewPr>
    <p:cSldViewPr showGuides="1">
      <p:cViewPr varScale="1">
        <p:scale>
          <a:sx n="88" d="100"/>
          <a:sy n="88" d="100"/>
        </p:scale>
        <p:origin x="92" y="152"/>
      </p:cViewPr>
      <p:guideLst>
        <p:guide orient="horz" pos="2426"/>
        <p:guide pos="4017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D070AE-7DC0-442F-8ACC-EB8E17F75B8C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12179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单击此处编辑母版文本样式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  <a:p>
            <a:pPr marL="609600" marR="0" lvl="1" indent="0" algn="l" defTabSz="12179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第二级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  <a:p>
            <a:pPr marL="1217930" marR="0" lvl="2" indent="0" algn="l" defTabSz="12179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第三级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  <a:p>
            <a:pPr marL="1827530" marR="0" lvl="3" indent="0" algn="l" defTabSz="12179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第四级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  <a:p>
            <a:pPr marL="2435225" marR="0" lvl="4" indent="0" algn="l" defTabSz="12179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第五级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ea typeface="微软雅黑" panose="020B0503020204020204" pitchFamily="34" charset="-122"/>
              </a:rPr>
            </a:fld>
            <a:endParaRPr lang="zh-CN" altLang="en-US" sz="1200" dirty="0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121793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609600" algn="l" defTabSz="121793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1217930" algn="l" defTabSz="121793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827530" algn="l" defTabSz="121793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2435225" algn="l" defTabSz="121793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3044825" algn="l" defTabSz="12179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3790" algn="l" defTabSz="12179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2755" algn="l" defTabSz="12179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1720" algn="l" defTabSz="12179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ea typeface="微软雅黑" panose="020B0503020204020204" pitchFamily="34" charset="-122"/>
              </a:rPr>
            </a:fld>
            <a:endParaRPr lang="zh-CN" altLang="en-US" sz="12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ea typeface="微软雅黑" panose="020B0503020204020204" pitchFamily="34" charset="-122"/>
              </a:rPr>
            </a:fld>
            <a:endParaRPr lang="zh-CN" altLang="en-US" sz="12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ea typeface="微软雅黑" panose="020B0503020204020204" pitchFamily="34" charset="-122"/>
              </a:rPr>
            </a:fld>
            <a:endParaRPr lang="zh-CN" altLang="en-US" sz="12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2150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78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微软雅黑" panose="020B0503020204020204" pitchFamily="34" charset="-122"/>
              </a:rPr>
            </a:fld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rotWithShape="0">
          <a:gsLst>
            <a:gs pos="0">
              <a:srgbClr val="D7D9E1">
                <a:alpha val="100000"/>
              </a:srgbClr>
            </a:gs>
            <a:gs pos="25999">
              <a:srgbClr val="EBECF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7400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69" y="365193"/>
            <a:ext cx="10513957" cy="1325808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0179C9-3BC8-4EBF-B9D7-A69E18F2D3EC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>
            <a:lvl1pPr eaLnBrk="1" hangingPunct="1"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94DA98-6B00-4611-92C0-9C8226BDDD8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/>
          <a:lstStyle>
            <a:lvl1pPr eaLnBrk="1" hangingPunct="1"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63" y="0"/>
            <a:ext cx="12180887" cy="68595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60896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793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689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586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893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273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233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0025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49625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590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555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520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6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2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72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microsoft.com/office/2007/relationships/media" Target="../media/media2.m4a"/><Relationship Id="rId1" Type="http://schemas.openxmlformats.org/officeDocument/2006/relationships/audio" Target="../media/media2.m4a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tags" Target="../tags/tag3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audio" Target="../media/media5.m4a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1" name="椭圆 130"/>
          <p:cNvSpPr/>
          <p:nvPr/>
        </p:nvSpPr>
        <p:spPr>
          <a:xfrm>
            <a:off x="2360613" y="1343025"/>
            <a:ext cx="2095500" cy="208597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2" name="椭圆 131"/>
          <p:cNvSpPr/>
          <p:nvPr/>
        </p:nvSpPr>
        <p:spPr>
          <a:xfrm>
            <a:off x="4318000" y="1423988"/>
            <a:ext cx="2093913" cy="208597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3" name="椭圆 132"/>
          <p:cNvSpPr/>
          <p:nvPr/>
        </p:nvSpPr>
        <p:spPr>
          <a:xfrm>
            <a:off x="6315075" y="1487488"/>
            <a:ext cx="2093913" cy="208597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173" name="组合 134"/>
          <p:cNvGrpSpPr/>
          <p:nvPr/>
        </p:nvGrpSpPr>
        <p:grpSpPr>
          <a:xfrm>
            <a:off x="2492375" y="1471613"/>
            <a:ext cx="1806575" cy="1801812"/>
            <a:chOff x="3768359" y="1725446"/>
            <a:chExt cx="1930605" cy="1930605"/>
          </a:xfrm>
        </p:grpSpPr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5E66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74" name="组合 137"/>
          <p:cNvGrpSpPr/>
          <p:nvPr/>
        </p:nvGrpSpPr>
        <p:grpSpPr>
          <a:xfrm>
            <a:off x="4483100" y="1536700"/>
            <a:ext cx="1806575" cy="1800225"/>
            <a:chOff x="3768359" y="1725446"/>
            <a:chExt cx="1930605" cy="1930605"/>
          </a:xfrm>
        </p:grpSpPr>
        <p:sp>
          <p:nvSpPr>
            <p:cNvPr id="13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AB3F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75" name="组合 140"/>
          <p:cNvGrpSpPr/>
          <p:nvPr/>
        </p:nvGrpSpPr>
        <p:grpSpPr>
          <a:xfrm>
            <a:off x="6438900" y="1543050"/>
            <a:ext cx="1806575" cy="1800225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47" name="矩形 146"/>
          <p:cNvSpPr/>
          <p:nvPr/>
        </p:nvSpPr>
        <p:spPr>
          <a:xfrm>
            <a:off x="2773363" y="1658938"/>
            <a:ext cx="1244600" cy="1350963"/>
          </a:xfrm>
          <a:prstGeom prst="rect">
            <a:avLst/>
          </a:prstGeom>
          <a:effectLst/>
        </p:spPr>
        <p:txBody>
          <a:bodyPr wrap="none" lIns="102477" tIns="51238" rIns="102477" bIns="512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各</a:t>
            </a:r>
            <a:endParaRPr kumimoji="0" lang="zh-CN" altLang="en-US" sz="81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4772025" y="1701800"/>
            <a:ext cx="1244600" cy="1349375"/>
          </a:xfrm>
          <a:prstGeom prst="rect">
            <a:avLst/>
          </a:prstGeom>
          <a:effectLst/>
        </p:spPr>
        <p:txBody>
          <a:bodyPr wrap="none" lIns="102477" tIns="51238" rIns="102477" bIns="512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</a:t>
            </a:r>
            <a:endParaRPr kumimoji="0" lang="zh-CN" altLang="en-US" sz="81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6697663" y="1701800"/>
            <a:ext cx="1246188" cy="1349375"/>
          </a:xfrm>
          <a:prstGeom prst="rect">
            <a:avLst/>
          </a:prstGeom>
          <a:effectLst/>
        </p:spPr>
        <p:txBody>
          <a:bodyPr wrap="none" lIns="102477" tIns="51238" rIns="102477" bIns="512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</a:t>
            </a:r>
            <a:endParaRPr kumimoji="0" lang="zh-CN" altLang="en-US" sz="81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179" name="组合 150"/>
          <p:cNvGrpSpPr/>
          <p:nvPr/>
        </p:nvGrpSpPr>
        <p:grpSpPr>
          <a:xfrm>
            <a:off x="10855325" y="2855913"/>
            <a:ext cx="431800" cy="430212"/>
            <a:chOff x="3768359" y="1725446"/>
            <a:chExt cx="1930605" cy="1930605"/>
          </a:xfrm>
        </p:grpSpPr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1534025" y="2110984"/>
            <a:ext cx="302034" cy="300998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1" name="组合 156"/>
          <p:cNvGrpSpPr/>
          <p:nvPr/>
        </p:nvGrpSpPr>
        <p:grpSpPr>
          <a:xfrm>
            <a:off x="4805363" y="1292225"/>
            <a:ext cx="215900" cy="215900"/>
            <a:chOff x="3768359" y="1725446"/>
            <a:chExt cx="1930605" cy="1930605"/>
          </a:xfrm>
        </p:grpSpPr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2" name="组合 159"/>
          <p:cNvGrpSpPr/>
          <p:nvPr/>
        </p:nvGrpSpPr>
        <p:grpSpPr>
          <a:xfrm>
            <a:off x="6392863" y="1292225"/>
            <a:ext cx="309562" cy="307975"/>
            <a:chOff x="3768359" y="1725446"/>
            <a:chExt cx="1930605" cy="1930605"/>
          </a:xfrm>
        </p:grpSpPr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3" name="组合 162"/>
          <p:cNvGrpSpPr/>
          <p:nvPr/>
        </p:nvGrpSpPr>
        <p:grpSpPr>
          <a:xfrm>
            <a:off x="6602413" y="2984500"/>
            <a:ext cx="266700" cy="266700"/>
            <a:chOff x="3768359" y="1725446"/>
            <a:chExt cx="1930605" cy="1930605"/>
          </a:xfrm>
        </p:grpSpPr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4" name="组合 165"/>
          <p:cNvGrpSpPr/>
          <p:nvPr/>
        </p:nvGrpSpPr>
        <p:grpSpPr>
          <a:xfrm>
            <a:off x="4916488" y="2962275"/>
            <a:ext cx="274637" cy="273050"/>
            <a:chOff x="3768359" y="1725446"/>
            <a:chExt cx="1930605" cy="1930605"/>
          </a:xfrm>
        </p:grpSpPr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5" name="组合 168"/>
          <p:cNvGrpSpPr/>
          <p:nvPr/>
        </p:nvGrpSpPr>
        <p:grpSpPr>
          <a:xfrm>
            <a:off x="8410575" y="1130300"/>
            <a:ext cx="271463" cy="269875"/>
            <a:chOff x="3768359" y="1725446"/>
            <a:chExt cx="1930605" cy="1930605"/>
          </a:xfrm>
        </p:grpSpPr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6" name="组合 171"/>
          <p:cNvGrpSpPr/>
          <p:nvPr/>
        </p:nvGrpSpPr>
        <p:grpSpPr>
          <a:xfrm>
            <a:off x="8516938" y="3054350"/>
            <a:ext cx="239712" cy="238125"/>
            <a:chOff x="3768359" y="1725446"/>
            <a:chExt cx="1930605" cy="1930605"/>
          </a:xfrm>
        </p:grpSpPr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7" name="组合 174"/>
          <p:cNvGrpSpPr/>
          <p:nvPr/>
        </p:nvGrpSpPr>
        <p:grpSpPr>
          <a:xfrm>
            <a:off x="8756650" y="2160588"/>
            <a:ext cx="431800" cy="430212"/>
            <a:chOff x="3768359" y="1725446"/>
            <a:chExt cx="1930605" cy="1930605"/>
          </a:xfrm>
        </p:grpSpPr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8" name="组合 177"/>
          <p:cNvGrpSpPr/>
          <p:nvPr/>
        </p:nvGrpSpPr>
        <p:grpSpPr>
          <a:xfrm>
            <a:off x="9285288" y="1979613"/>
            <a:ext cx="301625" cy="300037"/>
            <a:chOff x="3768359" y="1725446"/>
            <a:chExt cx="1930605" cy="1930605"/>
          </a:xfrm>
        </p:grpSpPr>
        <p:sp>
          <p:nvSpPr>
            <p:cNvPr id="17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9" name="组合 180"/>
          <p:cNvGrpSpPr/>
          <p:nvPr/>
        </p:nvGrpSpPr>
        <p:grpSpPr>
          <a:xfrm>
            <a:off x="9731375" y="2238375"/>
            <a:ext cx="215900" cy="215900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90" name="组合 183"/>
          <p:cNvGrpSpPr/>
          <p:nvPr/>
        </p:nvGrpSpPr>
        <p:grpSpPr>
          <a:xfrm>
            <a:off x="115888" y="2082800"/>
            <a:ext cx="215900" cy="215900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87" name="圆角矩形 186"/>
          <p:cNvSpPr/>
          <p:nvPr/>
        </p:nvSpPr>
        <p:spPr>
          <a:xfrm>
            <a:off x="2659539" y="3755846"/>
            <a:ext cx="7252089" cy="672229"/>
          </a:xfrm>
          <a:prstGeom prst="roundRect">
            <a:avLst>
              <a:gd name="adj" fmla="val 4227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89" name="组合 188"/>
          <p:cNvGrpSpPr/>
          <p:nvPr/>
        </p:nvGrpSpPr>
        <p:grpSpPr>
          <a:xfrm>
            <a:off x="2445659" y="3717826"/>
            <a:ext cx="959980" cy="766336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0" name="圆角矩形 189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1" name="圆角矩形 190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196" name="Picture 2" descr="C:\Users\Administrator\Desktop\手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7588" y="3851275"/>
            <a:ext cx="3944937" cy="38369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99" name="组合 60"/>
          <p:cNvGrpSpPr/>
          <p:nvPr/>
        </p:nvGrpSpPr>
        <p:grpSpPr>
          <a:xfrm>
            <a:off x="8404225" y="1520825"/>
            <a:ext cx="1806575" cy="1801813"/>
            <a:chOff x="3768359" y="1725446"/>
            <a:chExt cx="1930605" cy="1930605"/>
          </a:xfrm>
        </p:grpSpPr>
        <p:sp>
          <p:nvSpPr>
            <p:cNvPr id="6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5E66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8286750" y="1384300"/>
            <a:ext cx="2093913" cy="208597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748713" y="1733550"/>
            <a:ext cx="6183313" cy="1339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zh-CN" altLang="en-US" sz="8100" b="1" kern="1200" cap="none" spc="0" normalizeH="0" baseline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爱</a:t>
            </a:r>
            <a:endParaRPr kumimoji="0" lang="zh-CN" altLang="en-US" sz="8100" b="1" kern="1200" cap="none" spc="0" normalizeH="0" baseline="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72635" y="3851275"/>
            <a:ext cx="4721225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《汉语新目标3》第八单元</a:t>
            </a:r>
            <a:endParaRPr lang="zh-CN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478790" y="334010"/>
            <a:ext cx="6743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整体感知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语言积木收集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3570" y="1297305"/>
            <a:ext cx="690943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萝卜青菜，各有所爱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（俗语）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08345" y="948690"/>
            <a:ext cx="119316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sú yǔ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萝卜青菜各有所爱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7080" y="1989455"/>
            <a:ext cx="10842625" cy="4782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0723" grpId="0"/>
      <p:bldP spid="307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478790" y="334010"/>
            <a:ext cx="6743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整体感知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语言积木收集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2935" y="1473835"/>
            <a:ext cx="690943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萝卜青菜，各有所爱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（俗语）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5370" y="2854325"/>
            <a:ext cx="9598660" cy="1477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32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拿他们三个人来说，他们的 </a:t>
            </a:r>
            <a:r>
              <a:rPr lang="zh-CN" alt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en-US" altLang="zh-CN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不同，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这就是 </a:t>
            </a:r>
            <a:r>
              <a:rPr lang="zh-CN" alt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32370" y="2781935"/>
            <a:ext cx="81661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口味</a:t>
            </a:r>
            <a:endParaRPr lang="zh-CN" altLang="en-US" sz="3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9015" y="3789680"/>
            <a:ext cx="4491355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“萝卜青菜，各有所爱”</a:t>
            </a:r>
            <a:endParaRPr lang="zh-CN" altLang="en-US" sz="3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07710" y="1125220"/>
            <a:ext cx="119316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sú yǔ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0723" grpId="0"/>
      <p:bldP spid="3072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407035" y="334010"/>
            <a:ext cx="6743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整体感知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语言积木收集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725" name="文本框 12"/>
          <p:cNvSpPr txBox="1"/>
          <p:nvPr/>
        </p:nvSpPr>
        <p:spPr>
          <a:xfrm>
            <a:off x="2036763" y="5819775"/>
            <a:ext cx="2344737" cy="6159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/>
            <a:endParaRPr lang="zh-CN" altLang="en-US" sz="4000" b="1" dirty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6" name="文本框 17"/>
          <p:cNvSpPr txBox="1"/>
          <p:nvPr/>
        </p:nvSpPr>
        <p:spPr>
          <a:xfrm>
            <a:off x="7894638" y="5862638"/>
            <a:ext cx="2259012" cy="6159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/>
            <a:endParaRPr lang="zh-CN" altLang="en-US" sz="4000" b="1" dirty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39695" y="1270000"/>
            <a:ext cx="409575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特别想希望实现某事</a:t>
            </a:r>
            <a:endParaRPr lang="zh-CN" alt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5550" y="5590540"/>
            <a:ext cx="923290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听说妈妈生病了，</a:t>
            </a:r>
            <a:r>
              <a:rPr lang="zh-CN" alt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</a:t>
            </a:r>
            <a:r>
              <a:rPr lang="en-US" altLang="zh-CN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。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35320" y="5590540"/>
            <a:ext cx="368998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他恨不得马上就回国</a:t>
            </a:r>
            <a:endParaRPr lang="zh-CN" altLang="en-US" sz="32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471535" y="334645"/>
            <a:ext cx="2832735" cy="1423066"/>
            <a:chOff x="3120" y="1281"/>
            <a:chExt cx="4660" cy="4758"/>
          </a:xfrm>
        </p:grpSpPr>
        <p:sp>
          <p:nvSpPr>
            <p:cNvPr id="3" name="云形标注 2"/>
            <p:cNvSpPr/>
            <p:nvPr/>
          </p:nvSpPr>
          <p:spPr>
            <a:xfrm>
              <a:off x="3120" y="1281"/>
              <a:ext cx="4660" cy="4758"/>
            </a:xfrm>
            <a:prstGeom prst="cloudCallout">
              <a:avLst>
                <a:gd name="adj1" fmla="val -33785"/>
                <a:gd name="adj2" fmla="val 9264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880" y="2382"/>
              <a:ext cx="3443" cy="2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just"/>
              <a:r>
                <a:rPr lang="zh-CN" altLang="en-US" sz="2800" spc="200">
                  <a:ln>
                    <a:solidFill>
                      <a:sysClr val="windowText" lastClr="000000"/>
                    </a:solidFill>
                  </a:ln>
                  <a:uFillTx/>
                  <a:latin typeface="+mn-ea"/>
                  <a:ea typeface="+mn-ea"/>
                  <a:cs typeface="+mn-ea"/>
                </a:rPr>
                <a:t>听说你妈妈生病了？</a:t>
              </a:r>
              <a:endParaRPr lang="zh-CN" altLang="en-US" sz="2800" spc="200">
                <a:ln>
                  <a:solidFill>
                    <a:sysClr val="windowText" lastClr="000000"/>
                  </a:solidFill>
                </a:ln>
                <a:uFillTx/>
                <a:latin typeface="+mn-ea"/>
                <a:ea typeface="+mn-ea"/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927350" y="1918335"/>
            <a:ext cx="3039745" cy="1705610"/>
            <a:chOff x="-4132" y="4785"/>
            <a:chExt cx="4660" cy="2759"/>
          </a:xfrm>
        </p:grpSpPr>
        <p:sp>
          <p:nvSpPr>
            <p:cNvPr id="10" name="云形标注 9"/>
            <p:cNvSpPr/>
            <p:nvPr/>
          </p:nvSpPr>
          <p:spPr>
            <a:xfrm>
              <a:off x="-4132" y="4785"/>
              <a:ext cx="4660" cy="2759"/>
            </a:xfrm>
            <a:prstGeom prst="cloudCallout">
              <a:avLst>
                <a:gd name="adj1" fmla="val 63690"/>
                <a:gd name="adj2" fmla="val 6109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-3565" y="5381"/>
              <a:ext cx="3793" cy="13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just"/>
              <a:r>
                <a:rPr lang="zh-CN" altLang="en-US" sz="2800" spc="200">
                  <a:ln>
                    <a:solidFill>
                      <a:sysClr val="windowText" lastClr="000000"/>
                    </a:solidFill>
                  </a:ln>
                  <a:uFillTx/>
                  <a:latin typeface="+mn-ea"/>
                  <a:ea typeface="+mn-ea"/>
                  <a:cs typeface="+mn-ea"/>
                </a:rPr>
                <a:t>嗯，我真想马上就回国。</a:t>
              </a:r>
              <a:endParaRPr lang="zh-CN" altLang="en-US" sz="2800" spc="200">
                <a:ln>
                  <a:solidFill>
                    <a:sysClr val="windowText" lastClr="000000"/>
                  </a:solidFill>
                </a:ln>
                <a:uFillTx/>
                <a:latin typeface="+mn-ea"/>
                <a:ea typeface="+mn-ea"/>
                <a:cs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22935" y="1167765"/>
            <a:ext cx="157734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恨不得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恨不得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07035" y="5734685"/>
            <a:ext cx="412750" cy="41275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7075" y="1630045"/>
            <a:ext cx="5180330" cy="4233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3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723" grpId="0"/>
      <p:bldP spid="30723" grpId="1"/>
      <p:bldP spid="12" grpId="0"/>
      <p:bldP spid="12" grpId="1"/>
      <p:bldP spid="2" grpId="0"/>
      <p:bldP spid="2" grpId="1"/>
      <p:bldP spid="4" grpId="0"/>
      <p:bldP spid="4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407035" y="334010"/>
            <a:ext cx="6743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整体感知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语言积木收集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725" name="文本框 12"/>
          <p:cNvSpPr txBox="1"/>
          <p:nvPr/>
        </p:nvSpPr>
        <p:spPr>
          <a:xfrm>
            <a:off x="2036763" y="5819775"/>
            <a:ext cx="2344737" cy="6159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/>
            <a:endParaRPr lang="zh-CN" altLang="en-US" sz="4000" b="1" dirty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6130" y="1332865"/>
            <a:ext cx="157734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恨不得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6130" y="5820410"/>
            <a:ext cx="1168971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哈尔滨的冰灯太美了，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____________________________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3200" b="1" u="sng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6023610" y="1198245"/>
            <a:ext cx="5923280" cy="4279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/>
          <a:srcRect b="13495"/>
          <a:stretch>
            <a:fillRect/>
          </a:stretch>
        </p:blipFill>
        <p:spPr>
          <a:xfrm>
            <a:off x="2495550" y="1081405"/>
            <a:ext cx="3395980" cy="4575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086985" y="5806440"/>
            <a:ext cx="5404485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我恨不得现在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就飞过去看一看 </a:t>
            </a:r>
            <a:endParaRPr lang="zh-CN" altLang="en-US" sz="3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0723" grpId="0"/>
      <p:bldP spid="30723" grpId="1"/>
      <p:bldP spid="4" grpId="0"/>
      <p:bldP spid="4" grpId="1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407035" y="405765"/>
            <a:ext cx="6743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整体感知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语言积木收集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6130" y="1332865"/>
            <a:ext cx="376491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30680" y="2421890"/>
            <a:ext cx="769620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en-US" altLang="zh-CN" sz="32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32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下课</a:t>
            </a:r>
            <a:r>
              <a:rPr lang="en-US" altLang="zh-CN" sz="32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_______________</a:t>
            </a:r>
            <a:r>
              <a:rPr lang="zh-CN" altLang="en-US" sz="3200" b="1" u="sng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3200" b="1" u="sng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u="sng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en-US" altLang="zh-CN" sz="3200" b="1" u="sng" dirty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6929" b="9550"/>
          <a:stretch>
            <a:fillRect/>
          </a:stretch>
        </p:blipFill>
        <p:spPr>
          <a:xfrm>
            <a:off x="7535545" y="2998470"/>
            <a:ext cx="4057015" cy="3105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3" grpId="1"/>
      <p:bldP spid="2" grpId="0"/>
      <p:bldP spid="2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407035" y="405765"/>
            <a:ext cx="6743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整体感知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语言积木收集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6130" y="1332865"/>
            <a:ext cx="376491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43025" y="3430270"/>
            <a:ext cx="334518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考试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就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紧张。</a:t>
            </a:r>
            <a:endParaRPr lang="zh-CN" alt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93490" y="1704340"/>
            <a:ext cx="127000" cy="24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endParaRPr lang="zh-CN" altLang="en-US" sz="16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2980" y="2277745"/>
            <a:ext cx="671703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①</a:t>
            </a:r>
            <a:r>
              <a:rPr lang="zh-CN" alt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条件</a:t>
            </a:r>
            <a:r>
              <a:rPr lang="en-US" altLang="zh-CN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</a:t>
            </a:r>
            <a:r>
              <a:rPr lang="zh-CN" altLang="en-US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3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en-US" altLang="zh-CN" sz="2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  <a:lum bright="-6000" contrast="24000"/>
          </a:blip>
          <a:stretch>
            <a:fillRect/>
          </a:stretch>
        </p:blipFill>
        <p:spPr>
          <a:xfrm>
            <a:off x="8183245" y="2134235"/>
            <a:ext cx="3560445" cy="3484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343025" y="4222115"/>
            <a:ext cx="3208655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 紧张 就 脸红。</a:t>
            </a:r>
            <a:endParaRPr lang="zh-CN" alt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3" grpId="1"/>
      <p:bldP spid="2" grpId="0"/>
      <p:bldP spid="2" grpId="1"/>
      <p:bldP spid="10" grpId="0"/>
      <p:bldP spid="10" grpId="1"/>
      <p:bldP spid="4" grpId="0"/>
      <p:bldP spid="4" grpId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 descr="7b0a2020202022776f7264617274223a20227b5c2269645c223a32353030303633342c5c227469645c223a31333438307d220a7d0a"/>
          <p:cNvSpPr/>
          <p:nvPr/>
        </p:nvSpPr>
        <p:spPr>
          <a:xfrm>
            <a:off x="1990725" y="2278380"/>
            <a:ext cx="7418070" cy="1785620"/>
          </a:xfrm>
          <a:prstGeom prst="rect">
            <a:avLst/>
          </a:prstGeom>
          <a:noFill/>
        </p:spPr>
        <p:txBody>
          <a:bodyPr wrap="square" rtlCol="0" anchor="t">
            <a:prstTxWarp prst="textDoubleWave1">
              <a:avLst/>
            </a:prstTxWarp>
            <a:spAutoFit/>
          </a:bodyPr>
          <a:p>
            <a:pPr algn="ctr"/>
            <a:r>
              <a:rPr lang="zh-CN" altLang="en-US" sz="5400" b="1">
                <a:ln w="50800"/>
                <a:gradFill>
                  <a:gsLst>
                    <a:gs pos="88000">
                      <a:srgbClr val="C0C0FE">
                        <a:lumMod val="90000"/>
                      </a:srgbClr>
                    </a:gs>
                    <a:gs pos="16000">
                      <a:srgbClr val="F016B5"/>
                    </a:gs>
                    <a:gs pos="50000">
                      <a:srgbClr val="E8D2F7"/>
                    </a:gs>
                  </a:gsLst>
                  <a:lin ang="10800000" scaled="1"/>
                </a:gradFill>
                <a:effectLst>
                  <a:outerShdw dist="63500" dir="2700000" algn="tl" rotWithShape="0">
                    <a:srgbClr val="204E79">
                      <a:alpha val="100000"/>
                    </a:srgbClr>
                  </a:outerShdw>
                </a:effectLst>
                <a:latin typeface="汉仪雅酷黑 65W" panose="020B0604020202020204" charset="-122"/>
                <a:ea typeface="汉仪雅酷黑 65W" panose="020B0604020202020204" charset="-122"/>
              </a:rPr>
              <a:t>典型示范</a:t>
            </a:r>
            <a:endParaRPr lang="zh-CN" altLang="en-US" sz="5400" b="1">
              <a:ln w="50800"/>
              <a:gradFill>
                <a:gsLst>
                  <a:gs pos="88000">
                    <a:srgbClr val="C0C0FE">
                      <a:lumMod val="90000"/>
                    </a:srgbClr>
                  </a:gs>
                  <a:gs pos="16000">
                    <a:srgbClr val="F016B5"/>
                  </a:gs>
                  <a:gs pos="50000">
                    <a:srgbClr val="E8D2F7"/>
                  </a:gs>
                </a:gsLst>
                <a:lin ang="10800000" scaled="1"/>
              </a:gradFill>
              <a:effectLst>
                <a:outerShdw dist="63500" dir="2700000" algn="tl" rotWithShape="0">
                  <a:srgbClr val="204E79">
                    <a:alpha val="100000"/>
                  </a:srgbClr>
                </a:outerShdw>
              </a:effectLst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sp>
        <p:nvSpPr>
          <p:cNvPr id="30723" name="文本框 7"/>
          <p:cNvSpPr txBox="1"/>
          <p:nvPr/>
        </p:nvSpPr>
        <p:spPr>
          <a:xfrm>
            <a:off x="407035" y="334010"/>
            <a:ext cx="7809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二、典型示范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典型表达示范（课文）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9280" y="3574415"/>
            <a:ext cx="2475230" cy="2793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478790" y="405765"/>
            <a:ext cx="7809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二、典型示范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典型表达示范（课文）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726" name="文本框 17"/>
          <p:cNvSpPr txBox="1"/>
          <p:nvPr/>
        </p:nvSpPr>
        <p:spPr>
          <a:xfrm>
            <a:off x="7894638" y="5862638"/>
            <a:ext cx="2259012" cy="6159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/>
            <a:endParaRPr lang="zh-CN" altLang="en-US" sz="4000" b="1" dirty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1270" y="2421890"/>
            <a:ext cx="4975225" cy="147701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课文中提到了几个人？</a:t>
            </a:r>
            <a:endParaRPr lang="zh-CN" alt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每个人的爱好是什么？</a:t>
            </a:r>
            <a:endParaRPr lang="zh-CN" alt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2935" y="1413510"/>
            <a:ext cx="1371600" cy="5537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3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  <a:endParaRPr lang="zh-CN" altLang="en-US" sz="36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1736" t="17178" r="9374" b="23232"/>
          <a:stretch>
            <a:fillRect/>
          </a:stretch>
        </p:blipFill>
        <p:spPr>
          <a:xfrm>
            <a:off x="6246495" y="2638425"/>
            <a:ext cx="5621655" cy="3612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课文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180" y="573405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43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0723" grpId="1"/>
      <p:bldP spid="4" grpId="0"/>
      <p:bldP spid="3" grpId="0"/>
      <p:bldP spid="4" grpId="1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550545" y="405765"/>
            <a:ext cx="7809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二、典型示范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典型表达示范（课文）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5610" y="1702435"/>
            <a:ext cx="11319510" cy="33235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r>
              <a:rPr lang="zh-CN" altLang="en-US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3200" b="1" dirty="0" smtClean="0">
                <a:solidFill>
                  <a:schemeClr val="accent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我的朋友们______各有不同：查理酷爱</a:t>
            </a:r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_______，一_______，他就叫上几个朋友一起去郊外__________。而麦克是个典型的_______，整天就喜欢宅在家里 __           </a:t>
            </a:r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_</a:t>
            </a:r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__________________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，恨不得________________。艾娜是个阳光的女孩儿，一_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_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____就喜欢______，她被朋友们称为___________。这就是__________________。</a:t>
            </a:r>
            <a:endParaRPr lang="zh-CN" alt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9240" y="1699895"/>
            <a:ext cx="108394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爱好</a:t>
            </a:r>
            <a:endParaRPr lang="zh-CN" altLang="en-US" sz="28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51670" y="1699895"/>
            <a:ext cx="175450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户外运动</a:t>
            </a:r>
            <a:endParaRPr lang="zh-CN" altLang="en-US" sz="2800" b="1" dirty="0" smtClean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54735" y="2278380"/>
            <a:ext cx="1072515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到周末</a:t>
            </a:r>
            <a:endParaRPr lang="zh-CN" altLang="en-US" sz="28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75725" y="2278380"/>
            <a:ext cx="193675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攀岩、野营</a:t>
            </a:r>
            <a:endParaRPr lang="zh-CN" altLang="en-US" sz="28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23385" y="2816860"/>
            <a:ext cx="1430020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“宅男”</a:t>
            </a:r>
            <a:endParaRPr lang="zh-CN" altLang="en-US" sz="28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5610" y="3358515"/>
            <a:ext cx="507428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看小说、发微博、玩儿游戏</a:t>
            </a:r>
            <a:endParaRPr lang="zh-CN" altLang="en-US" sz="28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65950" y="3358515"/>
            <a:ext cx="267398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顿顿饭都叫外卖</a:t>
            </a:r>
            <a:endParaRPr lang="zh-CN" altLang="en-US" sz="28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3185" y="3898265"/>
            <a:ext cx="1072515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有空儿</a:t>
            </a:r>
            <a:endParaRPr lang="en-US" altLang="zh-CN" sz="28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039735" y="3898900"/>
            <a:ext cx="115062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去健身</a:t>
            </a:r>
            <a:endParaRPr lang="zh-CN" altLang="en-US" sz="2800" b="1" dirty="0" smtClean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18970" y="4438650"/>
            <a:ext cx="219646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“健身达人”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67120" y="4439285"/>
            <a:ext cx="403034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“萝卜青菜，各有所爱”</a:t>
            </a:r>
            <a:endParaRPr lang="zh-CN" altLang="en-US" sz="2800" b="1" dirty="0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550545" y="405765"/>
            <a:ext cx="7809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二、典型示范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典型表达示范（课文）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6860" y="1414145"/>
            <a:ext cx="11713845" cy="443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我的朋友们爱好各有不同：</a:t>
            </a:r>
            <a:r>
              <a:rPr lang="zh-CN" altLang="en-US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查理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酷爱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户外运动，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一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到周末，他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就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叫上几个朋友一起去郊外攀岩、野营。</a:t>
            </a:r>
            <a:r>
              <a:rPr lang="zh-CN" altLang="en-US" sz="3200" b="1" dirty="0">
                <a:latin typeface="宋体" panose="02010600030101010101" pitchFamily="2" charset="-122"/>
                <a:cs typeface="宋体" panose="02010600030101010101" pitchFamily="2" charset="-122"/>
              </a:rPr>
              <a:t>而</a:t>
            </a:r>
            <a:r>
              <a:rPr lang="en-US" altLang="zh-CN" sz="3200" b="1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麦克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是个典型的“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宅男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”，整天就喜欢宅在家里看小说、发微博、玩儿游戏，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恨不得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顿顿饭都叫外卖。</a:t>
            </a:r>
            <a:r>
              <a:rPr lang="zh-CN" altLang="en-US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艾娜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是个阳光的女孩儿，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一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有空儿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就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喜欢去健身，她被朋友们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称为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“健身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达人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”。</a:t>
            </a:r>
            <a:r>
              <a:rPr lang="zh-CN" altLang="en-US" sz="3200" b="1" dirty="0">
                <a:latin typeface="宋体" panose="02010600030101010101" pitchFamily="2" charset="-122"/>
                <a:cs typeface="宋体" panose="02010600030101010101" pitchFamily="2" charset="-122"/>
              </a:rPr>
              <a:t>这就是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萝卜青菜，各有所爱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”。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39735" y="2350135"/>
            <a:ext cx="50673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而</a:t>
            </a:r>
            <a:endParaRPr lang="zh-CN" altLang="en-US" sz="3200" b="1" dirty="0" smtClean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47890" y="4510405"/>
            <a:ext cx="1224915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这就是</a:t>
            </a:r>
            <a:endParaRPr lang="zh-CN" altLang="en-US" sz="3200" b="1" dirty="0" smtClean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1908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1908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14" name="六边形 213"/>
          <p:cNvSpPr/>
          <p:nvPr/>
        </p:nvSpPr>
        <p:spPr>
          <a:xfrm>
            <a:off x="1028746" y="542499"/>
            <a:ext cx="3266578" cy="1087095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5" name="组合 214"/>
          <p:cNvGrpSpPr/>
          <p:nvPr/>
        </p:nvGrpSpPr>
        <p:grpSpPr>
          <a:xfrm>
            <a:off x="539928" y="333450"/>
            <a:ext cx="1556037" cy="155660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216" name="同心圆 2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8" name="矩形 217" descr="7b0a2020202022776f7264617274223a20227b5c2269645c223a343532343831352c5c227469645c223a31333437377d220a7d0a"/>
          <p:cNvSpPr/>
          <p:nvPr/>
        </p:nvSpPr>
        <p:spPr>
          <a:xfrm>
            <a:off x="2120265" y="621665"/>
            <a:ext cx="2174875" cy="95123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1245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u="none" strike="noStrike" kern="0" cap="none" spc="0" normalizeH="0" baseline="0" noProof="1">
                <a:ln w="9525" cap="sq">
                  <a:solidFill>
                    <a:srgbClr val="F9FBFA"/>
                  </a:solidFill>
                  <a:miter/>
                </a:ln>
                <a:solidFill>
                  <a:schemeClr val="tx1"/>
                </a:solidFill>
                <a:effectLst>
                  <a:outerShdw blurRad="88900" dist="25400" algn="l" rotWithShape="0">
                    <a:srgbClr val="131B0C"/>
                  </a:outerShdw>
                  <a:reflection blurRad="165100" stA="55000" endA="300" endPos="48000" dist="76200" dir="5400000" sy="-100000" algn="bl" rotWithShape="0"/>
                </a:effectLst>
                <a:uLnTx/>
                <a:uFillTx/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模</a:t>
            </a:r>
            <a:r>
              <a:rPr kumimoji="0" lang="en-US" altLang="zh-CN" sz="5400" b="1" u="none" strike="noStrike" kern="0" cap="none" spc="0" normalizeH="0" baseline="0" noProof="1">
                <a:ln w="9525" cap="sq">
                  <a:solidFill>
                    <a:srgbClr val="F9FBFA"/>
                  </a:solidFill>
                  <a:miter/>
                </a:ln>
                <a:solidFill>
                  <a:schemeClr val="tx1"/>
                </a:solidFill>
                <a:effectLst>
                  <a:outerShdw blurRad="88900" dist="25400" algn="l" rotWithShape="0">
                    <a:srgbClr val="131B0C"/>
                  </a:outerShdw>
                  <a:reflection blurRad="165100" stA="55000" endA="300" endPos="48000" dist="76200" dir="5400000" sy="-100000" algn="bl" rotWithShape="0"/>
                </a:effectLst>
                <a:uLnTx/>
                <a:uFillTx/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 </a:t>
            </a:r>
            <a:r>
              <a:rPr kumimoji="0" lang="zh-CN" altLang="en-US" sz="5400" b="1" u="none" strike="noStrike" kern="0" cap="none" spc="0" normalizeH="0" baseline="0" noProof="1">
                <a:ln w="9525" cap="sq">
                  <a:solidFill>
                    <a:srgbClr val="F9FBFA"/>
                  </a:solidFill>
                  <a:miter/>
                </a:ln>
                <a:solidFill>
                  <a:schemeClr val="tx1"/>
                </a:solidFill>
                <a:effectLst>
                  <a:outerShdw blurRad="88900" dist="25400" algn="l" rotWithShape="0">
                    <a:srgbClr val="131B0C"/>
                  </a:outerShdw>
                  <a:reflection blurRad="165100" stA="55000" endA="300" endPos="48000" dist="76200" dir="5400000" sy="-100000" algn="bl" rotWithShape="0"/>
                </a:effectLst>
                <a:uLnTx/>
                <a:uFillTx/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块</a:t>
            </a:r>
            <a:endParaRPr kumimoji="0" lang="zh-CN" altLang="en-US" sz="5400" b="1" u="none" strike="noStrike" kern="0" cap="none" spc="0" normalizeH="0" baseline="0" noProof="1">
              <a:ln w="9525" cap="sq">
                <a:solidFill>
                  <a:srgbClr val="F9FBFA"/>
                </a:solidFill>
                <a:miter/>
              </a:ln>
              <a:solidFill>
                <a:schemeClr val="tx1"/>
              </a:solidFill>
              <a:effectLst>
                <a:outerShdw blurRad="88900" dist="25400" algn="l" rotWithShape="0">
                  <a:srgbClr val="131B0C"/>
                </a:outerShdw>
                <a:reflection blurRad="165100" stA="55000" endA="300" endPos="48000" dist="76200" dir="5400000" sy="-100000" algn="bl" rotWithShape="0"/>
              </a:effectLst>
              <a:uLnTx/>
              <a:uFillTx/>
              <a:latin typeface="华光综艺_CNKI" panose="02000500000000000000" charset="-122"/>
              <a:ea typeface="华光综艺_CNKI" panose="02000500000000000000" charset="-122"/>
              <a:cs typeface="华光综艺_CNKI" panose="02000500000000000000" charset="-122"/>
            </a:endParaRPr>
          </a:p>
        </p:txBody>
      </p:sp>
      <p:grpSp>
        <p:nvGrpSpPr>
          <p:cNvPr id="220" name="组合 219"/>
          <p:cNvGrpSpPr/>
          <p:nvPr/>
        </p:nvGrpSpPr>
        <p:grpSpPr>
          <a:xfrm>
            <a:off x="765793" y="559400"/>
            <a:ext cx="1100988" cy="1101386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221" name="同心圆 2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9250" name="Rectangle 42"/>
          <p:cNvSpPr/>
          <p:nvPr/>
        </p:nvSpPr>
        <p:spPr>
          <a:xfrm>
            <a:off x="1082993" y="4410075"/>
            <a:ext cx="1603375" cy="1422400"/>
          </a:xfrm>
          <a:prstGeom prst="rect">
            <a:avLst/>
          </a:prstGeom>
          <a:noFill/>
          <a:ln w="12700">
            <a:noFill/>
          </a:ln>
        </p:spPr>
        <p:txBody>
          <a:bodyPr tIns="0" bIns="0"/>
          <a:p>
            <a:pPr algn="ctr" eaLnBrk="1" hangingPunct="1"/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hangingPunct="1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51" name="Rectangle 42" descr="7b0a2020202022776f7264617274223a20227b5c2269645c223a343532343831352c5c227469645c223a31333437377d220a7d0a"/>
          <p:cNvSpPr/>
          <p:nvPr/>
        </p:nvSpPr>
        <p:spPr>
          <a:xfrm>
            <a:off x="1631315" y="1990090"/>
            <a:ext cx="5177790" cy="4297045"/>
          </a:xfrm>
          <a:prstGeom prst="rect">
            <a:avLst/>
          </a:prstGeom>
          <a:noFill/>
          <a:ln w="12700">
            <a:noFill/>
          </a:ln>
        </p:spPr>
        <p:txBody>
          <a:bodyPr tIns="0" bIns="0"/>
          <a:p>
            <a:pPr algn="just" eaLnBrk="1" hangingPunct="1">
              <a:lnSpc>
                <a:spcPct val="150000"/>
              </a:lnSpc>
            </a:pPr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一、整体感知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二、典型示范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三、合作探究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四、自主输出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ctr" eaLnBrk="1" hangingPunct="1"/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hangingPunct="1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67" t="30529" r="50035" b="14333"/>
          <a:stretch>
            <a:fillRect/>
          </a:stretch>
        </p:blipFill>
        <p:spPr>
          <a:xfrm flipH="1">
            <a:off x="6743700" y="1990090"/>
            <a:ext cx="4919980" cy="4083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 descr="7b0a2020202022776f7264617274223a20227b5c2269645c223a32353030303633342c5c227469645c223a31333438307d220a7d0a"/>
          <p:cNvSpPr/>
          <p:nvPr/>
        </p:nvSpPr>
        <p:spPr>
          <a:xfrm>
            <a:off x="1847215" y="1990090"/>
            <a:ext cx="7418070" cy="1785620"/>
          </a:xfrm>
          <a:prstGeom prst="rect">
            <a:avLst/>
          </a:prstGeom>
          <a:noFill/>
        </p:spPr>
        <p:txBody>
          <a:bodyPr wrap="square" rtlCol="0" anchor="t">
            <a:prstTxWarp prst="textDoubleWave1">
              <a:avLst/>
            </a:prstTxWarp>
            <a:spAutoFit/>
          </a:bodyPr>
          <a:p>
            <a:pPr algn="ctr"/>
            <a:r>
              <a:rPr lang="zh-CN" altLang="en-US" sz="5400" b="1">
                <a:ln w="50800"/>
                <a:gradFill>
                  <a:gsLst>
                    <a:gs pos="88000">
                      <a:srgbClr val="C0C0FE">
                        <a:lumMod val="90000"/>
                      </a:srgbClr>
                    </a:gs>
                    <a:gs pos="16000">
                      <a:srgbClr val="F016B5"/>
                    </a:gs>
                    <a:gs pos="50000">
                      <a:srgbClr val="E8D2F7"/>
                    </a:gs>
                  </a:gsLst>
                  <a:lin ang="10800000" scaled="1"/>
                </a:gradFill>
                <a:effectLst>
                  <a:outerShdw dist="63500" dir="2700000" algn="tl" rotWithShape="0">
                    <a:srgbClr val="204E79">
                      <a:alpha val="100000"/>
                    </a:srgbClr>
                  </a:outerShdw>
                </a:effectLst>
                <a:latin typeface="汉仪雅酷黑 65W" panose="020B0604020202020204" charset="-122"/>
                <a:ea typeface="汉仪雅酷黑 65W" panose="020B0604020202020204" charset="-122"/>
              </a:rPr>
              <a:t>合作探究</a:t>
            </a:r>
            <a:endParaRPr lang="zh-CN" altLang="en-US" sz="5400" b="1">
              <a:ln w="50800"/>
              <a:gradFill>
                <a:gsLst>
                  <a:gs pos="88000">
                    <a:srgbClr val="C0C0FE">
                      <a:lumMod val="90000"/>
                    </a:srgbClr>
                  </a:gs>
                  <a:gs pos="16000">
                    <a:srgbClr val="F016B5"/>
                  </a:gs>
                  <a:gs pos="50000">
                    <a:srgbClr val="E8D2F7"/>
                  </a:gs>
                </a:gsLst>
                <a:lin ang="10800000" scaled="1"/>
              </a:gradFill>
              <a:effectLst>
                <a:outerShdw dist="63500" dir="2700000" algn="tl" rotWithShape="0">
                  <a:srgbClr val="204E79">
                    <a:alpha val="100000"/>
                  </a:srgbClr>
                </a:outerShdw>
              </a:effectLst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479425" y="334010"/>
            <a:ext cx="7809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三、合作探究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积木拼接整合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>
            <a:clrChange>
              <a:clrFrom>
                <a:srgbClr val="FFFFE5">
                  <a:alpha val="100000"/>
                </a:srgbClr>
              </a:clrFrom>
              <a:clrTo>
                <a:srgbClr val="FFFFE5">
                  <a:alpha val="100000"/>
                  <a:alpha val="0"/>
                </a:srgbClr>
              </a:clrTo>
            </a:clrChange>
          </a:blip>
          <a:srcRect l="20444" t="30443" r="24569" b="5947"/>
          <a:stretch>
            <a:fillRect/>
          </a:stretch>
        </p:blipFill>
        <p:spPr>
          <a:xfrm>
            <a:off x="8615680" y="3934460"/>
            <a:ext cx="3296920" cy="2918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551180" y="334010"/>
            <a:ext cx="7809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三、合作探究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积木拼接整合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2f7bebb8b41af67ac0f2ff31f253717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1615" y="1036955"/>
            <a:ext cx="11708765" cy="5723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072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551180" y="334010"/>
            <a:ext cx="7809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三、合作探究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积木拼接整合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 descr="7b0a2020202022776f7264617274223a20227b5c2269645c223a32303133313339362c5c227469645c223a31333437387d220a7d0a"/>
          <p:cNvSpPr txBox="1"/>
          <p:nvPr/>
        </p:nvSpPr>
        <p:spPr>
          <a:xfrm>
            <a:off x="2823845" y="1558290"/>
            <a:ext cx="6972300" cy="2473960"/>
          </a:xfrm>
          <a:prstGeom prst="rect">
            <a:avLst/>
          </a:prstGeom>
          <a:noFill/>
        </p:spPr>
        <p:txBody>
          <a:bodyPr wrap="square" lIns="0" tIns="0" rIns="0" bIns="0" rtlCol="0" anchor="t">
            <a:prstTxWarp prst="textDeflate">
              <a:avLst/>
            </a:prstTxWarp>
            <a:spAutoFit/>
          </a:bodyPr>
          <a:p>
            <a:pPr algn="ctr"/>
            <a:r>
              <a:rPr lang="zh-CN" sz="3200" b="1" dirty="0" smtClean="0">
                <a:ln w="63500" cap="rnd" cmpd="thickThin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sx="98000" sy="98000" algn="ctr" rotWithShape="0">
                    <a:srgbClr val="1C1A0E"/>
                  </a:outerShdw>
                </a:effectLst>
                <a:latin typeface="汉仪力量黑简" charset="0"/>
                <a:ea typeface="微软雅黑" panose="020B0503020204020204" pitchFamily="34" charset="-122"/>
                <a:cs typeface="汉仪力量黑简" charset="0"/>
              </a:rPr>
              <a:t>我是</a:t>
            </a:r>
            <a:r>
              <a:rPr lang="en-US" altLang="zh-CN" sz="3200" b="1" dirty="0" smtClean="0">
                <a:ln w="63500" cap="rnd" cmpd="thickThin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sx="98000" sy="98000" algn="ctr" rotWithShape="0">
                    <a:srgbClr val="1C1A0E"/>
                  </a:outerShdw>
                </a:effectLst>
                <a:latin typeface="汉仪力量黑简" charset="0"/>
                <a:ea typeface="微软雅黑" panose="020B0503020204020204" pitchFamily="34" charset="-122"/>
                <a:cs typeface="汉仪力量黑简" charset="0"/>
              </a:rPr>
              <a:t>“</a:t>
            </a:r>
            <a:r>
              <a:rPr lang="zh-CN" altLang="en-US" sz="3200" b="1" dirty="0" smtClean="0">
                <a:ln w="63500" cap="rnd" cmpd="thickThin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sx="98000" sy="98000" algn="ctr" rotWithShape="0">
                    <a:srgbClr val="1C1A0E"/>
                  </a:outerShdw>
                </a:effectLst>
                <a:latin typeface="汉仪力量黑简" charset="0"/>
                <a:ea typeface="微软雅黑" panose="020B0503020204020204" pitchFamily="34" charset="-122"/>
                <a:cs typeface="汉仪力量黑简" charset="0"/>
              </a:rPr>
              <a:t>调查员</a:t>
            </a:r>
            <a:r>
              <a:rPr lang="en-US" altLang="zh-CN" sz="3200" b="1" dirty="0" smtClean="0">
                <a:ln w="63500" cap="rnd" cmpd="thickThin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sx="98000" sy="98000" algn="ctr" rotWithShape="0">
                    <a:srgbClr val="1C1A0E"/>
                  </a:outerShdw>
                </a:effectLst>
                <a:latin typeface="汉仪力量黑简" charset="0"/>
                <a:ea typeface="微软雅黑" panose="020B0503020204020204" pitchFamily="34" charset="-122"/>
                <a:cs typeface="汉仪力量黑简" charset="0"/>
              </a:rPr>
              <a:t>”</a:t>
            </a:r>
            <a:endParaRPr lang="en-US" altLang="zh-CN" sz="3200" b="1" dirty="0" smtClean="0">
              <a:ln w="63500" cap="rnd" cmpd="thickThin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sx="98000" sy="98000" algn="ctr" rotWithShape="0">
                  <a:srgbClr val="1C1A0E"/>
                </a:outerShdw>
              </a:effectLst>
              <a:latin typeface="汉仪力量黑简" charset="0"/>
              <a:ea typeface="微软雅黑" panose="020B0503020204020204" pitchFamily="34" charset="-122"/>
              <a:cs typeface="汉仪力量黑简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23845" y="4582160"/>
            <a:ext cx="7147560" cy="6153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调查小组内每一位成员的爱好。</a:t>
            </a:r>
            <a:endParaRPr lang="zh-CN" alt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光综艺_CNKI" panose="02000500000000000000" charset="-122"/>
              <a:ea typeface="华光综艺_CNKI" panose="02000500000000000000" charset="-122"/>
              <a:cs typeface="华光综艺_CNKI" panose="02000500000000000000" charset="-122"/>
            </a:endParaRPr>
          </a:p>
        </p:txBody>
      </p:sp>
      <p:pic>
        <p:nvPicPr>
          <p:cNvPr id="2" name="我是调查员配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7080" y="573405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40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23" grpId="1"/>
      <p:bldP spid="3" grpId="0"/>
      <p:bldP spid="3" grpId="1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 descr="7b0a2020202022776f7264617274223a20227b5c2269645c223a32353030303633342c5c227469645c223a31333438307d220a7d0a"/>
          <p:cNvSpPr/>
          <p:nvPr/>
        </p:nvSpPr>
        <p:spPr>
          <a:xfrm>
            <a:off x="1847215" y="2205990"/>
            <a:ext cx="7418070" cy="1785620"/>
          </a:xfrm>
          <a:prstGeom prst="rect">
            <a:avLst/>
          </a:prstGeom>
          <a:noFill/>
        </p:spPr>
        <p:txBody>
          <a:bodyPr wrap="square" rtlCol="0" anchor="t">
            <a:prstTxWarp prst="textDoubleWave1">
              <a:avLst/>
            </a:prstTxWarp>
            <a:spAutoFit/>
          </a:bodyPr>
          <a:p>
            <a:pPr algn="ctr"/>
            <a:r>
              <a:rPr lang="zh-CN" altLang="en-US" sz="5400" b="1">
                <a:ln w="50800"/>
                <a:gradFill>
                  <a:gsLst>
                    <a:gs pos="88000">
                      <a:srgbClr val="C0C0FE">
                        <a:lumMod val="90000"/>
                      </a:srgbClr>
                    </a:gs>
                    <a:gs pos="16000">
                      <a:srgbClr val="F016B5"/>
                    </a:gs>
                    <a:gs pos="50000">
                      <a:srgbClr val="E8D2F7"/>
                    </a:gs>
                  </a:gsLst>
                  <a:lin ang="10800000" scaled="1"/>
                </a:gradFill>
                <a:effectLst>
                  <a:outerShdw dist="63500" dir="2700000" algn="tl" rotWithShape="0">
                    <a:srgbClr val="204E79">
                      <a:alpha val="100000"/>
                    </a:srgbClr>
                  </a:outerShdw>
                </a:effectLst>
                <a:latin typeface="汉仪雅酷黑 65W" panose="020B0604020202020204" charset="-122"/>
                <a:ea typeface="汉仪雅酷黑 65W" panose="020B0604020202020204" charset="-122"/>
              </a:rPr>
              <a:t>自主输出</a:t>
            </a:r>
            <a:endParaRPr lang="zh-CN" altLang="en-US" sz="5400" b="1">
              <a:ln w="50800"/>
              <a:gradFill>
                <a:gsLst>
                  <a:gs pos="88000">
                    <a:srgbClr val="C0C0FE">
                      <a:lumMod val="90000"/>
                    </a:srgbClr>
                  </a:gs>
                  <a:gs pos="16000">
                    <a:srgbClr val="F016B5"/>
                  </a:gs>
                  <a:gs pos="50000">
                    <a:srgbClr val="E8D2F7"/>
                  </a:gs>
                </a:gsLst>
                <a:lin ang="10800000" scaled="1"/>
              </a:gradFill>
              <a:effectLst>
                <a:outerShdw dist="63500" dir="2700000" algn="tl" rotWithShape="0">
                  <a:srgbClr val="204E79">
                    <a:alpha val="100000"/>
                  </a:srgbClr>
                </a:outerShdw>
              </a:effectLst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479425" y="405765"/>
            <a:ext cx="7809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四、自主输出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成果作品展示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9190" y="4438015"/>
            <a:ext cx="3073400" cy="20929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551180" y="405765"/>
            <a:ext cx="7809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四、自主输出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成果作品展示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9470" y="4870450"/>
            <a:ext cx="10799445" cy="12306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r>
              <a:rPr lang="en-US" altLang="zh-CN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说一说自己有什么爱好，喜欢到什么程度？比一比我们班哪位同学更厉害。</a:t>
            </a:r>
            <a:endParaRPr lang="zh-CN" alt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光综艺_CNKI" panose="02000500000000000000" charset="-122"/>
              <a:ea typeface="华光综艺_CNKI" panose="02000500000000000000" charset="-122"/>
              <a:cs typeface="华光综艺_CNKI" panose="02000500000000000000" charset="-122"/>
            </a:endParaRPr>
          </a:p>
        </p:txBody>
      </p:sp>
      <p:sp>
        <p:nvSpPr>
          <p:cNvPr id="2" name="文本框 1" descr="7b0a2020202022776f7264617274223a20227b5c2269645c223a32303133313339362c5c227469645c223a31333437387d220a7d0a"/>
          <p:cNvSpPr txBox="1"/>
          <p:nvPr/>
        </p:nvSpPr>
        <p:spPr>
          <a:xfrm>
            <a:off x="3359785" y="1270000"/>
            <a:ext cx="5514975" cy="3184525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Deflate">
              <a:avLst/>
            </a:prstTxWarp>
            <a:spAutoFit/>
          </a:bodyPr>
          <a:p>
            <a:pPr algn="ctr"/>
            <a:r>
              <a:rPr lang="en-US" altLang="zh-CN" sz="3200" b="1" dirty="0" smtClean="0">
                <a:ln w="63500" cap="rnd" cmpd="thickThin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sx="98000" sy="98000" algn="ctr" rotWithShape="0">
                    <a:srgbClr val="1C1A0E"/>
                  </a:outerShdw>
                </a:effectLst>
                <a:latin typeface="汉仪力量黑简" charset="0"/>
                <a:ea typeface="汉仪力量黑简" charset="0"/>
                <a:cs typeface="汉仪力量黑简" charset="0"/>
                <a:sym typeface="+mn-ea"/>
              </a:rPr>
              <a:t>吹牛大赛</a:t>
            </a:r>
            <a:endParaRPr lang="en-US" altLang="zh-CN" sz="3200" b="1" dirty="0" smtClean="0">
              <a:ln w="63500" cap="rnd" cmpd="thickThin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>
                <a:outerShdw sx="98000" sy="98000" algn="ctr" rotWithShape="0">
                  <a:srgbClr val="1C1A0E"/>
                </a:outerShdw>
              </a:effectLst>
              <a:latin typeface="汉仪力量黑简" charset="0"/>
              <a:ea typeface="汉仪力量黑简" charset="0"/>
              <a:cs typeface="汉仪力量黑简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1"/>
      <p:bldP spid="2" grpId="0"/>
      <p:bldP spid="2" grpId="1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478790" y="405765"/>
            <a:ext cx="7809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四、自主输出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成果作品展示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14780" y="4582160"/>
            <a:ext cx="9648190" cy="61531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ctr"/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“当宅男/宅女好不好？”</a:t>
            </a:r>
            <a:endParaRPr lang="zh-CN" alt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光综艺_CNKI" panose="02000500000000000000" charset="-122"/>
              <a:ea typeface="华光综艺_CNKI" panose="02000500000000000000" charset="-122"/>
              <a:cs typeface="华光综艺_CNKI" panose="02000500000000000000" charset="-122"/>
              <a:sym typeface="+mn-ea"/>
            </a:endParaRPr>
          </a:p>
        </p:txBody>
      </p:sp>
      <p:sp>
        <p:nvSpPr>
          <p:cNvPr id="2" name="文本框 1" descr="7b0a2020202022776f7264617274223a20227b5c2269645c223a32303133313339362c5c227469645c223a31333437387d220a7d0a"/>
          <p:cNvSpPr txBox="1"/>
          <p:nvPr/>
        </p:nvSpPr>
        <p:spPr>
          <a:xfrm>
            <a:off x="2927350" y="1414145"/>
            <a:ext cx="6468110" cy="2651125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Deflate">
              <a:avLst/>
            </a:prstTxWarp>
            <a:spAutoFit/>
          </a:bodyPr>
          <a:p>
            <a:pPr algn="ctr"/>
            <a:r>
              <a:rPr lang="en-US" altLang="zh-CN" sz="3200" b="1" dirty="0" smtClean="0">
                <a:ln w="63500" cap="rnd" cmpd="thickThin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sx="98000" sy="98000" algn="ctr" rotWithShape="0">
                    <a:srgbClr val="1C1A0E"/>
                  </a:outerShdw>
                </a:effectLst>
                <a:latin typeface="汉仪力量黑简" charset="0"/>
                <a:ea typeface="汉仪力量黑简" charset="0"/>
                <a:cs typeface="汉仪力量黑简" charset="0"/>
                <a:sym typeface="+mn-ea"/>
              </a:rPr>
              <a:t>针锋相对</a:t>
            </a:r>
            <a:endParaRPr lang="en-US" altLang="zh-CN" sz="3200" b="1" dirty="0" smtClean="0">
              <a:ln w="63500" cap="rnd" cmpd="thickThin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sx="98000" sy="98000" algn="ctr" rotWithShape="0">
                  <a:srgbClr val="1C1A0E"/>
                </a:outerShdw>
              </a:effectLst>
              <a:latin typeface="汉仪力量黑简" charset="0"/>
              <a:ea typeface="汉仪力量黑简" charset="0"/>
              <a:cs typeface="汉仪力量黑简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1"/>
      <p:bldP spid="2" grpId="0"/>
      <p:bldP spid="2" grpId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67080" y="334010"/>
            <a:ext cx="9400540" cy="28314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endParaRPr lang="zh-CN" alt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光综艺_CNKI" panose="02000500000000000000" charset="-122"/>
              <a:ea typeface="华光综艺_CNKI" panose="02000500000000000000" charset="-122"/>
              <a:cs typeface="华光综艺_CNKI" panose="02000500000000000000" charset="-122"/>
            </a:endParaRPr>
          </a:p>
          <a:p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课后作业</a:t>
            </a:r>
            <a:endParaRPr lang="zh-CN" alt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光综艺_CNKI" panose="02000500000000000000" charset="-122"/>
              <a:ea typeface="华光综艺_CNKI" panose="02000500000000000000" charset="-122"/>
              <a:cs typeface="华光综艺_CNKI" panose="02000500000000000000" charset="-122"/>
            </a:endParaRPr>
          </a:p>
          <a:p>
            <a:endParaRPr lang="zh-CN" alt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光综艺_CNKI" panose="02000500000000000000" charset="-122"/>
              <a:ea typeface="华光综艺_CNKI" panose="02000500000000000000" charset="-122"/>
              <a:cs typeface="华光综艺_CNKI" panose="02000500000000000000" charset="-122"/>
            </a:endParaRPr>
          </a:p>
          <a:p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    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采访你身边的一位朋友，看看他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/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她有什么爱好，</a:t>
            </a:r>
            <a:endParaRPr lang="zh-CN" alt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光综艺_CNKI" panose="02000500000000000000" charset="-122"/>
              <a:ea typeface="华光综艺_CNKI" panose="02000500000000000000" charset="-122"/>
              <a:cs typeface="华光综艺_CNKI" panose="02000500000000000000" charset="-122"/>
            </a:endParaRPr>
          </a:p>
          <a:p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光综艺_CNKI" panose="02000500000000000000" charset="-122"/>
                <a:ea typeface="华光综艺_CNKI" panose="02000500000000000000" charset="-122"/>
                <a:cs typeface="华光综艺_CNKI" panose="02000500000000000000" charset="-122"/>
              </a:rPr>
              <a:t>下节课课前进行汇报。</a:t>
            </a:r>
            <a:endParaRPr lang="zh-CN" alt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华光综艺_CNKI" panose="02000500000000000000" charset="-122"/>
              <a:ea typeface="华光综艺_CNKI" panose="02000500000000000000" charset="-122"/>
              <a:cs typeface="华光综艺_CNKI" panose="020005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2708" t="30002" r="2829" b="31354"/>
          <a:stretch>
            <a:fillRect/>
          </a:stretch>
        </p:blipFill>
        <p:spPr>
          <a:xfrm>
            <a:off x="7175500" y="3358515"/>
            <a:ext cx="4681220" cy="2465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1" name="椭圆 130"/>
          <p:cNvSpPr/>
          <p:nvPr/>
        </p:nvSpPr>
        <p:spPr>
          <a:xfrm>
            <a:off x="2360613" y="1343025"/>
            <a:ext cx="2095500" cy="208597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2" name="椭圆 131"/>
          <p:cNvSpPr/>
          <p:nvPr/>
        </p:nvSpPr>
        <p:spPr>
          <a:xfrm>
            <a:off x="4318000" y="1423988"/>
            <a:ext cx="2093913" cy="208597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3" name="椭圆 132"/>
          <p:cNvSpPr/>
          <p:nvPr/>
        </p:nvSpPr>
        <p:spPr>
          <a:xfrm>
            <a:off x="6315075" y="1487488"/>
            <a:ext cx="2093913" cy="208597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173" name="组合 134"/>
          <p:cNvGrpSpPr/>
          <p:nvPr/>
        </p:nvGrpSpPr>
        <p:grpSpPr>
          <a:xfrm>
            <a:off x="2492375" y="1471613"/>
            <a:ext cx="1806575" cy="1801812"/>
            <a:chOff x="3768359" y="1725446"/>
            <a:chExt cx="1930605" cy="1930605"/>
          </a:xfrm>
        </p:grpSpPr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5E66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74" name="组合 137"/>
          <p:cNvGrpSpPr/>
          <p:nvPr/>
        </p:nvGrpSpPr>
        <p:grpSpPr>
          <a:xfrm>
            <a:off x="4483100" y="1536700"/>
            <a:ext cx="1806575" cy="1800225"/>
            <a:chOff x="3768359" y="1725446"/>
            <a:chExt cx="1930605" cy="1930605"/>
          </a:xfrm>
        </p:grpSpPr>
        <p:sp>
          <p:nvSpPr>
            <p:cNvPr id="13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AB3F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75" name="组合 140"/>
          <p:cNvGrpSpPr/>
          <p:nvPr/>
        </p:nvGrpSpPr>
        <p:grpSpPr>
          <a:xfrm>
            <a:off x="6438900" y="1543050"/>
            <a:ext cx="1806575" cy="1800225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47" name="矩形 146"/>
          <p:cNvSpPr/>
          <p:nvPr/>
        </p:nvSpPr>
        <p:spPr>
          <a:xfrm>
            <a:off x="2773363" y="1658938"/>
            <a:ext cx="1233170" cy="1348105"/>
          </a:xfrm>
          <a:prstGeom prst="rect">
            <a:avLst/>
          </a:prstGeom>
          <a:effectLst/>
        </p:spPr>
        <p:txBody>
          <a:bodyPr wrap="none" lIns="102477" tIns="51238" rIns="102477" bIns="512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</a:t>
            </a:r>
            <a:endParaRPr kumimoji="0" lang="zh-CN" altLang="en-US" sz="81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4772025" y="1701800"/>
            <a:ext cx="1233170" cy="1348105"/>
          </a:xfrm>
          <a:prstGeom prst="rect">
            <a:avLst/>
          </a:prstGeom>
          <a:effectLst/>
        </p:spPr>
        <p:txBody>
          <a:bodyPr wrap="none" lIns="102477" tIns="51238" rIns="102477" bIns="512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谢</a:t>
            </a:r>
            <a:endParaRPr kumimoji="0" lang="zh-CN" altLang="en-US" sz="81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6697663" y="1701800"/>
            <a:ext cx="1233170" cy="1348105"/>
          </a:xfrm>
          <a:prstGeom prst="rect">
            <a:avLst/>
          </a:prstGeom>
          <a:effectLst/>
        </p:spPr>
        <p:txBody>
          <a:bodyPr wrap="none" lIns="102477" tIns="51238" rIns="102477" bIns="5123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观</a:t>
            </a:r>
            <a:endParaRPr kumimoji="0" lang="zh-CN" altLang="en-US" sz="81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179" name="组合 150"/>
          <p:cNvGrpSpPr/>
          <p:nvPr/>
        </p:nvGrpSpPr>
        <p:grpSpPr>
          <a:xfrm>
            <a:off x="10855325" y="2855913"/>
            <a:ext cx="431800" cy="430212"/>
            <a:chOff x="3768359" y="1725446"/>
            <a:chExt cx="1930605" cy="1930605"/>
          </a:xfrm>
        </p:grpSpPr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1534025" y="2110984"/>
            <a:ext cx="302034" cy="300998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1" name="组合 156"/>
          <p:cNvGrpSpPr/>
          <p:nvPr/>
        </p:nvGrpSpPr>
        <p:grpSpPr>
          <a:xfrm>
            <a:off x="4805363" y="1292225"/>
            <a:ext cx="215900" cy="215900"/>
            <a:chOff x="3768359" y="1725446"/>
            <a:chExt cx="1930605" cy="1930605"/>
          </a:xfrm>
        </p:grpSpPr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2" name="组合 159"/>
          <p:cNvGrpSpPr/>
          <p:nvPr/>
        </p:nvGrpSpPr>
        <p:grpSpPr>
          <a:xfrm>
            <a:off x="6392863" y="1292225"/>
            <a:ext cx="309562" cy="307975"/>
            <a:chOff x="3768359" y="1725446"/>
            <a:chExt cx="1930605" cy="1930605"/>
          </a:xfrm>
        </p:grpSpPr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3" name="组合 162"/>
          <p:cNvGrpSpPr/>
          <p:nvPr/>
        </p:nvGrpSpPr>
        <p:grpSpPr>
          <a:xfrm>
            <a:off x="6602413" y="2984500"/>
            <a:ext cx="266700" cy="266700"/>
            <a:chOff x="3768359" y="1725446"/>
            <a:chExt cx="1930605" cy="1930605"/>
          </a:xfrm>
        </p:grpSpPr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4" name="组合 165"/>
          <p:cNvGrpSpPr/>
          <p:nvPr/>
        </p:nvGrpSpPr>
        <p:grpSpPr>
          <a:xfrm>
            <a:off x="4916488" y="2962275"/>
            <a:ext cx="274637" cy="273050"/>
            <a:chOff x="3768359" y="1725446"/>
            <a:chExt cx="1930605" cy="1930605"/>
          </a:xfrm>
        </p:grpSpPr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5" name="组合 168"/>
          <p:cNvGrpSpPr/>
          <p:nvPr/>
        </p:nvGrpSpPr>
        <p:grpSpPr>
          <a:xfrm>
            <a:off x="8410575" y="1130300"/>
            <a:ext cx="271463" cy="269875"/>
            <a:chOff x="3768359" y="1725446"/>
            <a:chExt cx="1930605" cy="1930605"/>
          </a:xfrm>
        </p:grpSpPr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6" name="组合 171"/>
          <p:cNvGrpSpPr/>
          <p:nvPr/>
        </p:nvGrpSpPr>
        <p:grpSpPr>
          <a:xfrm>
            <a:off x="8516938" y="3054350"/>
            <a:ext cx="239712" cy="238125"/>
            <a:chOff x="3768359" y="1725446"/>
            <a:chExt cx="1930605" cy="1930605"/>
          </a:xfrm>
        </p:grpSpPr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7" name="组合 174"/>
          <p:cNvGrpSpPr/>
          <p:nvPr/>
        </p:nvGrpSpPr>
        <p:grpSpPr>
          <a:xfrm>
            <a:off x="8756650" y="2160588"/>
            <a:ext cx="431800" cy="430212"/>
            <a:chOff x="3768359" y="1725446"/>
            <a:chExt cx="1930605" cy="1930605"/>
          </a:xfrm>
        </p:grpSpPr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8" name="组合 177"/>
          <p:cNvGrpSpPr/>
          <p:nvPr/>
        </p:nvGrpSpPr>
        <p:grpSpPr>
          <a:xfrm>
            <a:off x="9285288" y="1979613"/>
            <a:ext cx="301625" cy="300037"/>
            <a:chOff x="3768359" y="1725446"/>
            <a:chExt cx="1930605" cy="1930605"/>
          </a:xfrm>
        </p:grpSpPr>
        <p:sp>
          <p:nvSpPr>
            <p:cNvPr id="17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89" name="组合 180"/>
          <p:cNvGrpSpPr/>
          <p:nvPr/>
        </p:nvGrpSpPr>
        <p:grpSpPr>
          <a:xfrm>
            <a:off x="9731375" y="2238375"/>
            <a:ext cx="215900" cy="215900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90" name="组合 183"/>
          <p:cNvGrpSpPr/>
          <p:nvPr/>
        </p:nvGrpSpPr>
        <p:grpSpPr>
          <a:xfrm>
            <a:off x="115888" y="2082800"/>
            <a:ext cx="215900" cy="215900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99" name="组合 60"/>
          <p:cNvGrpSpPr/>
          <p:nvPr/>
        </p:nvGrpSpPr>
        <p:grpSpPr>
          <a:xfrm>
            <a:off x="8404225" y="1520825"/>
            <a:ext cx="1806575" cy="1801813"/>
            <a:chOff x="3768359" y="1725446"/>
            <a:chExt cx="1930605" cy="1930605"/>
          </a:xfrm>
        </p:grpSpPr>
        <p:sp>
          <p:nvSpPr>
            <p:cNvPr id="6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5E66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8286750" y="1384300"/>
            <a:ext cx="2093913" cy="208597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77" tIns="51238" rIns="102477" bIns="512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655685" y="1677670"/>
            <a:ext cx="1308100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zh-CN" altLang="en-US" sz="8100" b="1" kern="1200" cap="none" spc="0" normalizeH="0" baseline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看</a:t>
            </a:r>
            <a:endParaRPr kumimoji="0" lang="zh-CN" altLang="en-US" sz="8100" b="1" kern="1200" cap="none" spc="0" normalizeH="0" baseline="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1" name="TextBox 240"/>
          <p:cNvSpPr txBox="1"/>
          <p:nvPr/>
        </p:nvSpPr>
        <p:spPr>
          <a:xfrm>
            <a:off x="478790" y="405765"/>
            <a:ext cx="6846570" cy="492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eaLnBrk="1" hangingPunct="1"/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一、整体感知 —— 头脑风暴</a:t>
            </a:r>
            <a:endParaRPr kumimoji="0" lang="zh-CN" sz="3200" b="1" kern="1200" cap="none" spc="0" normalizeH="0" baseline="0" noProof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" name="矩形 1" descr="7b0a2020202022776f7264617274223a20227b5c2269645c223a32353030303633342c5c227469645c223a31333438307d220a7d0a"/>
          <p:cNvSpPr/>
          <p:nvPr/>
        </p:nvSpPr>
        <p:spPr>
          <a:xfrm>
            <a:off x="1990725" y="2278380"/>
            <a:ext cx="7418070" cy="1785620"/>
          </a:xfrm>
          <a:prstGeom prst="rect">
            <a:avLst/>
          </a:prstGeom>
          <a:noFill/>
        </p:spPr>
        <p:txBody>
          <a:bodyPr wrap="square" rtlCol="0" anchor="t">
            <a:prstTxWarp prst="textDoubleWave1">
              <a:avLst/>
            </a:prstTxWarp>
            <a:spAutoFit/>
          </a:bodyPr>
          <a:p>
            <a:pPr algn="ctr"/>
            <a:r>
              <a:rPr lang="zh-CN" altLang="en-US" sz="5400" b="1">
                <a:ln w="50800"/>
                <a:gradFill>
                  <a:gsLst>
                    <a:gs pos="88000">
                      <a:srgbClr val="C0C0FE">
                        <a:lumMod val="90000"/>
                      </a:srgbClr>
                    </a:gs>
                    <a:gs pos="16000">
                      <a:srgbClr val="F016B5"/>
                    </a:gs>
                    <a:gs pos="50000">
                      <a:srgbClr val="E8D2F7"/>
                    </a:gs>
                  </a:gsLst>
                  <a:lin ang="10800000" scaled="1"/>
                </a:gradFill>
                <a:effectLst>
                  <a:outerShdw dist="63500" dir="2700000" algn="tl" rotWithShape="0">
                    <a:srgbClr val="204E79">
                      <a:alpha val="100000"/>
                    </a:srgbClr>
                  </a:outerShdw>
                </a:effectLst>
                <a:latin typeface="汉仪雅酷黑 65W" panose="020B0604020202020204" charset="-122"/>
                <a:ea typeface="汉仪雅酷黑 65W" panose="020B0604020202020204" charset="-122"/>
              </a:rPr>
              <a:t>头脑风暴</a:t>
            </a:r>
            <a:endParaRPr lang="zh-CN" altLang="en-US" sz="5400" b="1">
              <a:ln w="50800"/>
              <a:gradFill>
                <a:gsLst>
                  <a:gs pos="88000">
                    <a:srgbClr val="C0C0FE">
                      <a:lumMod val="90000"/>
                    </a:srgbClr>
                  </a:gs>
                  <a:gs pos="16000">
                    <a:srgbClr val="F016B5"/>
                  </a:gs>
                  <a:gs pos="50000">
                    <a:srgbClr val="E8D2F7"/>
                  </a:gs>
                </a:gsLst>
                <a:lin ang="10800000" scaled="1"/>
              </a:gradFill>
              <a:effectLst>
                <a:outerShdw dist="63500" dir="2700000" algn="tl" rotWithShape="0">
                  <a:srgbClr val="204E79">
                    <a:alpha val="100000"/>
                  </a:srgbClr>
                </a:outerShdw>
              </a:effectLst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1580" y="3430270"/>
            <a:ext cx="3908425" cy="3725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5015865" y="1701800"/>
            <a:ext cx="2195195" cy="1080135"/>
            <a:chOff x="8351" y="4041"/>
            <a:chExt cx="3457" cy="1701"/>
          </a:xfrm>
        </p:grpSpPr>
        <p:sp>
          <p:nvSpPr>
            <p:cNvPr id="3" name="圆角矩形 2"/>
            <p:cNvSpPr/>
            <p:nvPr/>
          </p:nvSpPr>
          <p:spPr>
            <a:xfrm>
              <a:off x="8352" y="4041"/>
              <a:ext cx="3288" cy="1701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351" y="4042"/>
              <a:ext cx="3457" cy="1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6000" b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爱好</a:t>
              </a:r>
              <a:endParaRPr lang="zh-CN" altLang="en-US" sz="60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223385" y="3642360"/>
            <a:ext cx="1224280" cy="791210"/>
            <a:chOff x="5714" y="2000"/>
            <a:chExt cx="1928" cy="1246"/>
          </a:xfrm>
        </p:grpSpPr>
        <p:sp>
          <p:nvSpPr>
            <p:cNvPr id="6" name="圆角矩形 5"/>
            <p:cNvSpPr/>
            <p:nvPr/>
          </p:nvSpPr>
          <p:spPr>
            <a:xfrm>
              <a:off x="5714" y="2000"/>
              <a:ext cx="1928" cy="124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887" y="2121"/>
              <a:ext cx="1600" cy="9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4000" b="1" dirty="0" smtClean="0">
                  <a:ln w="9525" cmpd="sng">
                    <a:solidFill>
                      <a:schemeClr val="tx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户外</a:t>
              </a:r>
              <a:endParaRPr lang="zh-CN" altLang="en-US" sz="4000" b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15455" y="3616960"/>
            <a:ext cx="1224280" cy="791845"/>
            <a:chOff x="11415" y="3013"/>
            <a:chExt cx="1928" cy="1247"/>
          </a:xfrm>
        </p:grpSpPr>
        <p:sp>
          <p:nvSpPr>
            <p:cNvPr id="7" name="圆角矩形 6"/>
            <p:cNvSpPr/>
            <p:nvPr/>
          </p:nvSpPr>
          <p:spPr>
            <a:xfrm>
              <a:off x="11415" y="3013"/>
              <a:ext cx="1928" cy="124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579" y="3147"/>
              <a:ext cx="1600" cy="9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r>
                <a:rPr lang="zh-CN" altLang="en-US" sz="4000" b="1" dirty="0" smtClean="0">
                  <a:ln w="9525" cmpd="sng">
                    <a:solidFill>
                      <a:schemeClr val="tx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家里</a:t>
              </a:r>
              <a:endParaRPr lang="zh-CN" altLang="en-US" sz="4000" b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73125" y="3825875"/>
            <a:ext cx="2112010" cy="504190"/>
            <a:chOff x="1578" y="413"/>
            <a:chExt cx="3326" cy="794"/>
          </a:xfrm>
        </p:grpSpPr>
        <p:sp>
          <p:nvSpPr>
            <p:cNvPr id="15" name="矩形 14"/>
            <p:cNvSpPr/>
            <p:nvPr/>
          </p:nvSpPr>
          <p:spPr>
            <a:xfrm>
              <a:off x="1578" y="413"/>
              <a:ext cx="3288" cy="7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552" y="432"/>
              <a:ext cx="2353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攀岩</a:t>
              </a:r>
              <a:endPara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63600" y="1342390"/>
            <a:ext cx="2183130" cy="504190"/>
            <a:chOff x="1578" y="2121"/>
            <a:chExt cx="3438" cy="794"/>
          </a:xfrm>
        </p:grpSpPr>
        <p:sp>
          <p:nvSpPr>
            <p:cNvPr id="16" name="矩形 15"/>
            <p:cNvSpPr/>
            <p:nvPr/>
          </p:nvSpPr>
          <p:spPr>
            <a:xfrm>
              <a:off x="1578" y="2121"/>
              <a:ext cx="3288" cy="7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663" y="2121"/>
              <a:ext cx="2353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跑步</a:t>
              </a:r>
              <a:endPara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131935" y="5085715"/>
            <a:ext cx="2087880" cy="504190"/>
            <a:chOff x="14929" y="413"/>
            <a:chExt cx="3288" cy="794"/>
          </a:xfrm>
        </p:grpSpPr>
        <p:sp>
          <p:nvSpPr>
            <p:cNvPr id="22" name="矩形 21"/>
            <p:cNvSpPr/>
            <p:nvPr/>
          </p:nvSpPr>
          <p:spPr>
            <a:xfrm>
              <a:off x="14929" y="413"/>
              <a:ext cx="3288" cy="7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5257" y="432"/>
              <a:ext cx="2856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玩儿游戏</a:t>
              </a:r>
              <a:endPara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69315" y="5097780"/>
            <a:ext cx="2087880" cy="504190"/>
            <a:chOff x="15034" y="1887"/>
            <a:chExt cx="3288" cy="794"/>
          </a:xfrm>
        </p:grpSpPr>
        <p:sp>
          <p:nvSpPr>
            <p:cNvPr id="24" name="矩形 23"/>
            <p:cNvSpPr/>
            <p:nvPr/>
          </p:nvSpPr>
          <p:spPr>
            <a:xfrm>
              <a:off x="15034" y="1887"/>
              <a:ext cx="3288" cy="7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5667" y="1887"/>
              <a:ext cx="2550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看小说</a:t>
              </a:r>
              <a:endPara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131935" y="3825875"/>
            <a:ext cx="2087880" cy="504190"/>
            <a:chOff x="15041" y="4041"/>
            <a:chExt cx="3288" cy="794"/>
          </a:xfrm>
        </p:grpSpPr>
        <p:sp>
          <p:nvSpPr>
            <p:cNvPr id="25" name="矩形 24"/>
            <p:cNvSpPr/>
            <p:nvPr/>
          </p:nvSpPr>
          <p:spPr>
            <a:xfrm>
              <a:off x="15041" y="4041"/>
              <a:ext cx="3288" cy="7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410" y="4058"/>
              <a:ext cx="2750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上网聊天</a:t>
              </a:r>
              <a:endPara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66140" y="2566035"/>
            <a:ext cx="2204720" cy="504190"/>
            <a:chOff x="15001" y="5969"/>
            <a:chExt cx="3472" cy="794"/>
          </a:xfrm>
        </p:grpSpPr>
        <p:sp>
          <p:nvSpPr>
            <p:cNvPr id="26" name="矩形 25"/>
            <p:cNvSpPr/>
            <p:nvPr/>
          </p:nvSpPr>
          <p:spPr>
            <a:xfrm>
              <a:off x="15001" y="5969"/>
              <a:ext cx="3288" cy="7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5723" y="5969"/>
              <a:ext cx="2750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发微博</a:t>
              </a:r>
              <a:endPara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116695" y="1330325"/>
            <a:ext cx="2098675" cy="504190"/>
            <a:chOff x="1651" y="4041"/>
            <a:chExt cx="3305" cy="794"/>
          </a:xfrm>
        </p:grpSpPr>
        <p:sp>
          <p:nvSpPr>
            <p:cNvPr id="17" name="矩形 16"/>
            <p:cNvSpPr/>
            <p:nvPr/>
          </p:nvSpPr>
          <p:spPr>
            <a:xfrm>
              <a:off x="1651" y="4041"/>
              <a:ext cx="3288" cy="7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603" y="4041"/>
              <a:ext cx="2353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潜水</a:t>
              </a:r>
              <a:endPara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131935" y="2494280"/>
            <a:ext cx="2087880" cy="505460"/>
            <a:chOff x="1646" y="5705"/>
            <a:chExt cx="3288" cy="796"/>
          </a:xfrm>
        </p:grpSpPr>
        <p:sp>
          <p:nvSpPr>
            <p:cNvPr id="18" name="矩形 17"/>
            <p:cNvSpPr/>
            <p:nvPr/>
          </p:nvSpPr>
          <p:spPr>
            <a:xfrm>
              <a:off x="1646" y="5705"/>
              <a:ext cx="3288" cy="7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581" y="5726"/>
              <a:ext cx="2353" cy="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野营</a:t>
              </a:r>
              <a:endPara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1" name="TextBox 240"/>
          <p:cNvSpPr txBox="1"/>
          <p:nvPr/>
        </p:nvSpPr>
        <p:spPr>
          <a:xfrm>
            <a:off x="478790" y="405765"/>
            <a:ext cx="6846570" cy="492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eaLnBrk="1" hangingPunct="1"/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一、整体感知 —— 头脑风暴</a:t>
            </a:r>
            <a:endParaRPr kumimoji="0" lang="zh-CN" sz="3200" b="1" kern="1200" cap="none" spc="0" normalizeH="0" baseline="0" noProof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3013075" y="1884045"/>
            <a:ext cx="1497965" cy="1690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5447030" y="1771015"/>
            <a:ext cx="3624580" cy="180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5519420" y="2816860"/>
            <a:ext cx="3580765" cy="973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022600" y="4004310"/>
            <a:ext cx="1128395" cy="1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031490" y="2665730"/>
            <a:ext cx="3783965" cy="98044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3031490" y="4366260"/>
            <a:ext cx="3783965" cy="86423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8046085" y="4150360"/>
            <a:ext cx="100139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7495540" y="4451350"/>
            <a:ext cx="1551940" cy="79184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1" name="TextBox 240"/>
          <p:cNvSpPr txBox="1"/>
          <p:nvPr/>
        </p:nvSpPr>
        <p:spPr>
          <a:xfrm>
            <a:off x="478790" y="405765"/>
            <a:ext cx="6846570" cy="492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p>
            <a:pPr eaLnBrk="1" hangingPunct="1"/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一、整体感知 —— 语言积木收集</a:t>
            </a:r>
            <a:endParaRPr kumimoji="0" lang="zh-CN" sz="3200" b="1" kern="1200" cap="none" spc="0" normalizeH="0" baseline="0" noProof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" name="矩形 1" descr="7b0a2020202022776f7264617274223a20227b5c2269645c223a32353030303633342c5c227469645c223a31333438307d220a7d0a"/>
          <p:cNvSpPr/>
          <p:nvPr/>
        </p:nvSpPr>
        <p:spPr>
          <a:xfrm>
            <a:off x="1990725" y="1990090"/>
            <a:ext cx="7418070" cy="1785620"/>
          </a:xfrm>
          <a:prstGeom prst="rect">
            <a:avLst/>
          </a:prstGeom>
          <a:noFill/>
        </p:spPr>
        <p:txBody>
          <a:bodyPr wrap="square" rtlCol="0" anchor="t">
            <a:prstTxWarp prst="textDoubleWave1">
              <a:avLst/>
            </a:prstTxWarp>
            <a:spAutoFit/>
          </a:bodyPr>
          <a:p>
            <a:pPr algn="ctr"/>
            <a:r>
              <a:rPr lang="zh-CN" altLang="en-US" sz="5400" b="1">
                <a:ln w="50800"/>
                <a:gradFill>
                  <a:gsLst>
                    <a:gs pos="88000">
                      <a:srgbClr val="C0C0FE">
                        <a:lumMod val="90000"/>
                      </a:srgbClr>
                    </a:gs>
                    <a:gs pos="16000">
                      <a:srgbClr val="F016B5"/>
                    </a:gs>
                    <a:gs pos="50000">
                      <a:srgbClr val="E8D2F7"/>
                    </a:gs>
                  </a:gsLst>
                  <a:lin ang="10800000" scaled="1"/>
                </a:gradFill>
                <a:effectLst>
                  <a:outerShdw dist="63500" dir="2700000" algn="tl" rotWithShape="0">
                    <a:srgbClr val="204E79">
                      <a:alpha val="100000"/>
                    </a:srgbClr>
                  </a:outerShdw>
                </a:effectLst>
                <a:latin typeface="汉仪雅酷黑 65W" panose="020B0604020202020204" charset="-122"/>
                <a:ea typeface="汉仪雅酷黑 65W" panose="020B0604020202020204" charset="-122"/>
              </a:rPr>
              <a:t>语言积木收集</a:t>
            </a:r>
            <a:endParaRPr lang="zh-CN" altLang="en-US" sz="5400" b="1">
              <a:ln w="50800"/>
              <a:gradFill>
                <a:gsLst>
                  <a:gs pos="88000">
                    <a:srgbClr val="C0C0FE">
                      <a:lumMod val="90000"/>
                    </a:srgbClr>
                  </a:gs>
                  <a:gs pos="16000">
                    <a:srgbClr val="F016B5"/>
                  </a:gs>
                  <a:gs pos="50000">
                    <a:srgbClr val="E8D2F7"/>
                  </a:gs>
                </a:gsLst>
                <a:lin ang="10800000" scaled="1"/>
              </a:gradFill>
              <a:effectLst>
                <a:outerShdw dist="63500" dir="2700000" algn="tl" rotWithShape="0">
                  <a:srgbClr val="204E79">
                    <a:alpha val="100000"/>
                  </a:srgbClr>
                </a:outerShdw>
              </a:effectLst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7411" t="18349" r="17886" b="23832"/>
          <a:stretch>
            <a:fillRect/>
          </a:stretch>
        </p:blipFill>
        <p:spPr>
          <a:xfrm>
            <a:off x="8615680" y="3775710"/>
            <a:ext cx="2942590" cy="27285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3" name="文本框 7"/>
          <p:cNvSpPr txBox="1"/>
          <p:nvPr/>
        </p:nvSpPr>
        <p:spPr>
          <a:xfrm>
            <a:off x="478790" y="405765"/>
            <a:ext cx="65227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整体感知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语言积木收集</a:t>
            </a:r>
            <a:endParaRPr lang="zh-CN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4" name="文本框 10"/>
          <p:cNvSpPr txBox="1"/>
          <p:nvPr/>
        </p:nvSpPr>
        <p:spPr>
          <a:xfrm>
            <a:off x="749300" y="1196975"/>
            <a:ext cx="2257425" cy="61531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酷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 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v.</a:t>
            </a:r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35095" y="5878195"/>
            <a:ext cx="2846070" cy="6153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p>
            <a:pPr eaLnBrk="1" hangingPunct="1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她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酷爱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唱歌。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823200" y="5878195"/>
            <a:ext cx="3288665" cy="6153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p>
            <a:pPr eaLnBrk="1" hangingPunct="1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她们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酷爱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跳舞。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箭头: 下 2"/>
          <p:cNvSpPr/>
          <p:nvPr/>
        </p:nvSpPr>
        <p:spPr>
          <a:xfrm>
            <a:off x="911225" y="1847850"/>
            <a:ext cx="142875" cy="46513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90" name="文本框 11"/>
          <p:cNvSpPr txBox="1"/>
          <p:nvPr/>
        </p:nvSpPr>
        <p:spPr>
          <a:xfrm>
            <a:off x="541655" y="2349500"/>
            <a:ext cx="12141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非常</a:t>
            </a:r>
            <a:endParaRPr lang="en-US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202305" y="1428750"/>
            <a:ext cx="3792220" cy="4130675"/>
            <a:chOff x="5043" y="2793"/>
            <a:chExt cx="5972" cy="59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043" y="2793"/>
              <a:ext cx="5972" cy="596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7899" y="7883"/>
              <a:ext cx="3116" cy="7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5小时</a:t>
              </a: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7516495" y="1386840"/>
            <a:ext cx="3549015" cy="429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490" grpId="0"/>
      <p:bldP spid="3" grpId="1" animBg="1"/>
      <p:bldP spid="20490" grpId="1"/>
      <p:bldP spid="13" grpId="0"/>
      <p:bldP spid="13" grpId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文本框 7"/>
          <p:cNvSpPr txBox="1"/>
          <p:nvPr/>
        </p:nvSpPr>
        <p:spPr>
          <a:xfrm>
            <a:off x="334645" y="262255"/>
            <a:ext cx="67964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整体感知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语言积木收集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868" name="文本框 10"/>
          <p:cNvSpPr txBox="1"/>
          <p:nvPr/>
        </p:nvSpPr>
        <p:spPr>
          <a:xfrm>
            <a:off x="550863" y="1124903"/>
            <a:ext cx="2259012" cy="61531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达人 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n.</a:t>
            </a:r>
            <a:r>
              <a:rPr lang="zh-CN" altLang="en-US" sz="4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4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70" name="文本框 17"/>
          <p:cNvSpPr txBox="1"/>
          <p:nvPr/>
        </p:nvSpPr>
        <p:spPr>
          <a:xfrm>
            <a:off x="7894638" y="5862638"/>
            <a:ext cx="2259012" cy="6159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/>
            <a:endParaRPr lang="zh-CN" altLang="en-US" sz="4000" b="1" dirty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7215" y="2858135"/>
            <a:ext cx="3911600" cy="6769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你是什么达人？</a:t>
            </a:r>
            <a:endParaRPr lang="zh-CN" altLang="en-US" sz="4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11057" b="16513"/>
          <a:stretch>
            <a:fillRect/>
          </a:stretch>
        </p:blipFill>
        <p:spPr>
          <a:xfrm>
            <a:off x="6167755" y="1774190"/>
            <a:ext cx="5565140" cy="3801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927350" y="1198245"/>
            <a:ext cx="475805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把一件事做得非常好的人</a:t>
            </a:r>
            <a:endParaRPr lang="zh-CN" alt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7" grpId="1"/>
      <p:bldP spid="36868" grpId="0"/>
      <p:bldP spid="36868" grpId="1"/>
      <p:bldP spid="2" grpId="0"/>
      <p:bldP spid="2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407035" y="261620"/>
            <a:ext cx="65805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整体感知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语言积木收集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4040" y="2353945"/>
            <a:ext cx="3479165" cy="303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717665" y="2327910"/>
            <a:ext cx="3340100" cy="3091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999105" y="5662295"/>
            <a:ext cx="13042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宅男</a:t>
            </a:r>
            <a:r>
              <a:rPr lang="en-US" altLang="zh-CN" sz="40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000" b="1" dirty="0">
                <a:solidFill>
                  <a:srgbClr val="1759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4000" b="1" dirty="0">
              <a:solidFill>
                <a:srgbClr val="45666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51445" y="5662295"/>
            <a:ext cx="12725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宅女</a:t>
            </a:r>
            <a:r>
              <a:rPr lang="en-US" altLang="zh-CN" sz="40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000" b="1" dirty="0">
                <a:solidFill>
                  <a:srgbClr val="1759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4000" b="1" dirty="0">
              <a:solidFill>
                <a:srgbClr val="45666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2155" y="1177925"/>
            <a:ext cx="1853565" cy="6153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宅 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v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3600" b="1" dirty="0" smtClean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5" grpId="1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7"/>
          <p:cNvSpPr txBox="1"/>
          <p:nvPr/>
        </p:nvSpPr>
        <p:spPr>
          <a:xfrm>
            <a:off x="407035" y="334010"/>
            <a:ext cx="6743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整体感知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语言积木收集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726" name="文本框 17"/>
          <p:cNvSpPr txBox="1"/>
          <p:nvPr/>
        </p:nvSpPr>
        <p:spPr>
          <a:xfrm>
            <a:off x="7894638" y="5862638"/>
            <a:ext cx="2259012" cy="6159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eaLnBrk="1" hangingPunct="1"/>
            <a:endParaRPr lang="zh-CN" altLang="en-US" sz="4000" b="1" dirty="0">
              <a:solidFill>
                <a:srgbClr val="0099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4690" y="1197610"/>
            <a:ext cx="215138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了如指掌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5370" y="6165850"/>
            <a:ext cx="343789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他是个健身达人，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1"/>
          <a:srcRect t="4017" b="67102"/>
          <a:stretch>
            <a:fillRect/>
          </a:stretch>
        </p:blipFill>
        <p:spPr>
          <a:xfrm>
            <a:off x="3503295" y="982345"/>
            <a:ext cx="8297545" cy="2748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"/>
          <a:srcRect l="9236" t="32269" r="2672" b="35779"/>
          <a:stretch>
            <a:fillRect/>
          </a:stretch>
        </p:blipFill>
        <p:spPr>
          <a:xfrm>
            <a:off x="622935" y="3430270"/>
            <a:ext cx="7234555" cy="2344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151630" y="6165850"/>
            <a:ext cx="568960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健身房的各种器材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了如指掌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1180" y="2205990"/>
            <a:ext cx="2845435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对.......了如指掌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87845" y="5735320"/>
            <a:ext cx="109220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qì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cái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6" grpId="0"/>
      <p:bldP spid="5" grpId="1"/>
      <p:bldP spid="6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307*3535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PLACING_PICTURE_USER_VIEWPORT" val="{&quot;height&quot;:5220,&quot;width&quot;:5200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800*4087*837*83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E647C"/>
      </a:accent1>
      <a:accent2>
        <a:srgbClr val="2DB2A4"/>
      </a:accent2>
      <a:accent3>
        <a:srgbClr val="74AF47"/>
      </a:accent3>
      <a:accent4>
        <a:srgbClr val="755DA1"/>
      </a:accent4>
      <a:accent5>
        <a:srgbClr val="4BACC6"/>
      </a:accent5>
      <a:accent6>
        <a:srgbClr val="F87A08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1581</Words>
  <Application>WPS 演示</Application>
  <PresentationFormat/>
  <Paragraphs>240</Paragraphs>
  <Slides>27</Slides>
  <Notes>69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微软雅黑</vt:lpstr>
      <vt:lpstr>华光综艺_CNKI</vt:lpstr>
      <vt:lpstr>华文中宋</vt:lpstr>
      <vt:lpstr>汉仪雅酷黑 65W</vt:lpstr>
      <vt:lpstr>Arial Unicode MS</vt:lpstr>
      <vt:lpstr>黑体</vt:lpstr>
      <vt:lpstr>汉仪力量黑简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CATHLEEN   ZHANG</dc:creator>
  <cp:keywords>更多模版：亮亮图文旗舰店https:/liangliangtuwen.tmall.com</cp:keywords>
  <dc:description>更多模版：亮亮图文旗舰店https://liangliangtuwen.tmall.com</dc:description>
  <dc:subject>亮亮图文旗舰店</dc:subject>
  <cp:lastModifiedBy>柚苏</cp:lastModifiedBy>
  <cp:revision>264</cp:revision>
  <dcterms:created xsi:type="dcterms:W3CDTF">2015-04-24T01:01:00Z</dcterms:created>
  <dcterms:modified xsi:type="dcterms:W3CDTF">2021-11-19T00:16:14Z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BAF705215CD5442D8ED518CB12899862</vt:lpwstr>
  </property>
</Properties>
</file>